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9" r:id="rId2"/>
  </p:sldMasterIdLst>
  <p:notesMasterIdLst>
    <p:notesMasterId r:id="rId31"/>
  </p:notesMasterIdLst>
  <p:handoutMasterIdLst>
    <p:handoutMasterId r:id="rId32"/>
  </p:handoutMasterIdLst>
  <p:sldIdLst>
    <p:sldId id="327" r:id="rId3"/>
    <p:sldId id="354" r:id="rId4"/>
    <p:sldId id="353" r:id="rId5"/>
    <p:sldId id="293" r:id="rId6"/>
    <p:sldId id="350" r:id="rId7"/>
    <p:sldId id="342" r:id="rId8"/>
    <p:sldId id="343" r:id="rId9"/>
    <p:sldId id="341" r:id="rId10"/>
    <p:sldId id="345" r:id="rId11"/>
    <p:sldId id="330" r:id="rId12"/>
    <p:sldId id="351" r:id="rId13"/>
    <p:sldId id="352" r:id="rId14"/>
    <p:sldId id="298" r:id="rId15"/>
    <p:sldId id="299" r:id="rId16"/>
    <p:sldId id="332" r:id="rId17"/>
    <p:sldId id="333" r:id="rId18"/>
    <p:sldId id="334" r:id="rId19"/>
    <p:sldId id="335" r:id="rId20"/>
    <p:sldId id="310" r:id="rId21"/>
    <p:sldId id="317" r:id="rId22"/>
    <p:sldId id="319" r:id="rId23"/>
    <p:sldId id="346" r:id="rId24"/>
    <p:sldId id="318" r:id="rId25"/>
    <p:sldId id="316" r:id="rId26"/>
    <p:sldId id="320" r:id="rId27"/>
    <p:sldId id="321" r:id="rId28"/>
    <p:sldId id="323" r:id="rId29"/>
    <p:sldId id="336" r:id="rId30"/>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086"/>
    <a:srgbClr val="F8F2E4"/>
    <a:srgbClr val="F6EEDA"/>
    <a:srgbClr val="BDEBFF"/>
    <a:srgbClr val="2FBFFF"/>
    <a:srgbClr val="57CBFF"/>
    <a:srgbClr val="F4EBD4"/>
    <a:srgbClr val="F6EDD6"/>
    <a:srgbClr val="F5ECD7"/>
    <a:srgbClr val="D8E8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000" autoAdjust="0"/>
    <p:restoredTop sz="96093" autoAdjust="0"/>
  </p:normalViewPr>
  <p:slideViewPr>
    <p:cSldViewPr snapToGrid="0" showGuides="1">
      <p:cViewPr>
        <p:scale>
          <a:sx n="46" d="100"/>
          <a:sy n="46" d="100"/>
        </p:scale>
        <p:origin x="-1488" y="-1284"/>
      </p:cViewPr>
      <p:guideLst>
        <p:guide orient="horz" pos="834"/>
        <p:guide orient="horz" pos="691"/>
        <p:guide orient="horz" pos="979"/>
        <p:guide orient="horz" pos="1124"/>
        <p:guide orient="horz" pos="4025"/>
        <p:guide orient="horz" pos="487"/>
        <p:guide orient="horz" pos="1411"/>
        <p:guide orient="horz" pos="1265"/>
        <p:guide orient="horz" pos="1557"/>
        <p:guide pos="288"/>
        <p:guide pos="5472"/>
        <p:guide pos="7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0" d="100"/>
          <a:sy n="80" d="100"/>
        </p:scale>
        <p:origin x="-2004" y="-90"/>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256"/>
            <a:ext cx="3004820" cy="461961"/>
          </a:xfrm>
          <a:prstGeom prst="rect">
            <a:avLst/>
          </a:prstGeom>
        </p:spPr>
        <p:txBody>
          <a:bodyPr vert="horz" lIns="91429" tIns="45714" rIns="91429" bIns="45714" rtlCol="0"/>
          <a:lstStyle>
            <a:lvl1pPr algn="l">
              <a:defRPr sz="1200"/>
            </a:lvl1pPr>
          </a:lstStyle>
          <a:p>
            <a:endParaRPr lang="en-US" sz="1100" dirty="0">
              <a:latin typeface="Arial" pitchFamily="34" charset="0"/>
              <a:cs typeface="Arial" pitchFamily="34" charset="0"/>
            </a:endParaRPr>
          </a:p>
        </p:txBody>
      </p:sp>
      <p:sp>
        <p:nvSpPr>
          <p:cNvPr id="3" name="Date Placeholder 2"/>
          <p:cNvSpPr>
            <a:spLocks noGrp="1"/>
          </p:cNvSpPr>
          <p:nvPr>
            <p:ph type="dt" sz="quarter" idx="1"/>
          </p:nvPr>
        </p:nvSpPr>
        <p:spPr>
          <a:xfrm>
            <a:off x="3828257" y="124256"/>
            <a:ext cx="3004820" cy="461961"/>
          </a:xfrm>
          <a:prstGeom prst="rect">
            <a:avLst/>
          </a:prstGeom>
        </p:spPr>
        <p:txBody>
          <a:bodyPr vert="horz" lIns="91429" tIns="45714" rIns="91429" bIns="45714" rtlCol="0"/>
          <a:lstStyle>
            <a:lvl1pPr algn="r">
              <a:defRPr sz="1200"/>
            </a:lvl1pPr>
          </a:lstStyle>
          <a:p>
            <a:fld id="{5FCD84DF-3D5E-447C-9017-6081511AD754}" type="datetimeFigureOut">
              <a:rPr lang="en-US" sz="1100" smtClean="0">
                <a:latin typeface="Arial" pitchFamily="34" charset="0"/>
                <a:cs typeface="Arial" pitchFamily="34" charset="0"/>
              </a:rPr>
              <a:pPr/>
              <a:t>10/20/2017</a:t>
            </a:fld>
            <a:endParaRPr lang="en-US" sz="1100" dirty="0">
              <a:latin typeface="Arial" pitchFamily="34" charset="0"/>
              <a:cs typeface="Arial" pitchFamily="34" charset="0"/>
            </a:endParaRPr>
          </a:p>
        </p:txBody>
      </p:sp>
      <p:sp>
        <p:nvSpPr>
          <p:cNvPr id="4" name="Footer Placeholder 3"/>
          <p:cNvSpPr>
            <a:spLocks noGrp="1"/>
          </p:cNvSpPr>
          <p:nvPr>
            <p:ph type="ftr" sz="quarter" idx="2"/>
          </p:nvPr>
        </p:nvSpPr>
        <p:spPr>
          <a:xfrm>
            <a:off x="28892" y="8719962"/>
            <a:ext cx="3004820" cy="461961"/>
          </a:xfrm>
          <a:prstGeom prst="rect">
            <a:avLst/>
          </a:prstGeom>
        </p:spPr>
        <p:txBody>
          <a:bodyPr vert="horz" lIns="91429" tIns="45714" rIns="91429" bIns="45714" rtlCol="0" anchor="b"/>
          <a:lstStyle>
            <a:lvl1pPr algn="l">
              <a:defRPr sz="1200"/>
            </a:lvl1pPr>
          </a:lstStyle>
          <a:p>
            <a:endParaRPr lang="en-US" sz="1100" dirty="0">
              <a:latin typeface="Arial" pitchFamily="34" charset="0"/>
              <a:cs typeface="Arial" pitchFamily="34" charset="0"/>
            </a:endParaRPr>
          </a:p>
        </p:txBody>
      </p:sp>
      <p:sp>
        <p:nvSpPr>
          <p:cNvPr id="5" name="Slide Number Placeholder 4"/>
          <p:cNvSpPr>
            <a:spLocks noGrp="1"/>
          </p:cNvSpPr>
          <p:nvPr>
            <p:ph type="sldNum" sz="quarter" idx="3"/>
          </p:nvPr>
        </p:nvSpPr>
        <p:spPr>
          <a:xfrm>
            <a:off x="3900488" y="8719962"/>
            <a:ext cx="3004820" cy="461961"/>
          </a:xfrm>
          <a:prstGeom prst="rect">
            <a:avLst/>
          </a:prstGeom>
        </p:spPr>
        <p:txBody>
          <a:bodyPr vert="horz" lIns="91429" tIns="45714" rIns="91429" bIns="45714" rtlCol="0" anchor="b"/>
          <a:lstStyle>
            <a:lvl1pPr algn="r">
              <a:defRPr sz="1200"/>
            </a:lvl1pPr>
          </a:lstStyle>
          <a:p>
            <a:fld id="{4BBBD9DB-8FEE-4657-AB47-5860687FEFB0}" type="slidenum">
              <a:rPr lang="en-US" sz="1100" smtClean="0">
                <a:latin typeface="Arial" pitchFamily="34" charset="0"/>
                <a:cs typeface="Arial" pitchFamily="34" charset="0"/>
              </a:rPr>
              <a:pPr/>
              <a:t>‹#›</a:t>
            </a:fld>
            <a:endParaRPr lang="en-US" sz="1100" dirty="0">
              <a:latin typeface="Arial" pitchFamily="34" charset="0"/>
              <a:cs typeface="Arial" pitchFamily="34" charset="0"/>
            </a:endParaRPr>
          </a:p>
        </p:txBody>
      </p:sp>
    </p:spTree>
    <p:extLst>
      <p:ext uri="{BB962C8B-B14F-4D97-AF65-F5344CB8AC3E}">
        <p14:creationId xmlns:p14="http://schemas.microsoft.com/office/powerpoint/2010/main" val="18543658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571"/>
            <a:ext cx="3004820" cy="461645"/>
          </a:xfrm>
          <a:prstGeom prst="rect">
            <a:avLst/>
          </a:prstGeom>
        </p:spPr>
        <p:txBody>
          <a:bodyPr vert="horz" lIns="91429" tIns="45714" rIns="91429" bIns="45714" rtlCol="0"/>
          <a:lstStyle>
            <a:lvl1pPr algn="l">
              <a:defRPr sz="1100">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3828257" y="124571"/>
            <a:ext cx="3004820" cy="461645"/>
          </a:xfrm>
          <a:prstGeom prst="rect">
            <a:avLst/>
          </a:prstGeom>
        </p:spPr>
        <p:txBody>
          <a:bodyPr vert="horz" lIns="91429" tIns="45714" rIns="91429" bIns="45714" rtlCol="0"/>
          <a:lstStyle>
            <a:lvl1pPr algn="r">
              <a:defRPr sz="1100">
                <a:latin typeface="Arial" pitchFamily="34" charset="0"/>
                <a:cs typeface="Arial" pitchFamily="34" charset="0"/>
              </a:defRPr>
            </a:lvl1pPr>
          </a:lstStyle>
          <a:p>
            <a:fld id="{3B53EE49-5E2F-4CCD-A6EC-E4A5F806204B}" type="datetimeFigureOut">
              <a:rPr lang="en-US" smtClean="0"/>
              <a:pPr/>
              <a:t>10/20/2017</a:t>
            </a:fld>
            <a:endParaRPr lang="en-US" dirty="0"/>
          </a:p>
        </p:txBody>
      </p:sp>
      <p:sp>
        <p:nvSpPr>
          <p:cNvPr id="4" name="Slide Image Placeholder 3"/>
          <p:cNvSpPr>
            <a:spLocks noGrp="1" noRot="1" noChangeAspect="1"/>
          </p:cNvSpPr>
          <p:nvPr>
            <p:ph type="sldImg" idx="2"/>
          </p:nvPr>
        </p:nvSpPr>
        <p:spPr>
          <a:xfrm>
            <a:off x="768350" y="536575"/>
            <a:ext cx="5572125" cy="4179888"/>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693420" y="4926075"/>
            <a:ext cx="5547360" cy="3587476"/>
          </a:xfrm>
          <a:prstGeom prst="rect">
            <a:avLst/>
          </a:prstGeom>
          <a:ln>
            <a:noFill/>
          </a:ln>
        </p:spPr>
        <p:txBody>
          <a:bodyPr vert="horz" lIns="91429" tIns="45714" rIns="91429" bIns="45714" rtlCol="0">
            <a:normAutofit/>
          </a:bodyPr>
          <a:lstStyle/>
          <a:p>
            <a:pPr lvl="0"/>
            <a:r>
              <a:rPr lang="en-US" dirty="0" smtClean="0"/>
              <a:t>Click to edit Master text styles</a:t>
            </a:r>
          </a:p>
          <a:p>
            <a:pPr lvl="5"/>
            <a:r>
              <a:rPr lang="en-US" dirty="0" smtClean="0"/>
              <a:t>Second level</a:t>
            </a:r>
          </a:p>
          <a:p>
            <a:pPr lvl="6"/>
            <a:r>
              <a:rPr lang="en-US" dirty="0" smtClean="0"/>
              <a:t>Third level</a:t>
            </a:r>
          </a:p>
        </p:txBody>
      </p:sp>
      <p:sp>
        <p:nvSpPr>
          <p:cNvPr id="6" name="Footer Placeholder 5"/>
          <p:cNvSpPr>
            <a:spLocks noGrp="1"/>
          </p:cNvSpPr>
          <p:nvPr>
            <p:ph type="ftr" sz="quarter" idx="4"/>
          </p:nvPr>
        </p:nvSpPr>
        <p:spPr>
          <a:xfrm>
            <a:off x="101124" y="8719961"/>
            <a:ext cx="3004820" cy="461645"/>
          </a:xfrm>
          <a:prstGeom prst="rect">
            <a:avLst/>
          </a:prstGeom>
        </p:spPr>
        <p:txBody>
          <a:bodyPr vert="horz" lIns="91429" tIns="45714" rIns="91429" bIns="45714" rtlCol="0" anchor="b"/>
          <a:lstStyle>
            <a:lvl1pPr algn="l">
              <a:defRPr sz="1100">
                <a:latin typeface="Arial" pitchFamily="34" charset="0"/>
                <a:cs typeface="Arial" pitchFamily="34" charset="0"/>
              </a:defRPr>
            </a:lvl1pPr>
          </a:lstStyle>
          <a:p>
            <a:endParaRPr lang="en-US" dirty="0"/>
          </a:p>
        </p:txBody>
      </p:sp>
      <p:sp>
        <p:nvSpPr>
          <p:cNvPr id="7" name="Slide Number Placeholder 6"/>
          <p:cNvSpPr>
            <a:spLocks noGrp="1"/>
          </p:cNvSpPr>
          <p:nvPr>
            <p:ph type="sldNum" sz="quarter" idx="5"/>
          </p:nvPr>
        </p:nvSpPr>
        <p:spPr>
          <a:xfrm>
            <a:off x="3828257" y="8719961"/>
            <a:ext cx="3004820" cy="461645"/>
          </a:xfrm>
          <a:prstGeom prst="rect">
            <a:avLst/>
          </a:prstGeom>
        </p:spPr>
        <p:txBody>
          <a:bodyPr vert="horz" lIns="91429" tIns="45714" rIns="91429" bIns="45714" rtlCol="0" anchor="b"/>
          <a:lstStyle>
            <a:lvl1pPr algn="r">
              <a:defRPr sz="1100">
                <a:latin typeface="Arial" pitchFamily="34" charset="0"/>
                <a:cs typeface="Arial" pitchFamily="34" charset="0"/>
              </a:defRPr>
            </a:lvl1pPr>
          </a:lstStyle>
          <a:p>
            <a:fld id="{378C9D3E-BC22-4B65-B6EC-1512CE9E44E8}" type="slidenum">
              <a:rPr lang="en-US" smtClean="0"/>
              <a:pPr/>
              <a:t>‹#›</a:t>
            </a:fld>
            <a:endParaRPr lang="en-US" dirty="0"/>
          </a:p>
        </p:txBody>
      </p:sp>
    </p:spTree>
    <p:extLst>
      <p:ext uri="{BB962C8B-B14F-4D97-AF65-F5344CB8AC3E}">
        <p14:creationId xmlns:p14="http://schemas.microsoft.com/office/powerpoint/2010/main" val="4257981452"/>
      </p:ext>
    </p:extLst>
  </p:cSld>
  <p:clrMap bg1="lt1" tx1="dk1" bg2="lt2" tx2="dk2" accent1="accent1" accent2="accent2" accent3="accent3" accent4="accent4" accent5="accent5" accent6="accent6" hlink="hlink" folHlink="folHlink"/>
  <p:hf hdr="0" ftr="0" dt="0"/>
  <p:notesStyle>
    <a:lvl1pPr marL="174625" indent="-174625" algn="l" defTabSz="914400" rtl="0" eaLnBrk="1" latinLnBrk="0" hangingPunct="1">
      <a:spcBef>
        <a:spcPts val="1200"/>
      </a:spcBef>
      <a:buFont typeface="Arial" pitchFamily="34" charset="0"/>
      <a:buChar char="•"/>
      <a:defRPr sz="1400" kern="1200">
        <a:solidFill>
          <a:schemeClr val="tx1"/>
        </a:solidFill>
        <a:latin typeface="Arial" pitchFamily="34" charset="0"/>
        <a:ea typeface="+mn-ea"/>
        <a:cs typeface="Arial" pitchFamily="34" charset="0"/>
      </a:defRPr>
    </a:lvl1pPr>
    <a:lvl2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2pPr>
    <a:lvl3pPr marL="174625" indent="-174625" algn="l" defTabSz="914400" rtl="0" eaLnBrk="1" latinLnBrk="0" hangingPunct="1">
      <a:buFont typeface="Arial" pitchFamily="34" charset="0"/>
      <a:buNone/>
      <a:defRPr sz="1200" kern="1200">
        <a:solidFill>
          <a:schemeClr val="tx1"/>
        </a:solidFill>
        <a:latin typeface="Arial" pitchFamily="34" charset="0"/>
        <a:ea typeface="+mn-ea"/>
        <a:cs typeface="Arial" pitchFamily="34" charset="0"/>
      </a:defRPr>
    </a:lvl3pPr>
    <a:lvl4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4pPr>
    <a:lvl5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5pPr>
    <a:lvl6pPr marL="400050" indent="-225425" algn="l" defTabSz="914400" rtl="0" eaLnBrk="1" latinLnBrk="0" hangingPunct="1">
      <a:spcBef>
        <a:spcPts val="600"/>
      </a:spcBef>
      <a:buFont typeface="Calibri" pitchFamily="34" charset="0"/>
      <a:buChar char="–"/>
      <a:defRPr sz="1200" kern="1200">
        <a:solidFill>
          <a:schemeClr val="tx1"/>
        </a:solidFill>
        <a:latin typeface="Arial" pitchFamily="34" charset="0"/>
        <a:ea typeface="+mn-ea"/>
        <a:cs typeface="Arial" pitchFamily="34" charset="0"/>
      </a:defRPr>
    </a:lvl6pPr>
    <a:lvl7pPr marL="576263" indent="-176213" algn="l" defTabSz="914400" rtl="0" eaLnBrk="1" latinLnBrk="0" hangingPunct="1">
      <a:spcBef>
        <a:spcPts val="600"/>
      </a:spcBef>
      <a:buFont typeface="Arial" pitchFamily="34" charset="0"/>
      <a:buChar char="•"/>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8FBE9E48-748D-4D17-A57B-58F611F28A8D}" type="slidenum">
              <a:rPr lang="en-US" smtClean="0">
                <a:latin typeface="Arial" pitchFamily="34" charset="0"/>
              </a:rPr>
              <a:pPr/>
              <a:t>10</a:t>
            </a:fld>
            <a:endParaRPr lang="en-US" dirty="0" smtClean="0">
              <a:latin typeface="Arial" pitchFamily="34" charset="0"/>
            </a:endParaRPr>
          </a:p>
        </p:txBody>
      </p:sp>
      <p:sp>
        <p:nvSpPr>
          <p:cNvPr id="63491" name="Rectangle 2"/>
          <p:cNvSpPr>
            <a:spLocks noGrp="1" noRot="1" noChangeAspect="1" noChangeArrowheads="1" noTextEdit="1"/>
          </p:cNvSpPr>
          <p:nvPr>
            <p:ph type="sldImg"/>
          </p:nvPr>
        </p:nvSpPr>
        <p:spPr>
          <a:xfrm>
            <a:off x="1174750" y="696913"/>
            <a:ext cx="4583113" cy="3438525"/>
          </a:xfrm>
          <a:ln w="12700" cap="flat">
            <a:solidFill>
              <a:schemeClr val="tx1"/>
            </a:solidFill>
          </a:ln>
        </p:spPr>
      </p:sp>
      <p:sp>
        <p:nvSpPr>
          <p:cNvPr id="63492" name="Rectangle 3"/>
          <p:cNvSpPr>
            <a:spLocks noGrp="1" noChangeArrowheads="1"/>
          </p:cNvSpPr>
          <p:nvPr>
            <p:ph type="body" idx="1"/>
          </p:nvPr>
        </p:nvSpPr>
        <p:spPr bwMode="auto">
          <a:xfrm>
            <a:off x="924561" y="4386260"/>
            <a:ext cx="5085080" cy="4152913"/>
          </a:xfrm>
          <a:prstGeom prst="rect">
            <a:avLst/>
          </a:prstGeom>
          <a:noFill/>
          <a:ln>
            <a:solidFill>
              <a:srgbClr val="000000"/>
            </a:solidFill>
            <a:miter lim="800000"/>
            <a:headEnd/>
            <a:tailEnd/>
          </a:ln>
        </p:spPr>
        <p:txBody>
          <a:bodyPr lIns="93595" tIns="45975" rIns="93595" bIns="45975">
            <a:normAutofit/>
          </a:bodyPr>
          <a:lstStyle/>
          <a:p>
            <a:pPr marL="227970" indent="-227970">
              <a:lnSpc>
                <a:spcPct val="95000"/>
              </a:lnSpc>
              <a:spcBef>
                <a:spcPts val="0"/>
              </a:spcBef>
              <a:buNone/>
            </a:pPr>
            <a:endParaRPr lang="en-US" sz="1000" u="none" strike="noStrik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A25EA09-78F0-4921-8B4E-EB117BBC0841}" type="slidenum">
              <a:rPr lang="en-US" smtClean="0">
                <a:latin typeface="Arial" pitchFamily="34" charset="0"/>
              </a:rPr>
              <a:pPr/>
              <a:t>11</a:t>
            </a:fld>
            <a:endParaRPr lang="en-US" dirty="0" smtClean="0">
              <a:latin typeface="Arial" pitchFamily="34" charset="0"/>
            </a:endParaRPr>
          </a:p>
        </p:txBody>
      </p:sp>
      <p:sp>
        <p:nvSpPr>
          <p:cNvPr id="64515" name="Rectangle 2"/>
          <p:cNvSpPr>
            <a:spLocks noGrp="1" noRot="1" noChangeAspect="1" noChangeArrowheads="1" noTextEdit="1"/>
          </p:cNvSpPr>
          <p:nvPr>
            <p:ph type="sldImg"/>
          </p:nvPr>
        </p:nvSpPr>
        <p:spPr>
          <a:xfrm>
            <a:off x="1174750" y="696913"/>
            <a:ext cx="4583113" cy="3438525"/>
          </a:xfrm>
          <a:ln w="12700" cap="flat">
            <a:solidFill>
              <a:schemeClr val="tx1"/>
            </a:solidFill>
          </a:ln>
        </p:spPr>
      </p:sp>
      <p:sp>
        <p:nvSpPr>
          <p:cNvPr id="64516" name="Rectangle 3"/>
          <p:cNvSpPr>
            <a:spLocks noGrp="1" noChangeArrowheads="1"/>
          </p:cNvSpPr>
          <p:nvPr>
            <p:ph type="body" idx="1"/>
          </p:nvPr>
        </p:nvSpPr>
        <p:spPr bwMode="auto">
          <a:xfrm>
            <a:off x="924562" y="4386259"/>
            <a:ext cx="5085080" cy="4592752"/>
          </a:xfrm>
          <a:prstGeom prst="rect">
            <a:avLst/>
          </a:prstGeom>
          <a:noFill/>
          <a:ln>
            <a:solidFill>
              <a:srgbClr val="000000"/>
            </a:solidFill>
            <a:miter lim="800000"/>
            <a:headEnd/>
            <a:tailEnd/>
          </a:ln>
        </p:spPr>
        <p:txBody>
          <a:bodyPr lIns="93595" tIns="45975" rIns="93595" bIns="45975">
            <a:normAutofit fontScale="92500"/>
          </a:bodyPr>
          <a:lstStyle/>
          <a:p>
            <a:pPr marL="227970" lvl="0" indent="-227970">
              <a:lnSpc>
                <a:spcPct val="95000"/>
              </a:lnSpc>
              <a:spcBef>
                <a:spcPts val="0"/>
              </a:spcBef>
              <a:buNone/>
            </a:pPr>
            <a:endParaRPr lang="en-US" sz="1000" u="none" strike="noStrik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55A4BA26-2FF3-4BC4-BCD2-CCED90CCAED2}" type="slidenum">
              <a:rPr lang="en-US" smtClean="0">
                <a:latin typeface="Arial" pitchFamily="34" charset="0"/>
              </a:rPr>
              <a:pPr/>
              <a:t>12</a:t>
            </a:fld>
            <a:endParaRPr lang="en-US" dirty="0" smtClean="0">
              <a:latin typeface="Arial" pitchFamily="34" charset="0"/>
            </a:endParaRPr>
          </a:p>
        </p:txBody>
      </p:sp>
      <p:sp>
        <p:nvSpPr>
          <p:cNvPr id="65539" name="Slide Image Placeholder 1"/>
          <p:cNvSpPr>
            <a:spLocks noGrp="1" noRot="1" noChangeAspect="1" noTextEdit="1"/>
          </p:cNvSpPr>
          <p:nvPr>
            <p:ph type="sldImg"/>
          </p:nvPr>
        </p:nvSpPr>
        <p:spPr>
          <a:xfrm>
            <a:off x="1149350" y="681038"/>
            <a:ext cx="4640263" cy="3481387"/>
          </a:xfrm>
          <a:ln/>
        </p:spPr>
      </p:sp>
      <p:sp>
        <p:nvSpPr>
          <p:cNvPr id="65540" name="Notes Placeholder 2"/>
          <p:cNvSpPr>
            <a:spLocks noGrp="1"/>
          </p:cNvSpPr>
          <p:nvPr>
            <p:ph type="body" idx="1"/>
          </p:nvPr>
        </p:nvSpPr>
        <p:spPr bwMode="auto">
          <a:xfrm>
            <a:off x="926161" y="4389414"/>
            <a:ext cx="5081880" cy="4335805"/>
          </a:xfrm>
          <a:prstGeom prst="rect">
            <a:avLst/>
          </a:prstGeom>
          <a:solidFill>
            <a:srgbClr val="FFFFFF"/>
          </a:solidFill>
          <a:ln>
            <a:solidFill>
              <a:srgbClr val="000000"/>
            </a:solidFill>
            <a:miter lim="800000"/>
            <a:headEnd/>
            <a:tailEnd/>
          </a:ln>
        </p:spPr>
        <p:txBody>
          <a:bodyPr lIns="91798" tIns="45898" rIns="91798" bIns="45898"/>
          <a:lstStyle/>
          <a:p>
            <a:pPr marL="0" indent="0" eaLnBrk="1" hangingPunct="1">
              <a:lnSpc>
                <a:spcPct val="90000"/>
              </a:lnSpc>
              <a:buNone/>
            </a:pPr>
            <a:endParaRPr lang="en-US" sz="1000" u="none" strike="noStrik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17865CBA-D030-4716-8434-1660F3D06BCB}" type="slidenum">
              <a:rPr lang="en-US" smtClean="0">
                <a:latin typeface="Arial" pitchFamily="34" charset="0"/>
              </a:rPr>
              <a:pPr/>
              <a:t>13</a:t>
            </a:fld>
            <a:endParaRPr lang="en-US" dirty="0" smtClean="0">
              <a:latin typeface="Arial" pitchFamily="34" charset="0"/>
            </a:endParaRPr>
          </a:p>
        </p:txBody>
      </p:sp>
      <p:sp>
        <p:nvSpPr>
          <p:cNvPr id="67587" name="Rectangle 2"/>
          <p:cNvSpPr>
            <a:spLocks noGrp="1" noRot="1" noChangeAspect="1" noChangeArrowheads="1" noTextEdit="1"/>
          </p:cNvSpPr>
          <p:nvPr>
            <p:ph type="sldImg"/>
          </p:nvPr>
        </p:nvSpPr>
        <p:spPr>
          <a:xfrm>
            <a:off x="1160463" y="692150"/>
            <a:ext cx="4614862" cy="3462338"/>
          </a:xfrm>
          <a:ln/>
        </p:spPr>
      </p:sp>
      <p:sp>
        <p:nvSpPr>
          <p:cNvPr id="67588"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marL="0" indent="0">
              <a:spcBef>
                <a:spcPts val="0"/>
              </a:spcBef>
              <a:buNone/>
            </a:pPr>
            <a:endParaRPr lang="en-US" sz="1000" strike="noStrik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2FCFE94C-F298-42E0-B2DE-E72E1060377A}" type="slidenum">
              <a:rPr lang="en-US" smtClean="0">
                <a:latin typeface="Arial" pitchFamily="34" charset="0"/>
              </a:rPr>
              <a:pPr/>
              <a:t>14</a:t>
            </a:fld>
            <a:endParaRPr lang="en-US" dirty="0" smtClean="0">
              <a:latin typeface="Arial" pitchFamily="34" charset="0"/>
            </a:endParaRPr>
          </a:p>
        </p:txBody>
      </p:sp>
      <p:sp>
        <p:nvSpPr>
          <p:cNvPr id="68611" name="Rectangle 2"/>
          <p:cNvSpPr>
            <a:spLocks noGrp="1" noRot="1" noChangeAspect="1" noChangeArrowheads="1" noTextEdit="1"/>
          </p:cNvSpPr>
          <p:nvPr>
            <p:ph type="sldImg"/>
          </p:nvPr>
        </p:nvSpPr>
        <p:spPr>
          <a:xfrm>
            <a:off x="1160463" y="692150"/>
            <a:ext cx="4614862" cy="3462338"/>
          </a:xfrm>
          <a:ln/>
        </p:spPr>
      </p:sp>
      <p:sp>
        <p:nvSpPr>
          <p:cNvPr id="68612"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a:spcBef>
                <a:spcPts val="0"/>
              </a:spcBef>
              <a:buNone/>
            </a:pPr>
            <a:endParaRPr lang="en-US" sz="1000" strike="noStrik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15D5D6D-7A6A-419D-9508-D3D7736C7B16}" type="slidenum">
              <a:rPr lang="en-US" smtClean="0">
                <a:latin typeface="Arial" pitchFamily="34" charset="0"/>
              </a:rPr>
              <a:pPr/>
              <a:t>15</a:t>
            </a:fld>
            <a:endParaRPr lang="en-US" dirty="0" smtClean="0">
              <a:latin typeface="Arial" pitchFamily="34" charset="0"/>
            </a:endParaRPr>
          </a:p>
        </p:txBody>
      </p:sp>
      <p:sp>
        <p:nvSpPr>
          <p:cNvPr id="69635" name="Rectangle 2"/>
          <p:cNvSpPr>
            <a:spLocks noGrp="1" noRot="1" noChangeAspect="1" noChangeArrowheads="1" noTextEdit="1"/>
          </p:cNvSpPr>
          <p:nvPr>
            <p:ph type="sldImg"/>
          </p:nvPr>
        </p:nvSpPr>
        <p:spPr>
          <a:xfrm>
            <a:off x="1160463" y="692150"/>
            <a:ext cx="4614862" cy="3462338"/>
          </a:xfrm>
          <a:ln/>
        </p:spPr>
      </p:sp>
      <p:sp>
        <p:nvSpPr>
          <p:cNvPr id="69636"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normAutofit/>
          </a:bodyPr>
          <a:lstStyle/>
          <a:p>
            <a:pPr marL="0" indent="0" eaLnBrk="1" hangingPunct="1">
              <a:buNone/>
            </a:pPr>
            <a:endParaRPr lang="en-US" sz="1000" strike="noStrik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83EBA0B-3C44-4FF7-AA8B-E64AEF342744}" type="slidenum">
              <a:rPr lang="en-US" smtClean="0">
                <a:latin typeface="Arial" pitchFamily="34" charset="0"/>
              </a:rPr>
              <a:pPr/>
              <a:t>16</a:t>
            </a:fld>
            <a:endParaRPr lang="en-US" dirty="0" smtClean="0">
              <a:latin typeface="Arial" pitchFamily="34" charset="0"/>
            </a:endParaRPr>
          </a:p>
        </p:txBody>
      </p:sp>
      <p:sp>
        <p:nvSpPr>
          <p:cNvPr id="70659" name="Rectangle 2"/>
          <p:cNvSpPr>
            <a:spLocks noGrp="1" noRot="1" noChangeAspect="1" noChangeArrowheads="1" noTextEdit="1"/>
          </p:cNvSpPr>
          <p:nvPr>
            <p:ph type="sldImg"/>
          </p:nvPr>
        </p:nvSpPr>
        <p:spPr>
          <a:xfrm>
            <a:off x="1160463" y="692150"/>
            <a:ext cx="4614862" cy="3462338"/>
          </a:xfrm>
          <a:ln/>
        </p:spPr>
      </p:sp>
      <p:sp>
        <p:nvSpPr>
          <p:cNvPr id="70660"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marL="0" lvl="2" indent="0" defTabSz="913303">
              <a:spcBef>
                <a:spcPts val="1199"/>
              </a:spcBef>
              <a:buFont typeface="Arial" panose="020B0604020202020204" pitchFamily="34" charset="0"/>
              <a:buNone/>
              <a:defRPr/>
            </a:pPr>
            <a:endParaRPr lang="en-US" sz="1000" b="0" u="none" strike="noStrike"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83EBA0B-3C44-4FF7-AA8B-E64AEF342744}" type="slidenum">
              <a:rPr lang="en-US" smtClean="0">
                <a:latin typeface="Arial" pitchFamily="34" charset="0"/>
              </a:rPr>
              <a:pPr/>
              <a:t>17</a:t>
            </a:fld>
            <a:endParaRPr lang="en-US" dirty="0" smtClean="0">
              <a:latin typeface="Arial" pitchFamily="34" charset="0"/>
            </a:endParaRPr>
          </a:p>
        </p:txBody>
      </p:sp>
      <p:sp>
        <p:nvSpPr>
          <p:cNvPr id="70659" name="Rectangle 2"/>
          <p:cNvSpPr>
            <a:spLocks noGrp="1" noRot="1" noChangeAspect="1" noChangeArrowheads="1" noTextEdit="1"/>
          </p:cNvSpPr>
          <p:nvPr>
            <p:ph type="sldImg"/>
          </p:nvPr>
        </p:nvSpPr>
        <p:spPr>
          <a:xfrm>
            <a:off x="1160463" y="692150"/>
            <a:ext cx="4614862" cy="3462338"/>
          </a:xfrm>
          <a:ln/>
        </p:spPr>
      </p:sp>
      <p:sp>
        <p:nvSpPr>
          <p:cNvPr id="70660"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marL="0" indent="0">
              <a:buNone/>
            </a:pPr>
            <a:endParaRPr lang="en-US" sz="1000" strike="noStrik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C20BF38-2468-4F3D-B0DB-E2D4E80C4241}" type="slidenum">
              <a:rPr lang="en-US" smtClean="0">
                <a:latin typeface="Arial" pitchFamily="34" charset="0"/>
              </a:rPr>
              <a:pPr/>
              <a:t>18</a:t>
            </a:fld>
            <a:endParaRPr lang="en-US" dirty="0" smtClean="0">
              <a:latin typeface="Arial" pitchFamily="34" charset="0"/>
            </a:endParaRPr>
          </a:p>
        </p:txBody>
      </p:sp>
      <p:sp>
        <p:nvSpPr>
          <p:cNvPr id="71683" name="Rectangle 2"/>
          <p:cNvSpPr>
            <a:spLocks noGrp="1" noRot="1" noChangeAspect="1" noChangeArrowheads="1" noTextEdit="1"/>
          </p:cNvSpPr>
          <p:nvPr>
            <p:ph type="sldImg"/>
          </p:nvPr>
        </p:nvSpPr>
        <p:spPr>
          <a:xfrm>
            <a:off x="1160463" y="692150"/>
            <a:ext cx="4614862" cy="3462338"/>
          </a:xfrm>
          <a:ln/>
        </p:spPr>
      </p:sp>
      <p:sp>
        <p:nvSpPr>
          <p:cNvPr id="71684"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a:spcBef>
                <a:spcPct val="50000"/>
              </a:spcBef>
            </a:pPr>
            <a:endParaRPr lang="en-US" sz="1000" i="0" u="none" strike="noStrike" baseline="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F8FD758-F2EE-44F2-832A-6D3CE1E99B3F}" type="slidenum">
              <a:rPr lang="en-US" smtClean="0">
                <a:latin typeface="Arial" pitchFamily="34" charset="0"/>
              </a:rPr>
              <a:pPr/>
              <a:t>19</a:t>
            </a:fld>
            <a:endParaRPr lang="en-US" dirty="0" smtClean="0">
              <a:latin typeface="Arial" pitchFamily="34"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bwMode="auto">
          <a:xfrm>
            <a:off x="694219" y="4386260"/>
            <a:ext cx="5547360" cy="4154490"/>
          </a:xfrm>
          <a:prstGeom prst="rect">
            <a:avLst/>
          </a:prstGeom>
          <a:noFill/>
          <a:ln>
            <a:miter lim="800000"/>
            <a:headEnd/>
            <a:tailEnd/>
          </a:ln>
        </p:spPr>
        <p:txBody>
          <a:bodyPr/>
          <a:lstStyle/>
          <a:p>
            <a:pPr eaLnBrk="1" hangingPunct="1"/>
            <a:endParaRPr lang="en-US" sz="1000" strike="noStrik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9AD9B80-3D9B-4FA4-91DE-8BD6CE5F8482}" type="slidenum">
              <a:rPr lang="en-US" smtClean="0">
                <a:latin typeface="Arial" pitchFamily="34" charset="0"/>
              </a:rPr>
              <a:pPr/>
              <a:t>2</a:t>
            </a:fld>
            <a:endParaRPr lang="en-US" dirty="0" smtClean="0">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bwMode="auto">
          <a:xfrm>
            <a:off x="693420" y="4386259"/>
            <a:ext cx="5547360" cy="4154490"/>
          </a:xfrm>
          <a:prstGeom prst="rect">
            <a:avLst/>
          </a:prstGeom>
          <a:noFill/>
          <a:ln>
            <a:miter lim="800000"/>
            <a:headEnd/>
            <a:tailEnd/>
          </a:ln>
        </p:spPr>
        <p:txBody>
          <a:bodyPr/>
          <a:lstStyle/>
          <a:p>
            <a:pPr marL="0" indent="0">
              <a:spcBef>
                <a:spcPts val="0"/>
              </a:spcBef>
              <a:buNone/>
            </a:pPr>
            <a:endParaRPr lang="en-US" sz="1000" strike="noStrik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1D717798-35AB-4BAE-9D99-E722E6BDD9C9}" type="slidenum">
              <a:rPr lang="en-US" smtClean="0">
                <a:latin typeface="Arial" pitchFamily="34" charset="0"/>
              </a:rPr>
              <a:pPr/>
              <a:t>20</a:t>
            </a:fld>
            <a:endParaRPr lang="en-US" dirty="0" smtClean="0">
              <a:latin typeface="Arial" pitchFamily="34" charset="0"/>
            </a:endParaRPr>
          </a:p>
        </p:txBody>
      </p:sp>
      <p:sp>
        <p:nvSpPr>
          <p:cNvPr id="84995" name="Rectangle 2"/>
          <p:cNvSpPr>
            <a:spLocks noGrp="1" noRot="1" noChangeAspect="1" noChangeArrowheads="1" noTextEdit="1"/>
          </p:cNvSpPr>
          <p:nvPr>
            <p:ph type="sldImg"/>
          </p:nvPr>
        </p:nvSpPr>
        <p:spPr>
          <a:xfrm>
            <a:off x="1160463" y="692150"/>
            <a:ext cx="4614862" cy="3462338"/>
          </a:xfrm>
          <a:ln/>
        </p:spPr>
      </p:sp>
      <p:sp>
        <p:nvSpPr>
          <p:cNvPr id="84996" name="Rectangle 3"/>
          <p:cNvSpPr>
            <a:spLocks noGrp="1" noChangeArrowheads="1"/>
          </p:cNvSpPr>
          <p:nvPr>
            <p:ph type="body" idx="1"/>
          </p:nvPr>
        </p:nvSpPr>
        <p:spPr bwMode="auto">
          <a:xfrm>
            <a:off x="926161" y="4386257"/>
            <a:ext cx="5081880" cy="4642294"/>
          </a:xfrm>
          <a:prstGeom prst="rect">
            <a:avLst/>
          </a:prstGeom>
          <a:noFill/>
          <a:ln>
            <a:solidFill>
              <a:srgbClr val="000000"/>
            </a:solidFill>
            <a:miter lim="800000"/>
            <a:headEnd/>
            <a:tailEnd/>
          </a:ln>
        </p:spPr>
        <p:txBody>
          <a:bodyPr lIns="91798" tIns="45898" rIns="91798" bIns="45898">
            <a:normAutofit lnSpcReduction="10000"/>
          </a:bodyPr>
          <a:lstStyle/>
          <a:p>
            <a:pPr marL="455941" lvl="1" indent="0">
              <a:lnSpc>
                <a:spcPct val="90000"/>
              </a:lnSpc>
              <a:buFontTx/>
              <a:buNone/>
            </a:pPr>
            <a:endParaRPr lang="en-US" sz="10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3BD958B2-3F05-4EED-A5A1-8423D4BEBDCD}" type="slidenum">
              <a:rPr lang="en-US" smtClean="0">
                <a:latin typeface="Arial" pitchFamily="34" charset="0"/>
              </a:rPr>
              <a:pPr/>
              <a:t>21</a:t>
            </a:fld>
            <a:endParaRPr lang="en-US" dirty="0" smtClean="0">
              <a:latin typeface="Arial" pitchFamily="34" charset="0"/>
            </a:endParaRPr>
          </a:p>
        </p:txBody>
      </p:sp>
      <p:sp>
        <p:nvSpPr>
          <p:cNvPr id="87043" name="Rectangle 2"/>
          <p:cNvSpPr>
            <a:spLocks noGrp="1" noRot="1" noChangeAspect="1" noChangeArrowheads="1" noTextEdit="1"/>
          </p:cNvSpPr>
          <p:nvPr>
            <p:ph type="sldImg"/>
          </p:nvPr>
        </p:nvSpPr>
        <p:spPr>
          <a:xfrm>
            <a:off x="1160463" y="692150"/>
            <a:ext cx="4614862" cy="3462338"/>
          </a:xfrm>
          <a:ln/>
        </p:spPr>
      </p:sp>
      <p:sp>
        <p:nvSpPr>
          <p:cNvPr id="87044"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normAutofit lnSpcReduction="10000"/>
          </a:bodyPr>
          <a:lstStyle/>
          <a:p>
            <a:pPr marL="0" indent="0" eaLnBrk="1" hangingPunct="1">
              <a:buFontTx/>
              <a:buNone/>
            </a:pPr>
            <a:endParaRPr lang="en-US" sz="1000" u="none" strike="noStrik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3BD958B2-3F05-4EED-A5A1-8423D4BEBDCD}" type="slidenum">
              <a:rPr lang="en-US" smtClean="0">
                <a:latin typeface="Arial" pitchFamily="34" charset="0"/>
              </a:rPr>
              <a:pPr/>
              <a:t>22</a:t>
            </a:fld>
            <a:endParaRPr lang="en-US" dirty="0" smtClean="0">
              <a:latin typeface="Arial" pitchFamily="34" charset="0"/>
            </a:endParaRPr>
          </a:p>
        </p:txBody>
      </p:sp>
      <p:sp>
        <p:nvSpPr>
          <p:cNvPr id="87043" name="Rectangle 2"/>
          <p:cNvSpPr>
            <a:spLocks noGrp="1" noRot="1" noChangeAspect="1" noChangeArrowheads="1" noTextEdit="1"/>
          </p:cNvSpPr>
          <p:nvPr>
            <p:ph type="sldImg"/>
          </p:nvPr>
        </p:nvSpPr>
        <p:spPr>
          <a:xfrm>
            <a:off x="1160463" y="692150"/>
            <a:ext cx="4614862" cy="3462338"/>
          </a:xfrm>
          <a:ln/>
        </p:spPr>
      </p:sp>
      <p:sp>
        <p:nvSpPr>
          <p:cNvPr id="87044"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normAutofit lnSpcReduction="10000"/>
          </a:bodyPr>
          <a:lstStyle/>
          <a:p>
            <a:pPr marL="0" indent="0" eaLnBrk="1" hangingPunct="1">
              <a:buFontTx/>
              <a:buNone/>
            </a:pPr>
            <a:endParaRPr lang="en-US" sz="1000" u="none" strike="noStrik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4E6109AB-3681-46AF-B6A5-5DF338B16C3D}" type="slidenum">
              <a:rPr lang="en-US" smtClean="0">
                <a:latin typeface="Arial" pitchFamily="34" charset="0"/>
              </a:rPr>
              <a:pPr/>
              <a:t>23</a:t>
            </a:fld>
            <a:endParaRPr lang="en-US" dirty="0" smtClean="0">
              <a:latin typeface="Arial" pitchFamily="34" charset="0"/>
            </a:endParaRPr>
          </a:p>
        </p:txBody>
      </p:sp>
      <p:sp>
        <p:nvSpPr>
          <p:cNvPr id="86019" name="Rectangle 2"/>
          <p:cNvSpPr>
            <a:spLocks noGrp="1" noRot="1" noChangeAspect="1" noChangeArrowheads="1" noTextEdit="1"/>
          </p:cNvSpPr>
          <p:nvPr>
            <p:ph type="sldImg"/>
          </p:nvPr>
        </p:nvSpPr>
        <p:spPr>
          <a:xfrm>
            <a:off x="1160463" y="692150"/>
            <a:ext cx="4614862" cy="3462338"/>
          </a:xfrm>
          <a:ln/>
        </p:spPr>
      </p:sp>
      <p:sp>
        <p:nvSpPr>
          <p:cNvPr id="86020"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eaLnBrk="1" hangingPunct="1"/>
            <a:endParaRPr lang="en-US" sz="1000" u="non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D14AD877-B865-4E49-A982-4AF6B7E59F15}" type="slidenum">
              <a:rPr lang="en-US" smtClean="0">
                <a:latin typeface="Arial" pitchFamily="34" charset="0"/>
              </a:rPr>
              <a:pPr/>
              <a:t>24</a:t>
            </a:fld>
            <a:endParaRPr lang="en-US" dirty="0" smtClean="0">
              <a:latin typeface="Arial" pitchFamily="34" charset="0"/>
            </a:endParaRPr>
          </a:p>
        </p:txBody>
      </p:sp>
      <p:sp>
        <p:nvSpPr>
          <p:cNvPr id="83971" name="Rectangle 2"/>
          <p:cNvSpPr>
            <a:spLocks noGrp="1" noRot="1" noChangeAspect="1" noChangeArrowheads="1" noTextEdit="1"/>
          </p:cNvSpPr>
          <p:nvPr>
            <p:ph type="sldImg"/>
          </p:nvPr>
        </p:nvSpPr>
        <p:spPr>
          <a:xfrm>
            <a:off x="1160463" y="692150"/>
            <a:ext cx="4614862" cy="3462338"/>
          </a:xfrm>
          <a:ln/>
        </p:spPr>
      </p:sp>
      <p:sp>
        <p:nvSpPr>
          <p:cNvPr id="83972" name="Rectangle 3"/>
          <p:cNvSpPr>
            <a:spLocks noGrp="1" noChangeArrowheads="1"/>
          </p:cNvSpPr>
          <p:nvPr>
            <p:ph type="body" idx="1"/>
          </p:nvPr>
        </p:nvSpPr>
        <p:spPr bwMode="auto">
          <a:xfrm>
            <a:off x="926161" y="4386258"/>
            <a:ext cx="5081880" cy="4156067"/>
          </a:xfrm>
          <a:prstGeom prst="rect">
            <a:avLst/>
          </a:prstGeom>
          <a:noFill/>
          <a:ln>
            <a:solidFill>
              <a:srgbClr val="000000"/>
            </a:solidFill>
            <a:miter lim="800000"/>
            <a:headEnd/>
            <a:tailEnd/>
          </a:ln>
        </p:spPr>
        <p:txBody>
          <a:bodyPr lIns="91798" tIns="45898" rIns="91798" bIns="45898"/>
          <a:lstStyle/>
          <a:p>
            <a:pPr marL="0" indent="0" eaLnBrk="1" hangingPunct="1">
              <a:buNone/>
            </a:pPr>
            <a:endParaRPr lang="en-US" sz="1000" u="none" strike="noStrik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FBDB0935-C382-40C2-9C6A-CADAA75BC4B3}" type="slidenum">
              <a:rPr lang="en-US" smtClean="0">
                <a:latin typeface="Arial" pitchFamily="34" charset="0"/>
              </a:rPr>
              <a:pPr/>
              <a:t>25</a:t>
            </a:fld>
            <a:endParaRPr lang="en-US" dirty="0" smtClean="0">
              <a:latin typeface="Arial" pitchFamily="34" charset="0"/>
            </a:endParaRPr>
          </a:p>
        </p:txBody>
      </p:sp>
      <p:sp>
        <p:nvSpPr>
          <p:cNvPr id="7" name="Rectangle 7"/>
          <p:cNvSpPr txBox="1">
            <a:spLocks noGrp="1" noChangeArrowheads="1"/>
          </p:cNvSpPr>
          <p:nvPr/>
        </p:nvSpPr>
        <p:spPr bwMode="auto">
          <a:xfrm>
            <a:off x="3930181" y="8778824"/>
            <a:ext cx="3004021" cy="454077"/>
          </a:xfrm>
          <a:prstGeom prst="rect">
            <a:avLst/>
          </a:prstGeom>
          <a:noFill/>
          <a:ln w="12700">
            <a:noFill/>
            <a:miter lim="800000"/>
            <a:headEnd/>
            <a:tailEnd/>
          </a:ln>
        </p:spPr>
        <p:txBody>
          <a:bodyPr lIns="91798" tIns="45898" rIns="91798" bIns="45898" anchor="b"/>
          <a:lstStyle/>
          <a:p>
            <a:pPr algn="r" defTabSz="915047" eaLnBrk="0" hangingPunct="0">
              <a:defRPr/>
            </a:pPr>
            <a:endParaRPr lang="en-US" sz="1100" dirty="0">
              <a:effectLst>
                <a:outerShdw blurRad="38100" dist="38100" dir="2700000" algn="tl">
                  <a:srgbClr val="C0C0C0"/>
                </a:outerShdw>
              </a:effectLst>
              <a:latin typeface="Times New Roman" pitchFamily="18" charset="0"/>
              <a:ea typeface="ヒラギノ角ゴ Pro W3" pitchFamily="-91" charset="-128"/>
            </a:endParaRPr>
          </a:p>
        </p:txBody>
      </p:sp>
      <p:sp>
        <p:nvSpPr>
          <p:cNvPr id="88068" name="Rectangle 2"/>
          <p:cNvSpPr>
            <a:spLocks noGrp="1" noRot="1" noChangeAspect="1" noChangeArrowheads="1" noTextEdit="1"/>
          </p:cNvSpPr>
          <p:nvPr>
            <p:ph type="sldImg"/>
          </p:nvPr>
        </p:nvSpPr>
        <p:spPr>
          <a:xfrm>
            <a:off x="1169988" y="685800"/>
            <a:ext cx="4603750" cy="3454400"/>
          </a:xfrm>
          <a:ln/>
        </p:spPr>
      </p:sp>
      <p:sp>
        <p:nvSpPr>
          <p:cNvPr id="88069" name="Rectangle 3"/>
          <p:cNvSpPr>
            <a:spLocks noGrp="1" noChangeArrowheads="1"/>
          </p:cNvSpPr>
          <p:nvPr>
            <p:ph type="body" idx="1"/>
          </p:nvPr>
        </p:nvSpPr>
        <p:spPr bwMode="auto">
          <a:xfrm>
            <a:off x="926161" y="4356302"/>
            <a:ext cx="5081880" cy="4211249"/>
          </a:xfrm>
          <a:prstGeom prst="rect">
            <a:avLst/>
          </a:prstGeom>
          <a:solidFill>
            <a:srgbClr val="FFFFFF"/>
          </a:solidFill>
          <a:ln>
            <a:solidFill>
              <a:srgbClr val="000000"/>
            </a:solidFill>
            <a:miter lim="800000"/>
            <a:headEnd/>
            <a:tailEnd/>
          </a:ln>
        </p:spPr>
        <p:txBody>
          <a:bodyPr lIns="91798" tIns="45898" rIns="91798" bIns="45898"/>
          <a:lstStyle/>
          <a:p>
            <a:pPr eaLnBrk="1" hangingPunct="1">
              <a:buNone/>
            </a:pPr>
            <a:endParaRPr lang="en-US" sz="1000" strike="noStrik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txBox="1">
            <a:spLocks noGrp="1" noChangeArrowheads="1"/>
          </p:cNvSpPr>
          <p:nvPr/>
        </p:nvSpPr>
        <p:spPr bwMode="auto">
          <a:xfrm>
            <a:off x="3926982" y="8770940"/>
            <a:ext cx="3005619" cy="460384"/>
          </a:xfrm>
          <a:prstGeom prst="rect">
            <a:avLst/>
          </a:prstGeom>
          <a:noFill/>
          <a:ln w="9525">
            <a:noFill/>
            <a:miter lim="800000"/>
            <a:headEnd/>
            <a:tailEnd/>
          </a:ln>
        </p:spPr>
        <p:txBody>
          <a:bodyPr lIns="92023" tIns="46012" rIns="92023" bIns="46012" anchor="b"/>
          <a:lstStyle/>
          <a:p>
            <a:pPr algn="r" defTabSz="921380"/>
            <a:endParaRPr lang="en-US" sz="1200" dirty="0"/>
          </a:p>
        </p:txBody>
      </p:sp>
      <p:sp>
        <p:nvSpPr>
          <p:cNvPr id="96259" name="Slide Image Placeholder 1"/>
          <p:cNvSpPr>
            <a:spLocks noGrp="1" noRot="1" noChangeAspect="1" noTextEdit="1"/>
          </p:cNvSpPr>
          <p:nvPr>
            <p:ph type="sldImg"/>
          </p:nvPr>
        </p:nvSpPr>
        <p:spPr>
          <a:xfrm>
            <a:off x="1149350" y="681038"/>
            <a:ext cx="4640263" cy="3481387"/>
          </a:xfrm>
          <a:ln/>
        </p:spPr>
      </p:sp>
      <p:sp>
        <p:nvSpPr>
          <p:cNvPr id="96260" name="Notes Placeholder 2"/>
          <p:cNvSpPr>
            <a:spLocks noGrp="1"/>
          </p:cNvSpPr>
          <p:nvPr>
            <p:ph type="body" idx="1"/>
          </p:nvPr>
        </p:nvSpPr>
        <p:spPr bwMode="auto">
          <a:xfrm>
            <a:off x="943755" y="4252243"/>
            <a:ext cx="5083480" cy="4720510"/>
          </a:xfrm>
          <a:prstGeom prst="rect">
            <a:avLst/>
          </a:prstGeom>
          <a:solidFill>
            <a:srgbClr val="FFFFFF"/>
          </a:solidFill>
          <a:ln>
            <a:solidFill>
              <a:srgbClr val="000000"/>
            </a:solidFill>
            <a:miter lim="800000"/>
            <a:headEnd/>
            <a:tailEnd/>
          </a:ln>
        </p:spPr>
        <p:txBody>
          <a:bodyPr lIns="91798" tIns="45898" rIns="91798" bIns="45898">
            <a:normAutofit/>
          </a:bodyPr>
          <a:lstStyle/>
          <a:p>
            <a:pPr marL="0">
              <a:lnSpc>
                <a:spcPct val="90000"/>
              </a:lnSpc>
              <a:spcBef>
                <a:spcPts val="0"/>
              </a:spcBef>
              <a:buNone/>
            </a:pPr>
            <a:endParaRPr lang="en-US" sz="1000" u="none" strike="noStrike" dirty="0"/>
          </a:p>
        </p:txBody>
      </p:sp>
      <p:sp>
        <p:nvSpPr>
          <p:cNvPr id="5" name="Slide Number Placeholder 4"/>
          <p:cNvSpPr>
            <a:spLocks noGrp="1"/>
          </p:cNvSpPr>
          <p:nvPr>
            <p:ph type="sldNum" sz="quarter" idx="10"/>
          </p:nvPr>
        </p:nvSpPr>
        <p:spPr>
          <a:xfrm>
            <a:off x="3929381" y="8771255"/>
            <a:ext cx="3004820" cy="461645"/>
          </a:xfrm>
        </p:spPr>
        <p:txBody>
          <a:bodyPr/>
          <a:lstStyle/>
          <a:p>
            <a:fld id="{378C9D3E-BC22-4B65-B6EC-1512CE9E44E8}"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FCCA4747-0CE9-4D59-8504-A2FD28FB23F4}" type="slidenum">
              <a:rPr lang="en-US" smtClean="0">
                <a:latin typeface="Arial" pitchFamily="34" charset="0"/>
              </a:rPr>
              <a:pPr/>
              <a:t>27</a:t>
            </a:fld>
            <a:endParaRPr lang="en-US" dirty="0" smtClean="0">
              <a:latin typeface="Arial" pitchFamily="34" charset="0"/>
            </a:endParaRPr>
          </a:p>
        </p:txBody>
      </p:sp>
      <p:sp>
        <p:nvSpPr>
          <p:cNvPr id="97283" name="Slide Image Placeholder 1"/>
          <p:cNvSpPr>
            <a:spLocks noGrp="1" noRot="1" noChangeAspect="1" noTextEdit="1"/>
          </p:cNvSpPr>
          <p:nvPr>
            <p:ph type="sldImg"/>
          </p:nvPr>
        </p:nvSpPr>
        <p:spPr>
          <a:xfrm>
            <a:off x="1149350" y="681038"/>
            <a:ext cx="4640263" cy="3481387"/>
          </a:xfrm>
          <a:ln/>
        </p:spPr>
      </p:sp>
      <p:sp>
        <p:nvSpPr>
          <p:cNvPr id="97284" name="Notes Placeholder 2"/>
          <p:cNvSpPr>
            <a:spLocks noGrp="1"/>
          </p:cNvSpPr>
          <p:nvPr>
            <p:ph type="body" idx="1"/>
          </p:nvPr>
        </p:nvSpPr>
        <p:spPr bwMode="auto">
          <a:xfrm>
            <a:off x="943755" y="4252243"/>
            <a:ext cx="5083480" cy="4720510"/>
          </a:xfrm>
          <a:prstGeom prst="rect">
            <a:avLst/>
          </a:prstGeom>
          <a:solidFill>
            <a:srgbClr val="FFFFFF"/>
          </a:solidFill>
          <a:ln>
            <a:solidFill>
              <a:srgbClr val="000000"/>
            </a:solidFill>
            <a:miter lim="800000"/>
            <a:headEnd/>
            <a:tailEnd/>
          </a:ln>
        </p:spPr>
        <p:txBody>
          <a:bodyPr lIns="91798" tIns="45898" rIns="91798" bIns="45898"/>
          <a:lstStyle/>
          <a:p>
            <a:pPr eaLnBrk="1" hangingPunct="1">
              <a:lnSpc>
                <a:spcPct val="90000"/>
              </a:lnSpc>
              <a:spcBef>
                <a:spcPct val="15000"/>
              </a:spcBef>
            </a:pPr>
            <a:endParaRPr lang="en-US" sz="1000" strike="noStrik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DC23BA39-BC97-4A0C-80A1-6C194CA9BBD0}" type="slidenum">
              <a:rPr lang="en-US" smtClean="0">
                <a:latin typeface="Arial" pitchFamily="34" charset="0"/>
              </a:rPr>
              <a:pPr/>
              <a:t>28</a:t>
            </a:fld>
            <a:endParaRPr lang="en-US" dirty="0" smtClean="0">
              <a:latin typeface="Arial" pitchFamily="34" charset="0"/>
            </a:endParaRPr>
          </a:p>
        </p:txBody>
      </p:sp>
      <p:sp>
        <p:nvSpPr>
          <p:cNvPr id="99331" name="Rectangle 2"/>
          <p:cNvSpPr>
            <a:spLocks noGrp="1" noRot="1" noChangeAspect="1" noChangeArrowheads="1" noTextEdit="1"/>
          </p:cNvSpPr>
          <p:nvPr>
            <p:ph type="sldImg"/>
          </p:nvPr>
        </p:nvSpPr>
        <p:spPr>
          <a:xfrm>
            <a:off x="1149350" y="681038"/>
            <a:ext cx="4640263" cy="3481387"/>
          </a:xfrm>
          <a:ln/>
        </p:spPr>
      </p:sp>
      <p:sp>
        <p:nvSpPr>
          <p:cNvPr id="99332" name="Rectangle 3"/>
          <p:cNvSpPr>
            <a:spLocks noGrp="1" noChangeArrowheads="1"/>
          </p:cNvSpPr>
          <p:nvPr>
            <p:ph type="body" idx="1"/>
          </p:nvPr>
        </p:nvSpPr>
        <p:spPr bwMode="auto">
          <a:xfrm>
            <a:off x="1167699" y="4389411"/>
            <a:ext cx="4574812" cy="4162373"/>
          </a:xfrm>
          <a:prstGeom prst="rect">
            <a:avLst/>
          </a:prstGeom>
          <a:solidFill>
            <a:srgbClr val="FFFFFF"/>
          </a:solidFill>
          <a:ln>
            <a:solidFill>
              <a:srgbClr val="000000"/>
            </a:solidFill>
            <a:miter lim="800000"/>
            <a:headEnd/>
            <a:tailEnd/>
          </a:ln>
        </p:spPr>
        <p:txBody>
          <a:bodyPr lIns="91175" tIns="45587" rIns="91175" bIns="45587">
            <a:normAutofit/>
          </a:bodyPr>
          <a:lstStyle/>
          <a:p>
            <a:pPr marL="455941" lvl="1" indent="0">
              <a:lnSpc>
                <a:spcPct val="90000"/>
              </a:lnSpc>
              <a:spcBef>
                <a:spcPct val="15000"/>
              </a:spcBef>
              <a:buNone/>
              <a:defRPr/>
            </a:pPr>
            <a:endParaRPr lang="en-US" sz="10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65A3A44-EF96-4DB1-9896-53F4608C7236}" type="slidenum">
              <a:rPr lang="en-US" smtClean="0">
                <a:latin typeface="Arial" pitchFamily="34" charset="0"/>
              </a:rPr>
              <a:pPr/>
              <a:t>3</a:t>
            </a:fld>
            <a:endParaRPr lang="en-US" dirty="0" smtClean="0">
              <a:latin typeface="Arial" pitchFamily="34" charset="0"/>
            </a:endParaRPr>
          </a:p>
        </p:txBody>
      </p:sp>
      <p:sp>
        <p:nvSpPr>
          <p:cNvPr id="60419" name="Rectangle 2"/>
          <p:cNvSpPr>
            <a:spLocks noGrp="1" noRot="1" noChangeAspect="1" noChangeArrowheads="1" noTextEdit="1"/>
          </p:cNvSpPr>
          <p:nvPr>
            <p:ph type="sldImg"/>
          </p:nvPr>
        </p:nvSpPr>
        <p:spPr>
          <a:xfrm>
            <a:off x="1169988" y="685800"/>
            <a:ext cx="4603750" cy="3454400"/>
          </a:xfrm>
          <a:ln/>
        </p:spPr>
      </p:sp>
      <p:sp>
        <p:nvSpPr>
          <p:cNvPr id="60420" name="Rectangle 3"/>
          <p:cNvSpPr>
            <a:spLocks noGrp="1" noChangeArrowheads="1"/>
          </p:cNvSpPr>
          <p:nvPr>
            <p:ph type="body" idx="1"/>
          </p:nvPr>
        </p:nvSpPr>
        <p:spPr bwMode="auto">
          <a:xfrm>
            <a:off x="926161" y="4356302"/>
            <a:ext cx="5081880" cy="4211249"/>
          </a:xfrm>
          <a:prstGeom prst="rect">
            <a:avLst/>
          </a:prstGeom>
          <a:solidFill>
            <a:srgbClr val="FFFFFF"/>
          </a:solidFill>
          <a:ln>
            <a:solidFill>
              <a:srgbClr val="000000"/>
            </a:solidFill>
            <a:miter lim="800000"/>
            <a:headEnd/>
            <a:tailEnd/>
          </a:ln>
        </p:spPr>
        <p:txBody>
          <a:bodyPr lIns="91798" tIns="45898" rIns="91798" bIns="45898"/>
          <a:lstStyle/>
          <a:p>
            <a:pPr marL="0">
              <a:spcBef>
                <a:spcPts val="0"/>
              </a:spcBef>
              <a:buNone/>
            </a:pPr>
            <a:endParaRPr lang="en-US" sz="1000" u="none" strike="noStrik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7920D649-65E5-46A9-B265-6D5AE39C7186}" type="slidenum">
              <a:rPr lang="en-US" smtClean="0">
                <a:latin typeface="Arial" pitchFamily="34" charset="0"/>
              </a:rPr>
              <a:pPr/>
              <a:t>4</a:t>
            </a:fld>
            <a:endParaRPr lang="en-US" dirty="0" smtClean="0">
              <a:latin typeface="Arial" pitchFamily="34" charset="0"/>
            </a:endParaRPr>
          </a:p>
        </p:txBody>
      </p:sp>
      <p:sp>
        <p:nvSpPr>
          <p:cNvPr id="62467" name="Rectangle 2"/>
          <p:cNvSpPr>
            <a:spLocks noGrp="1" noRot="1" noChangeAspect="1" noChangeArrowheads="1" noTextEdit="1"/>
          </p:cNvSpPr>
          <p:nvPr>
            <p:ph type="sldImg"/>
          </p:nvPr>
        </p:nvSpPr>
        <p:spPr>
          <a:xfrm>
            <a:off x="1169988" y="685800"/>
            <a:ext cx="4603750" cy="3454400"/>
          </a:xfrm>
          <a:ln/>
        </p:spPr>
      </p:sp>
      <p:sp>
        <p:nvSpPr>
          <p:cNvPr id="62468" name="Rectangle 3"/>
          <p:cNvSpPr>
            <a:spLocks noGrp="1" noChangeArrowheads="1"/>
          </p:cNvSpPr>
          <p:nvPr>
            <p:ph type="body" idx="1"/>
          </p:nvPr>
        </p:nvSpPr>
        <p:spPr bwMode="auto">
          <a:xfrm>
            <a:off x="926161" y="4416215"/>
            <a:ext cx="5081880" cy="3973174"/>
          </a:xfrm>
          <a:prstGeom prst="rect">
            <a:avLst/>
          </a:prstGeom>
          <a:noFill/>
          <a:ln>
            <a:solidFill>
              <a:srgbClr val="000000"/>
            </a:solidFill>
            <a:miter lim="800000"/>
            <a:headEnd/>
            <a:tailEnd/>
          </a:ln>
        </p:spPr>
        <p:txBody>
          <a:bodyPr lIns="91798" tIns="45898" rIns="91798" bIns="45898"/>
          <a:lstStyle/>
          <a:p>
            <a:pPr eaLnBrk="1" hangingPunct="1"/>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927186" y="8770941"/>
            <a:ext cx="3005448" cy="460384"/>
          </a:xfrm>
          <a:prstGeom prst="rect">
            <a:avLst/>
          </a:prstGeom>
          <a:noFill/>
          <a:ln w="9525">
            <a:noFill/>
            <a:miter lim="800000"/>
            <a:headEnd/>
            <a:tailEnd/>
          </a:ln>
        </p:spPr>
        <p:txBody>
          <a:bodyPr lIns="91129" tIns="45565" rIns="91129" bIns="45565" anchor="b"/>
          <a:lstStyle/>
          <a:p>
            <a:pPr algn="r" defTabSz="912424"/>
            <a:fld id="{4273493D-8965-4CF0-8220-6682D7FACC44}" type="slidenum">
              <a:rPr lang="en-US" sz="1200"/>
              <a:pPr algn="r" defTabSz="912424"/>
              <a:t>5</a:t>
            </a:fld>
            <a:endParaRPr lang="en-US" sz="1200" dirty="0"/>
          </a:p>
        </p:txBody>
      </p:sp>
      <p:sp>
        <p:nvSpPr>
          <p:cNvPr id="41987" name="Slide Image Placeholder 1"/>
          <p:cNvSpPr>
            <a:spLocks noGrp="1" noRot="1" noChangeAspect="1" noTextEdit="1"/>
          </p:cNvSpPr>
          <p:nvPr>
            <p:ph type="sldImg"/>
          </p:nvPr>
        </p:nvSpPr>
        <p:spPr>
          <a:xfrm>
            <a:off x="1149350" y="681038"/>
            <a:ext cx="4641850" cy="3481387"/>
          </a:xfrm>
          <a:ln/>
        </p:spPr>
      </p:sp>
      <p:sp>
        <p:nvSpPr>
          <p:cNvPr id="41988" name="Notes Placeholder 2"/>
          <p:cNvSpPr>
            <a:spLocks noGrp="1"/>
          </p:cNvSpPr>
          <p:nvPr>
            <p:ph type="body" idx="1"/>
          </p:nvPr>
        </p:nvSpPr>
        <p:spPr bwMode="auto">
          <a:xfrm>
            <a:off x="642232" y="4389415"/>
            <a:ext cx="5984202" cy="4704648"/>
          </a:xfrm>
          <a:prstGeom prst="rect">
            <a:avLst/>
          </a:prstGeom>
          <a:noFill/>
          <a:ln>
            <a:solidFill>
              <a:srgbClr val="000000"/>
            </a:solidFill>
            <a:miter lim="800000"/>
            <a:headEnd/>
            <a:tailEnd/>
          </a:ln>
        </p:spPr>
        <p:txBody>
          <a:bodyPr lIns="91776" tIns="45887" rIns="91776" bIns="45887">
            <a:normAutofit fontScale="92500" lnSpcReduction="10000"/>
          </a:bodyPr>
          <a:lstStyle/>
          <a:p>
            <a:pPr>
              <a:spcBef>
                <a:spcPct val="0"/>
              </a:spcBef>
              <a:buNone/>
            </a:pPr>
            <a:endParaRPr lang="en-US" sz="900" strike="noStrik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4FDA677-4E49-4B99-A270-BA2E7C3D596C}" type="slidenum">
              <a:rPr lang="en-US" smtClean="0">
                <a:latin typeface="Arial" pitchFamily="34" charset="0"/>
              </a:rPr>
              <a:pPr/>
              <a:t>6</a:t>
            </a:fld>
            <a:endParaRPr lang="en-US" smtClean="0">
              <a:latin typeface="Arial" pitchFamily="34" charset="0"/>
            </a:endParaRPr>
          </a:p>
        </p:txBody>
      </p:sp>
      <p:sp>
        <p:nvSpPr>
          <p:cNvPr id="45059" name="Rectangle 2"/>
          <p:cNvSpPr>
            <a:spLocks noGrp="1" noRot="1" noChangeAspect="1" noChangeArrowheads="1" noTextEdit="1"/>
          </p:cNvSpPr>
          <p:nvPr>
            <p:ph type="sldImg"/>
          </p:nvPr>
        </p:nvSpPr>
        <p:spPr>
          <a:xfrm>
            <a:off x="1168400" y="685800"/>
            <a:ext cx="4603750" cy="3454400"/>
          </a:xfrm>
          <a:ln/>
        </p:spPr>
      </p:sp>
      <p:sp>
        <p:nvSpPr>
          <p:cNvPr id="45060" name="Rectangle 3"/>
          <p:cNvSpPr>
            <a:spLocks noGrp="1" noChangeArrowheads="1"/>
          </p:cNvSpPr>
          <p:nvPr>
            <p:ph type="body" idx="1"/>
          </p:nvPr>
        </p:nvSpPr>
        <p:spPr bwMode="auto">
          <a:xfrm>
            <a:off x="924876" y="4356303"/>
            <a:ext cx="5084452" cy="4211249"/>
          </a:xfrm>
          <a:prstGeom prst="rect">
            <a:avLst/>
          </a:prstGeom>
          <a:noFill/>
          <a:ln>
            <a:solidFill>
              <a:srgbClr val="000000"/>
            </a:solidFill>
            <a:miter lim="800000"/>
            <a:headEnd/>
            <a:tailEnd/>
          </a:ln>
        </p:spPr>
        <p:txBody>
          <a:bodyPr lIns="91776" tIns="45887" rIns="91776" bIns="45887"/>
          <a:lstStyle/>
          <a:p>
            <a:pPr eaLnBrk="1" hangingPunct="1">
              <a:buNone/>
            </a:pPr>
            <a:endParaRPr lang="en-US" sz="10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4BE7504-A2FF-4C97-B651-C3501621278D}" type="slidenum">
              <a:rPr lang="en-US" smtClean="0">
                <a:latin typeface="Arial" pitchFamily="34" charset="0"/>
              </a:rPr>
              <a:pPr/>
              <a:t>7</a:t>
            </a:fld>
            <a:endParaRPr lang="en-US" smtClean="0">
              <a:latin typeface="Arial" pitchFamily="34" charset="0"/>
            </a:endParaRPr>
          </a:p>
        </p:txBody>
      </p:sp>
      <p:sp>
        <p:nvSpPr>
          <p:cNvPr id="46083" name="Rectangle 2"/>
          <p:cNvSpPr>
            <a:spLocks noGrp="1" noRot="1" noChangeAspect="1" noChangeArrowheads="1" noTextEdit="1"/>
          </p:cNvSpPr>
          <p:nvPr>
            <p:ph type="sldImg"/>
          </p:nvPr>
        </p:nvSpPr>
        <p:spPr>
          <a:xfrm>
            <a:off x="1168400" y="685800"/>
            <a:ext cx="4603750" cy="3454400"/>
          </a:xfrm>
          <a:ln/>
        </p:spPr>
      </p:sp>
      <p:sp>
        <p:nvSpPr>
          <p:cNvPr id="46084" name="Rectangle 3"/>
          <p:cNvSpPr>
            <a:spLocks noGrp="1" noChangeArrowheads="1"/>
          </p:cNvSpPr>
          <p:nvPr>
            <p:ph type="body" idx="1"/>
          </p:nvPr>
        </p:nvSpPr>
        <p:spPr bwMode="auto">
          <a:xfrm>
            <a:off x="924876" y="4356303"/>
            <a:ext cx="5084452" cy="4211249"/>
          </a:xfrm>
          <a:prstGeom prst="rect">
            <a:avLst/>
          </a:prstGeom>
          <a:noFill/>
          <a:ln>
            <a:solidFill>
              <a:srgbClr val="000000"/>
            </a:solidFill>
            <a:miter lim="800000"/>
            <a:headEnd/>
            <a:tailEnd/>
          </a:ln>
        </p:spPr>
        <p:txBody>
          <a:bodyPr lIns="91776" tIns="45887" rIns="91776" bIns="45887"/>
          <a:lstStyle/>
          <a:p>
            <a:pPr marL="0" indent="0" eaLnBrk="1" hangingPunct="1">
              <a:buNone/>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C4E6EF5-23C8-493B-A993-C7E5B41D249B}" type="slidenum">
              <a:rPr lang="en-US" smtClean="0">
                <a:latin typeface="Arial" pitchFamily="34" charset="0"/>
              </a:rPr>
              <a:pPr/>
              <a:t>8</a:t>
            </a:fld>
            <a:endParaRPr lang="en-US" smtClean="0">
              <a:latin typeface="Arial" pitchFamily="34" charset="0"/>
            </a:endParaRPr>
          </a:p>
        </p:txBody>
      </p:sp>
      <p:sp>
        <p:nvSpPr>
          <p:cNvPr id="44035" name="Rectangle 2"/>
          <p:cNvSpPr>
            <a:spLocks noGrp="1" noRot="1" noChangeAspect="1" noChangeArrowheads="1" noTextEdit="1"/>
          </p:cNvSpPr>
          <p:nvPr>
            <p:ph type="sldImg"/>
          </p:nvPr>
        </p:nvSpPr>
        <p:spPr>
          <a:xfrm>
            <a:off x="1168400" y="685800"/>
            <a:ext cx="4603750" cy="3454400"/>
          </a:xfrm>
          <a:ln/>
        </p:spPr>
      </p:sp>
      <p:sp>
        <p:nvSpPr>
          <p:cNvPr id="44036" name="Rectangle 3"/>
          <p:cNvSpPr>
            <a:spLocks noGrp="1" noChangeArrowheads="1"/>
          </p:cNvSpPr>
          <p:nvPr>
            <p:ph type="body" idx="1"/>
          </p:nvPr>
        </p:nvSpPr>
        <p:spPr bwMode="auto">
          <a:xfrm>
            <a:off x="924876" y="4356303"/>
            <a:ext cx="5084452" cy="4211249"/>
          </a:xfrm>
          <a:prstGeom prst="rect">
            <a:avLst/>
          </a:prstGeom>
          <a:noFill/>
          <a:ln>
            <a:solidFill>
              <a:srgbClr val="000000"/>
            </a:solidFill>
            <a:miter lim="800000"/>
            <a:headEnd/>
            <a:tailEnd/>
          </a:ln>
        </p:spPr>
        <p:txBody>
          <a:bodyPr lIns="91776" tIns="45887" rIns="91776" bIns="45887"/>
          <a:lstStyle/>
          <a:p>
            <a:pPr eaLnBrk="1" hangingPunct="1"/>
            <a:endParaRPr lang="en-US" dirty="0"/>
          </a:p>
          <a:p>
            <a:pPr eaLnBrk="1" hangingPunct="1"/>
            <a:endParaRPr lang="en-US" dirty="0"/>
          </a:p>
          <a:p>
            <a:pPr eaLnBrk="1" hangingPunct="1"/>
            <a:endParaRPr lang="en-US" dirty="0"/>
          </a:p>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08E96A6-4DF5-41D5-A3E4-F6912E6264A4}" type="slidenum">
              <a:rPr lang="en-US" smtClean="0">
                <a:latin typeface="Arial" pitchFamily="34" charset="0"/>
              </a:rPr>
              <a:pPr/>
              <a:t>9</a:t>
            </a:fld>
            <a:endParaRPr lang="en-US" smtClean="0">
              <a:latin typeface="Arial" pitchFamily="34" charset="0"/>
            </a:endParaRPr>
          </a:p>
        </p:txBody>
      </p:sp>
      <p:sp>
        <p:nvSpPr>
          <p:cNvPr id="49155" name="Rectangle 2"/>
          <p:cNvSpPr>
            <a:spLocks noGrp="1" noRot="1" noChangeAspect="1" noChangeArrowheads="1" noTextEdit="1"/>
          </p:cNvSpPr>
          <p:nvPr>
            <p:ph type="sldImg"/>
          </p:nvPr>
        </p:nvSpPr>
        <p:spPr>
          <a:xfrm>
            <a:off x="1168400" y="685800"/>
            <a:ext cx="4603750" cy="3454400"/>
          </a:xfrm>
          <a:ln/>
        </p:spPr>
      </p:sp>
      <p:sp>
        <p:nvSpPr>
          <p:cNvPr id="49156" name="Rectangle 3"/>
          <p:cNvSpPr>
            <a:spLocks noGrp="1" noChangeArrowheads="1"/>
          </p:cNvSpPr>
          <p:nvPr>
            <p:ph type="body" idx="1"/>
          </p:nvPr>
        </p:nvSpPr>
        <p:spPr bwMode="auto">
          <a:xfrm>
            <a:off x="924876" y="4356303"/>
            <a:ext cx="5084452" cy="4211249"/>
          </a:xfrm>
          <a:prstGeom prst="rect">
            <a:avLst/>
          </a:prstGeom>
          <a:noFill/>
          <a:ln>
            <a:solidFill>
              <a:srgbClr val="000000"/>
            </a:solidFill>
            <a:miter lim="800000"/>
            <a:headEnd/>
            <a:tailEnd/>
          </a:ln>
        </p:spPr>
        <p:txBody>
          <a:bodyPr lIns="91776" tIns="45887" rIns="91776" bIns="45887">
            <a:normAutofit/>
          </a:bodyPr>
          <a:lstStyle/>
          <a:p>
            <a:pPr marL="0" indent="0">
              <a:lnSpc>
                <a:spcPct val="105000"/>
              </a:lnSpc>
              <a:spcBef>
                <a:spcPct val="125000"/>
              </a:spcBef>
              <a:buClr>
                <a:srgbClr val="417191"/>
              </a:buClr>
              <a:buSzPct val="100000"/>
              <a:buFontTx/>
              <a:buNone/>
            </a:pPr>
            <a:endParaRPr lang="en-US" strike="noStrike" dirty="0" smtClean="0">
              <a:latin typeface="Arial" pitchFamily="34" charset="0"/>
            </a:endParaRPr>
          </a:p>
        </p:txBody>
      </p:sp>
    </p:spTree>
    <p:extLst>
      <p:ext uri="{BB962C8B-B14F-4D97-AF65-F5344CB8AC3E}">
        <p14:creationId xmlns:p14="http://schemas.microsoft.com/office/powerpoint/2010/main" val="2931639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Conservative">
    <p:spTree>
      <p:nvGrpSpPr>
        <p:cNvPr id="1" name=""/>
        <p:cNvGrpSpPr/>
        <p:nvPr/>
      </p:nvGrpSpPr>
      <p:grpSpPr>
        <a:xfrm>
          <a:off x="0" y="0"/>
          <a:ext cx="0" cy="0"/>
          <a:chOff x="0" y="0"/>
          <a:chExt cx="0" cy="0"/>
        </a:xfrm>
      </p:grpSpPr>
      <p:sp>
        <p:nvSpPr>
          <p:cNvPr id="13" name="Rectangle 12"/>
          <p:cNvSpPr/>
          <p:nvPr userDrawn="1"/>
        </p:nvSpPr>
        <p:spPr bwMode="white">
          <a:xfrm>
            <a:off x="0" y="0"/>
            <a:ext cx="9144000" cy="4267200"/>
          </a:xfrm>
          <a:prstGeom prst="rect">
            <a:avLst/>
          </a:prstGeom>
          <a:gradFill flip="none" rotWithShape="1">
            <a:gsLst>
              <a:gs pos="0">
                <a:srgbClr val="0085CA">
                  <a:shade val="30000"/>
                  <a:satMod val="115000"/>
                </a:srgbClr>
              </a:gs>
              <a:gs pos="29000">
                <a:srgbClr val="0085CA">
                  <a:shade val="67500"/>
                  <a:satMod val="115000"/>
                </a:srgbClr>
              </a:gs>
              <a:gs pos="61000">
                <a:srgbClr val="0085CA">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bwMode="ltGray">
          <a:xfrm>
            <a:off x="0" y="4343400"/>
            <a:ext cx="9144000" cy="2514600"/>
          </a:xfrm>
          <a:prstGeom prst="rect">
            <a:avLst/>
          </a:prstGeom>
          <a:solidFill>
            <a:srgbClr val="B9D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userDrawn="1"/>
        </p:nvSpPr>
        <p:spPr>
          <a:xfrm>
            <a:off x="2457450" y="6400800"/>
            <a:ext cx="4970913" cy="369332"/>
          </a:xfrm>
          <a:prstGeom prst="rect">
            <a:avLst/>
          </a:prstGeom>
          <a:noFill/>
        </p:spPr>
        <p:txBody>
          <a:bodyPr wrap="none" lIns="0" tIns="0" rIns="0" bIns="0" rtlCol="0" anchor="b" anchorCtr="0">
            <a:spAutoFit/>
          </a:bodyPr>
          <a:lstStyle/>
          <a:p>
            <a:r>
              <a:rPr lang="en-US" sz="800" dirty="0" smtClean="0">
                <a:solidFill>
                  <a:schemeClr val="tx1">
                    <a:lumMod val="65000"/>
                    <a:lumOff val="35000"/>
                  </a:schemeClr>
                </a:solidFill>
                <a:latin typeface="Arial" pitchFamily="34" charset="0"/>
                <a:cs typeface="Arial" pitchFamily="34" charset="0"/>
              </a:rPr>
              <a:t>Blue Cross Blue Shield Association is an association of independent Blue Cross and Blue Shield companies.</a:t>
            </a:r>
          </a:p>
          <a:p>
            <a:endParaRPr lang="en-US" sz="800" dirty="0" smtClean="0">
              <a:solidFill>
                <a:schemeClr val="tx1">
                  <a:lumMod val="65000"/>
                  <a:lumOff val="35000"/>
                </a:schemeClr>
              </a:solidFill>
              <a:latin typeface="Arial" pitchFamily="34" charset="0"/>
              <a:cs typeface="Arial" pitchFamily="34" charset="0"/>
            </a:endParaRPr>
          </a:p>
          <a:p>
            <a:endParaRPr lang="en-US" sz="800" dirty="0">
              <a:solidFill>
                <a:schemeClr val="tx1">
                  <a:lumMod val="65000"/>
                  <a:lumOff val="35000"/>
                </a:schemeClr>
              </a:solidFill>
              <a:latin typeface="Arial" pitchFamily="34" charset="0"/>
              <a:cs typeface="Arial" pitchFamily="34" charset="0"/>
            </a:endParaRPr>
          </a:p>
        </p:txBody>
      </p:sp>
      <p:sp>
        <p:nvSpPr>
          <p:cNvPr id="2" name="Title 1"/>
          <p:cNvSpPr>
            <a:spLocks noGrp="1"/>
          </p:cNvSpPr>
          <p:nvPr>
            <p:ph type="ctrTitle"/>
          </p:nvPr>
        </p:nvSpPr>
        <p:spPr>
          <a:xfrm>
            <a:off x="2453210" y="769072"/>
            <a:ext cx="6233590" cy="1470892"/>
          </a:xfrm>
          <a:prstGeom prst="rect">
            <a:avLst/>
          </a:prstGeom>
        </p:spPr>
        <p:txBody>
          <a:bodyPr lIns="0" anchor="ctr" anchorCtr="0">
            <a:normAutofit/>
          </a:bodyPr>
          <a:lstStyle>
            <a:lvl1pPr algn="l">
              <a:lnSpc>
                <a:spcPct val="100000"/>
              </a:lnSpc>
              <a:defRPr sz="4000" b="0">
                <a:solidFill>
                  <a:schemeClr val="bg1"/>
                </a:solidFill>
                <a:latin typeface="Arial Black" pitchFamily="34" charset="0"/>
                <a:cs typeface="Arial" pitchFamily="34" charset="0"/>
              </a:defRPr>
            </a:lvl1pPr>
          </a:lstStyle>
          <a:p>
            <a:endParaRPr lang="en-US" dirty="0"/>
          </a:p>
        </p:txBody>
      </p:sp>
      <p:sp>
        <p:nvSpPr>
          <p:cNvPr id="3" name="Subtitle 2"/>
          <p:cNvSpPr>
            <a:spLocks noGrp="1"/>
          </p:cNvSpPr>
          <p:nvPr>
            <p:ph type="subTitle" idx="1"/>
          </p:nvPr>
        </p:nvSpPr>
        <p:spPr>
          <a:xfrm>
            <a:off x="2466974" y="2468547"/>
            <a:ext cx="6219826" cy="505766"/>
          </a:xfrm>
          <a:prstGeom prst="rect">
            <a:avLst/>
          </a:prstGeom>
        </p:spPr>
        <p:txBody>
          <a:bodyPr lIns="0" anchor="ctr" anchorCtr="0">
            <a:noAutofit/>
          </a:bodyPr>
          <a:lstStyle>
            <a:lvl1pPr marL="0" indent="0" algn="l">
              <a:buNone/>
              <a:defRPr sz="1600" b="1">
                <a:solidFill>
                  <a:schemeClr val="bg1"/>
                </a:solidFill>
                <a:latin typeface="Arial Black"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Text Placeholder 4"/>
          <p:cNvSpPr>
            <a:spLocks noGrp="1"/>
          </p:cNvSpPr>
          <p:nvPr>
            <p:ph type="body" sz="quarter" idx="10" hasCustomPrompt="1"/>
          </p:nvPr>
        </p:nvSpPr>
        <p:spPr>
          <a:xfrm>
            <a:off x="2466975" y="2983842"/>
            <a:ext cx="6219825" cy="372312"/>
          </a:xfrm>
          <a:prstGeom prst="rect">
            <a:avLst/>
          </a:prstGeom>
        </p:spPr>
        <p:txBody>
          <a:bodyPr lIns="0" tIns="0" anchor="t" anchorCtr="0"/>
          <a:lstStyle>
            <a:lvl1pPr marL="0" indent="0">
              <a:buNone/>
              <a:defRPr sz="1400" baseline="0">
                <a:solidFill>
                  <a:schemeClr val="bg1"/>
                </a:solidFill>
              </a:defRPr>
            </a:lvl1pPr>
          </a:lstStyle>
          <a:p>
            <a:pPr lvl="0"/>
            <a:r>
              <a:rPr lang="en-US" dirty="0" smtClean="0"/>
              <a:t>Click to add Date</a:t>
            </a:r>
            <a:endParaRPr lang="en-US" dirty="0"/>
          </a:p>
        </p:txBody>
      </p:sp>
      <p:sp>
        <p:nvSpPr>
          <p:cNvPr id="21" name="Text Placeholder 20"/>
          <p:cNvSpPr>
            <a:spLocks noGrp="1"/>
          </p:cNvSpPr>
          <p:nvPr>
            <p:ph type="body" sz="quarter" idx="11" hasCustomPrompt="1"/>
          </p:nvPr>
        </p:nvSpPr>
        <p:spPr>
          <a:xfrm>
            <a:off x="2457450" y="3447355"/>
            <a:ext cx="6229350" cy="501650"/>
          </a:xfrm>
          <a:prstGeom prst="rect">
            <a:avLst/>
          </a:prstGeom>
        </p:spPr>
        <p:txBody>
          <a:bodyPr lIns="0" tIns="0"/>
          <a:lstStyle>
            <a:lvl1pPr marL="0" indent="0">
              <a:buNone/>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Speaker Name/Title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2600" y="5061001"/>
            <a:ext cx="2654489" cy="8755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_Title (Caps)">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7"/>
            <a:ext cx="7454900" cy="915986"/>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36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564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p:nvPr>
        </p:nvSpPr>
        <p:spPr>
          <a:xfrm>
            <a:off x="457200" y="1295400"/>
            <a:ext cx="82296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10"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457200" y="704850"/>
            <a:ext cx="8229600" cy="681182"/>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855595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_Divider 1">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D8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2"/>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552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_Divider 2">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F6E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6"/>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13195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_Divider 3">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bg1"/>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6779140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_Divider 4">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4"/>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574085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_Full Page Photo/Video">
    <p:spTree>
      <p:nvGrpSpPr>
        <p:cNvPr id="1" name=""/>
        <p:cNvGrpSpPr/>
        <p:nvPr/>
      </p:nvGrpSpPr>
      <p:grpSpPr>
        <a:xfrm>
          <a:off x="0" y="0"/>
          <a:ext cx="0" cy="0"/>
          <a:chOff x="0" y="0"/>
          <a:chExt cx="0" cy="0"/>
        </a:xfrm>
      </p:grpSpPr>
      <p:sp>
        <p:nvSpPr>
          <p:cNvPr id="3" name="Rectangle 2"/>
          <p:cNvSpPr/>
          <p:nvPr userDrawn="1"/>
        </p:nvSpPr>
        <p:spPr>
          <a:xfrm>
            <a:off x="0" y="942535"/>
            <a:ext cx="9144000" cy="59154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userDrawn="1"/>
        </p:nvSpPr>
        <p:spPr>
          <a:xfrm>
            <a:off x="1871003" y="3715601"/>
            <a:ext cx="5627077" cy="369332"/>
          </a:xfrm>
          <a:prstGeom prst="rect">
            <a:avLst/>
          </a:prstGeom>
          <a:noFill/>
        </p:spPr>
        <p:txBody>
          <a:bodyPr wrap="square" rtlCol="0">
            <a:spAutoFit/>
          </a:bodyPr>
          <a:lstStyle/>
          <a:p>
            <a:pPr algn="ctr"/>
            <a:r>
              <a:rPr lang="en-US" cap="all" baseline="0" dirty="0" smtClean="0">
                <a:solidFill>
                  <a:schemeClr val="bg1"/>
                </a:solidFill>
                <a:latin typeface="Arial" pitchFamily="34" charset="0"/>
                <a:cs typeface="Arial" pitchFamily="34" charset="0"/>
              </a:rPr>
              <a:t>FOR FULL PAGE PHOTO OR VIDEO</a:t>
            </a:r>
            <a:endParaRPr lang="en-US" cap="all" baseline="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1130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_Title">
    <p:spTree>
      <p:nvGrpSpPr>
        <p:cNvPr id="1" name=""/>
        <p:cNvGrpSpPr/>
        <p:nvPr/>
      </p:nvGrpSpPr>
      <p:grpSpPr>
        <a:xfrm>
          <a:off x="0" y="0"/>
          <a:ext cx="0" cy="0"/>
          <a:chOff x="0" y="0"/>
          <a:chExt cx="0" cy="0"/>
        </a:xfrm>
      </p:grpSpPr>
      <p:sp>
        <p:nvSpPr>
          <p:cNvPr id="10"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_Title and Tagline">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4"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53196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_Title, Tagline and Content">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8" name="Content Placeholder 8"/>
          <p:cNvSpPr>
            <a:spLocks noGrp="1"/>
          </p:cNvSpPr>
          <p:nvPr>
            <p:ph sz="quarter" idx="11"/>
          </p:nvPr>
        </p:nvSpPr>
        <p:spPr>
          <a:xfrm>
            <a:off x="457200" y="2014539"/>
            <a:ext cx="8229600" cy="4375150"/>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Clr>
                <a:schemeClr val="tx2">
                  <a:lumMod val="50000"/>
                </a:schemeClr>
              </a:buClr>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_Title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457200" y="1784351"/>
            <a:ext cx="8229600" cy="4605338"/>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_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_Agenda">
    <p:spTree>
      <p:nvGrpSpPr>
        <p:cNvPr id="1" name=""/>
        <p:cNvGrpSpPr/>
        <p:nvPr/>
      </p:nvGrpSpPr>
      <p:grpSpPr>
        <a:xfrm>
          <a:off x="0" y="0"/>
          <a:ext cx="0" cy="0"/>
          <a:chOff x="0" y="0"/>
          <a:chExt cx="0" cy="0"/>
        </a:xfrm>
      </p:grpSpPr>
      <p:sp>
        <p:nvSpPr>
          <p:cNvPr id="11" name="Title 1"/>
          <p:cNvSpPr>
            <a:spLocks noGrp="1"/>
          </p:cNvSpPr>
          <p:nvPr>
            <p:ph type="title"/>
          </p:nvPr>
        </p:nvSpPr>
        <p:spPr>
          <a:xfrm flipH="1">
            <a:off x="1231900" y="3366767"/>
            <a:ext cx="2425700" cy="430887"/>
          </a:xfrm>
          <a:prstGeom prst="rect">
            <a:avLst/>
          </a:prstGeom>
        </p:spPr>
        <p:txBody>
          <a:bodyPr wrap="square" lIns="0" tIns="0" rIns="0" bIns="0" anchor="ctr" anchorCtr="0">
            <a:spAutoFit/>
          </a:bodyPr>
          <a:lstStyle>
            <a:lvl1pPr algn="l" defTabSz="914400" rtl="0" eaLnBrk="1" latinLnBrk="0" hangingPunct="1">
              <a:lnSpc>
                <a:spcPct val="100000"/>
              </a:lnSpc>
              <a:spcBef>
                <a:spcPct val="0"/>
              </a:spcBef>
              <a:buNone/>
              <a:defRPr lang="en-US" sz="2800" b="0" kern="1200" cap="all" baseline="0" dirty="0">
                <a:solidFill>
                  <a:srgbClr val="0F4A77"/>
                </a:solidFill>
                <a:latin typeface="Arial Black" pitchFamily="34" charset="0"/>
                <a:ea typeface="+mj-ea"/>
                <a:cs typeface="Arial" pitchFamily="34" charset="0"/>
              </a:defRPr>
            </a:lvl1pPr>
          </a:lstStyle>
          <a:p>
            <a:endParaRPr lang="en-US" dirty="0"/>
          </a:p>
        </p:txBody>
      </p:sp>
      <p:sp>
        <p:nvSpPr>
          <p:cNvPr id="6" name="Right Arrow 5"/>
          <p:cNvSpPr/>
          <p:nvPr userDrawn="1"/>
        </p:nvSpPr>
        <p:spPr>
          <a:xfrm>
            <a:off x="3315688" y="2037574"/>
            <a:ext cx="637344" cy="2984598"/>
          </a:xfrm>
          <a:prstGeom prst="rightArrow">
            <a:avLst>
              <a:gd name="adj1" fmla="val 0"/>
              <a:gd name="adj2" fmla="val 0"/>
            </a:avLst>
          </a:prstGeom>
          <a:ln w="952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Content Placeholder 8"/>
          <p:cNvSpPr>
            <a:spLocks noGrp="1"/>
          </p:cNvSpPr>
          <p:nvPr>
            <p:ph sz="quarter" idx="11"/>
          </p:nvPr>
        </p:nvSpPr>
        <p:spPr>
          <a:xfrm>
            <a:off x="4121834" y="2037574"/>
            <a:ext cx="4564965" cy="2984598"/>
          </a:xfrm>
          <a:prstGeom prst="rect">
            <a:avLst/>
          </a:prstGeom>
        </p:spPr>
        <p:txBody>
          <a:bodyPr lIns="0" tIns="0" anchor="ctr" anchorCtr="0"/>
          <a:lstStyle>
            <a:lvl1pPr>
              <a:spcBef>
                <a:spcPts val="18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220663">
              <a:spcBef>
                <a:spcPts val="600"/>
              </a:spcBef>
              <a:spcAft>
                <a:spcPts val="300"/>
              </a:spcAft>
              <a:buClr>
                <a:schemeClr val="tx2">
                  <a:lumMod val="50000"/>
                </a:schemeClr>
              </a:buClr>
              <a:defRPr sz="1600"/>
            </a:lvl3pPr>
            <a:lvl4pPr marL="914400" indent="-231775">
              <a:spcBef>
                <a:spcPts val="300"/>
              </a:spcBef>
              <a:spcAft>
                <a:spcPts val="0"/>
              </a:spcAft>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46540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_Title (Caps)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1231900" y="2465387"/>
            <a:ext cx="7454900" cy="3924301"/>
          </a:xfrm>
          <a:prstGeom prst="rect">
            <a:avLst/>
          </a:prstGeom>
        </p:spPr>
        <p:txBody>
          <a:bodyPr lIns="0" tIns="0"/>
          <a:lstStyle>
            <a:lvl1pPr>
              <a:spcBef>
                <a:spcPts val="1800"/>
              </a:spcBef>
              <a:spcAft>
                <a:spcPts val="0"/>
              </a:spcAft>
              <a:buClr>
                <a:schemeClr val="tx2">
                  <a:lumMod val="50000"/>
                </a:schemeClr>
              </a:buClr>
              <a:defRPr sz="2000"/>
            </a:lvl1pPr>
            <a:lvl2pPr>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a:lvl3pPr>
            <a:lvl4pPr marL="914400" indent="-231775">
              <a:spcBef>
                <a:spcPts val="300"/>
              </a:spcBef>
              <a:spcAft>
                <a:spcPts val="0"/>
              </a:spcAft>
              <a:defRPr/>
            </a:lvl4pPr>
            <a:lvl5pPr marL="1146175" indent="-231775">
              <a:spcBef>
                <a:spcPts val="300"/>
              </a:spcBef>
              <a:spcAft>
                <a:spcPts val="0"/>
              </a:spcAft>
              <a:buFont typeface="Arial" pitchFamily="34" charset="0"/>
              <a:buChar char="&gt;"/>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Title 6"/>
          <p:cNvSpPr>
            <a:spLocks noGrp="1"/>
          </p:cNvSpPr>
          <p:nvPr>
            <p:ph type="title"/>
          </p:nvPr>
        </p:nvSpPr>
        <p:spPr>
          <a:xfrm>
            <a:off x="1231900" y="1322388"/>
            <a:ext cx="7454900" cy="917575"/>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741368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_Title (Caps) and Column Content">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5"/>
            <a:ext cx="7454900" cy="901603"/>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
        <p:nvSpPr>
          <p:cNvPr id="4" name="Content Placeholder 8"/>
          <p:cNvSpPr>
            <a:spLocks noGrp="1"/>
          </p:cNvSpPr>
          <p:nvPr>
            <p:ph sz="quarter" idx="11"/>
          </p:nvPr>
        </p:nvSpPr>
        <p:spPr>
          <a:xfrm>
            <a:off x="5022167" y="2465387"/>
            <a:ext cx="3411415"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sz="1600"/>
            </a:lvl3pPr>
            <a:lvl4pPr marL="682625" indent="0">
              <a:spcBef>
                <a:spcPts val="300"/>
              </a:spcBef>
              <a:spcAft>
                <a:spcPts val="0"/>
              </a:spcAft>
              <a:buClr>
                <a:schemeClr val="tx2">
                  <a:lumMod val="50000"/>
                </a:schemeClr>
              </a:buClr>
              <a:buNone/>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Content Placeholder 8"/>
          <p:cNvSpPr>
            <a:spLocks noGrp="1"/>
          </p:cNvSpPr>
          <p:nvPr>
            <p:ph sz="quarter" idx="14"/>
          </p:nvPr>
        </p:nvSpPr>
        <p:spPr>
          <a:xfrm>
            <a:off x="1231900" y="2465387"/>
            <a:ext cx="3466709"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defRPr sz="1800"/>
            </a:lvl2pPr>
            <a:lvl3pPr marL="682625" indent="-168275">
              <a:spcBef>
                <a:spcPts val="600"/>
              </a:spcBef>
              <a:spcAft>
                <a:spcPts val="300"/>
              </a:spcAft>
              <a:buClr>
                <a:schemeClr val="tx2">
                  <a:lumMod val="50000"/>
                </a:schemeClr>
              </a:buClr>
              <a:defRPr sz="16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87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em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Rectangle 30"/>
          <p:cNvSpPr/>
          <p:nvPr userDrawn="1"/>
        </p:nvSpPr>
        <p:spPr>
          <a:xfrm>
            <a:off x="0" y="-1338"/>
            <a:ext cx="9144000" cy="774451"/>
          </a:xfrm>
          <a:prstGeom prst="rect">
            <a:avLst/>
          </a:prstGeom>
          <a:solidFill>
            <a:srgbClr val="D3E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1" r:id="rId2"/>
    <p:sldLayoutId id="2147483704" r:id="rId3"/>
    <p:sldLayoutId id="2147483660" r:id="rId4"/>
    <p:sldLayoutId id="2147483650" r:id="rId5"/>
    <p:sldLayoutId id="2147483674" r:id="rId6"/>
    <p:sldLayoutId id="2147483698" r:id="rId7"/>
    <p:sldLayoutId id="2147483675" r:id="rId8"/>
    <p:sldLayoutId id="2147483696" r:id="rId9"/>
    <p:sldLayoutId id="2147483695" r:id="rId10"/>
    <p:sldLayoutId id="2147483697" r:id="rId11"/>
    <p:sldLayoutId id="2147483706" r:id="rId12"/>
  </p:sldLayoutIdLst>
  <p:hf sldNum="0" hdr="0" ftr="0" dt="0"/>
  <p:txStyles>
    <p:titleStyle>
      <a:lvl1pPr algn="l" defTabSz="914400" rtl="0" eaLnBrk="1" latinLnBrk="0" hangingPunct="1">
        <a:spcBef>
          <a:spcPct val="0"/>
        </a:spcBef>
        <a:buNone/>
        <a:defRPr lang="en-US" sz="2800" b="1" kern="1200" dirty="0" smtClean="0">
          <a:solidFill>
            <a:srgbClr val="0F4A77"/>
          </a:solidFill>
          <a:latin typeface="+mj-lt"/>
          <a:ea typeface="+mj-ea"/>
          <a:cs typeface="Arial" pitchFamily="34" charset="0"/>
        </a:defRPr>
      </a:lvl1pPr>
    </p:titleStyle>
    <p:bodyStyle>
      <a:lvl1pPr marL="228600" indent="-228600" algn="l" defTabSz="914400" rtl="0" eaLnBrk="1" latinLnBrk="0" hangingPunct="1">
        <a:spcBef>
          <a:spcPct val="20000"/>
        </a:spcBef>
        <a:buClr>
          <a:srgbClr val="417191"/>
        </a:buClr>
        <a:buFont typeface="Arial" pitchFamily="34" charset="0"/>
        <a:buChar char="•"/>
        <a:defRPr sz="1800" kern="1200">
          <a:solidFill>
            <a:schemeClr val="tx1"/>
          </a:solidFill>
          <a:latin typeface="Arial" pitchFamily="34" charset="0"/>
          <a:ea typeface="+mn-ea"/>
          <a:cs typeface="Arial" pitchFamily="34" charset="0"/>
        </a:defRPr>
      </a:lvl1pPr>
      <a:lvl2pPr marL="5143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2pPr>
      <a:lvl3pPr marL="8001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3pPr>
      <a:lvl4pPr marL="11430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4pPr>
      <a:lvl5pPr marL="14287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8" name="Pictur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extLst>
      <p:ext uri="{BB962C8B-B14F-4D97-AF65-F5344CB8AC3E}">
        <p14:creationId xmlns:p14="http://schemas.microsoft.com/office/powerpoint/2010/main" val="853592925"/>
      </p:ext>
    </p:extLst>
  </p:cSld>
  <p:clrMap bg1="lt1" tx1="dk1" bg2="lt2" tx2="dk2" accent1="accent1" accent2="accent2" accent3="accent3" accent4="accent4" accent5="accent5" accent6="accent6" hlink="hlink" folHlink="folHlink"/>
  <p:sldLayoutIdLst>
    <p:sldLayoutId id="2147483681" r:id="rId1"/>
    <p:sldLayoutId id="2147483692" r:id="rId2"/>
    <p:sldLayoutId id="2147483693" r:id="rId3"/>
    <p:sldLayoutId id="2147483694" r:id="rId4"/>
    <p:sldLayoutId id="2147483691"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2.jpeg"/><Relationship Id="rId3" Type="http://schemas.openxmlformats.org/officeDocument/2006/relationships/notesSlide" Target="../notesSlides/notesSlide11.xml"/><Relationship Id="rId7" Type="http://schemas.openxmlformats.org/officeDocument/2006/relationships/image" Target="../media/image9.png"/><Relationship Id="rId12" Type="http://schemas.openxmlformats.org/officeDocument/2006/relationships/hyperlink" Target="http://www.google.com/url?q=http://www.sanjuancollege.edu/pages/3991.asp&amp;sa=U&amp;ei=FLs9U5iiAsXuyQHNy4GwDA&amp;ved=0CEQQ9QEwCw&amp;usg=AFQjCNFO1TFfCHmGu7xytnxc1TM8tbeSJg" TargetMode="Externa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1.jpeg"/><Relationship Id="rId5" Type="http://schemas.openxmlformats.org/officeDocument/2006/relationships/image" Target="../media/image8.png"/><Relationship Id="rId10" Type="http://schemas.openxmlformats.org/officeDocument/2006/relationships/hyperlink" Target="http://www.bcbs.com/" TargetMode="External"/><Relationship Id="rId4" Type="http://schemas.openxmlformats.org/officeDocument/2006/relationships/oleObject" Target="../embeddings/oleObject1.bin"/><Relationship Id="rId9" Type="http://schemas.openxmlformats.org/officeDocument/2006/relationships/image" Target="../media/image10.png"/><Relationship Id="rId1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26.wmf"/><Relationship Id="rId5" Type="http://schemas.openxmlformats.org/officeDocument/2006/relationships/image" Target="../media/image25.jpe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31.jpeg"/><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s://blueweb.bcbs.com/login/login.asp?TYPE=100663297&amp;REALMOID=06-dc67f290-922e-4e85-aab0-f3525e947201&amp;GUID=&amp;SMAUTHREASON=0&amp;METHOD=GET&amp;SMAGENTNAME=smmdcpwebblw01lv&amp;TARGET=$SM$http://bluewebportal.bcbs.com/home"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hyperlink" Target="http://bluewebportal.bcbs.com/article?id=3281233" TargetMode="External"/><Relationship Id="rId4" Type="http://schemas.openxmlformats.org/officeDocument/2006/relationships/hyperlink" Target="http://www.bcbs.com/coverage/glossar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wmf"/><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www.bcbs.com/employers/"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hyperlink" Target="http://www.geobluetravelinsurance.com/" TargetMode="External"/><Relationship Id="rId4" Type="http://schemas.openxmlformats.org/officeDocument/2006/relationships/hyperlink" Target="https://www.geobluestudent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73"/>
          <p:cNvSpPr>
            <a:spLocks noGrp="1"/>
          </p:cNvSpPr>
          <p:nvPr>
            <p:ph type="ctrTitle"/>
          </p:nvPr>
        </p:nvSpPr>
        <p:spPr/>
        <p:txBody>
          <a:bodyPr>
            <a:normAutofit fontScale="90000"/>
          </a:bodyPr>
          <a:lstStyle/>
          <a:p>
            <a:pPr lvl="0"/>
            <a:r>
              <a:rPr lang="en-US" dirty="0" smtClean="0"/>
              <a:t/>
            </a:r>
            <a:br>
              <a:rPr lang="en-US" dirty="0" smtClean="0"/>
            </a:br>
            <a:r>
              <a:rPr lang="en-US" dirty="0" smtClean="0"/>
              <a:t>The BlueCard Program</a:t>
            </a:r>
            <a:endParaRPr lang="en-US" sz="2200" dirty="0"/>
          </a:p>
        </p:txBody>
      </p:sp>
      <p:sp>
        <p:nvSpPr>
          <p:cNvPr id="83971" name="Rectangle 3"/>
          <p:cNvSpPr>
            <a:spLocks noGrp="1" noChangeArrowheads="1"/>
          </p:cNvSpPr>
          <p:nvPr>
            <p:ph type="subTitle" idx="1"/>
          </p:nvPr>
        </p:nvSpPr>
        <p:spPr>
          <a:xfrm>
            <a:off x="2466974" y="2918768"/>
            <a:ext cx="6219826" cy="285492"/>
          </a:xfrm>
        </p:spPr>
        <p:txBody>
          <a:bodyPr/>
          <a:lstStyle/>
          <a:p>
            <a:r>
              <a:rPr lang="en-US" dirty="0" smtClean="0"/>
              <a:t>Lesson 3</a:t>
            </a:r>
          </a:p>
        </p:txBody>
      </p:sp>
      <p:sp>
        <p:nvSpPr>
          <p:cNvPr id="9" name="Text Placeholder 8"/>
          <p:cNvSpPr>
            <a:spLocks noGrp="1"/>
          </p:cNvSpPr>
          <p:nvPr>
            <p:ph type="body" sz="quarter" idx="10"/>
          </p:nvPr>
        </p:nvSpPr>
        <p:spPr>
          <a:xfrm>
            <a:off x="2500025" y="3352334"/>
            <a:ext cx="6219825" cy="98041"/>
          </a:xfrm>
        </p:spPr>
        <p:txBody>
          <a:bodyPr/>
          <a:lstStyle/>
          <a:p>
            <a:r>
              <a:rPr lang="en-US" dirty="0" smtClean="0"/>
              <a:t>Inter-Plan Programs Training Modules</a:t>
            </a:r>
            <a:endParaRPr lang="en-US" dirty="0"/>
          </a:p>
        </p:txBody>
      </p:sp>
      <p:sp>
        <p:nvSpPr>
          <p:cNvPr id="2" name="Text Placeholder 1"/>
          <p:cNvSpPr>
            <a:spLocks noGrp="1"/>
          </p:cNvSpPr>
          <p:nvPr>
            <p:ph type="body" sz="quarter" idx="11"/>
          </p:nvPr>
        </p:nvSpPr>
        <p:spPr>
          <a:xfrm>
            <a:off x="2490501" y="3707850"/>
            <a:ext cx="6229350" cy="212748"/>
          </a:xfrm>
        </p:spPr>
        <p:txBody>
          <a:bodyPr/>
          <a:lstStyle/>
          <a:p>
            <a:r>
              <a:rPr lang="en-US" dirty="0" smtClean="0"/>
              <a:t>Confidential-For Plan Use Only</a:t>
            </a:r>
            <a:endParaRPr lang="en-US" dirty="0"/>
          </a:p>
        </p:txBody>
      </p:sp>
    </p:spTree>
    <p:extLst>
      <p:ext uri="{BB962C8B-B14F-4D97-AF65-F5344CB8AC3E}">
        <p14:creationId xmlns:p14="http://schemas.microsoft.com/office/powerpoint/2010/main" val="3869507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Rectangle 26"/>
          <p:cNvSpPr>
            <a:spLocks noGrp="1" noChangeArrowheads="1"/>
          </p:cNvSpPr>
          <p:nvPr>
            <p:ph type="title"/>
          </p:nvPr>
        </p:nvSpPr>
        <p:spPr>
          <a:xfrm>
            <a:off x="434050" y="809393"/>
            <a:ext cx="8229600" cy="681182"/>
          </a:xfrm>
        </p:spPr>
        <p:txBody>
          <a:bodyPr/>
          <a:lstStyle/>
          <a:p>
            <a:pPr eaLnBrk="1" hangingPunct="1"/>
            <a:r>
              <a:rPr lang="en-US" sz="2400" dirty="0" smtClean="0">
                <a:effectLst/>
              </a:rPr>
              <a:t>How the BlueCard Program Works</a:t>
            </a:r>
            <a:br>
              <a:rPr lang="en-US" sz="2400" dirty="0" smtClean="0">
                <a:effectLst/>
              </a:rPr>
            </a:br>
            <a:endParaRPr lang="en-US" sz="1800" b="0" i="1" strike="sngStrike" dirty="0" smtClean="0">
              <a:effectLst/>
            </a:endParaRPr>
          </a:p>
        </p:txBody>
      </p:sp>
      <p:sp>
        <p:nvSpPr>
          <p:cNvPr id="13330" name="Rectangle 7"/>
          <p:cNvSpPr>
            <a:spLocks noChangeArrowheads="1"/>
          </p:cNvSpPr>
          <p:nvPr/>
        </p:nvSpPr>
        <p:spPr bwMode="auto">
          <a:xfrm>
            <a:off x="449694" y="3669743"/>
            <a:ext cx="7866062" cy="776288"/>
          </a:xfrm>
          <a:prstGeom prst="rect">
            <a:avLst/>
          </a:prstGeom>
          <a:solidFill>
            <a:schemeClr val="accent4"/>
          </a:solidFill>
          <a:ln w="9525" algn="ctr">
            <a:noFill/>
            <a:miter lim="800000"/>
            <a:headEnd/>
            <a:tailEnd/>
          </a:ln>
          <a:effectLst>
            <a:outerShdw blurRad="50800" dist="38100" dir="2700000" algn="tl" rotWithShape="0">
              <a:prstClr val="black">
                <a:alpha val="40000"/>
              </a:prstClr>
            </a:outerShdw>
          </a:effectLst>
        </p:spPr>
        <p:txBody>
          <a:bodyPr lIns="182880" anchor="ctr"/>
          <a:lstStyle/>
          <a:p>
            <a:pPr>
              <a:lnSpc>
                <a:spcPct val="105000"/>
              </a:lnSpc>
              <a:spcBef>
                <a:spcPct val="35000"/>
              </a:spcBef>
            </a:pPr>
            <a:r>
              <a:rPr lang="en-US" sz="1800" b="1" i="0" dirty="0">
                <a:latin typeface="Arial" pitchFamily="34" charset="0"/>
                <a:cs typeface="Arial" pitchFamily="34" charset="0"/>
              </a:rPr>
              <a:t>Scenario 1:  </a:t>
            </a:r>
            <a:r>
              <a:rPr lang="en-US" dirty="0" smtClean="0">
                <a:latin typeface="Arial" pitchFamily="34" charset="0"/>
                <a:cs typeface="Arial" pitchFamily="34" charset="0"/>
              </a:rPr>
              <a:t>A </a:t>
            </a:r>
            <a:r>
              <a:rPr lang="en-US" sz="1800" b="0" i="0" dirty="0" smtClean="0">
                <a:latin typeface="Arial" pitchFamily="34" charset="0"/>
                <a:cs typeface="Arial" pitchFamily="34" charset="0"/>
              </a:rPr>
              <a:t>Tennessee </a:t>
            </a:r>
            <a:r>
              <a:rPr lang="en-US" sz="1800" b="0" i="0" dirty="0">
                <a:latin typeface="Arial" pitchFamily="34" charset="0"/>
                <a:cs typeface="Arial" pitchFamily="34" charset="0"/>
              </a:rPr>
              <a:t>member is </a:t>
            </a:r>
            <a:r>
              <a:rPr lang="en-US" sz="1800" b="1" i="0" dirty="0">
                <a:latin typeface="Arial" pitchFamily="34" charset="0"/>
                <a:cs typeface="Arial" pitchFamily="34" charset="0"/>
              </a:rPr>
              <a:t>traveling</a:t>
            </a:r>
            <a:r>
              <a:rPr lang="en-US" sz="1800" b="0" i="0" dirty="0">
                <a:latin typeface="Arial" pitchFamily="34" charset="0"/>
                <a:cs typeface="Arial" pitchFamily="34" charset="0"/>
              </a:rPr>
              <a:t> in Illinois.</a:t>
            </a:r>
          </a:p>
        </p:txBody>
      </p:sp>
      <p:sp>
        <p:nvSpPr>
          <p:cNvPr id="22532" name="Rectangle 2"/>
          <p:cNvSpPr>
            <a:spLocks noChangeArrowheads="1"/>
          </p:cNvSpPr>
          <p:nvPr/>
        </p:nvSpPr>
        <p:spPr bwMode="auto">
          <a:xfrm>
            <a:off x="6386513" y="1023938"/>
            <a:ext cx="2684462" cy="533400"/>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22533" name="Rectangle 4"/>
          <p:cNvSpPr>
            <a:spLocks noChangeArrowheads="1"/>
          </p:cNvSpPr>
          <p:nvPr/>
        </p:nvSpPr>
        <p:spPr bwMode="auto">
          <a:xfrm>
            <a:off x="6194425" y="2967038"/>
            <a:ext cx="2830513" cy="533400"/>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13321" name="Rectangle 3"/>
          <p:cNvSpPr>
            <a:spLocks noChangeArrowheads="1"/>
          </p:cNvSpPr>
          <p:nvPr/>
        </p:nvSpPr>
        <p:spPr bwMode="auto">
          <a:xfrm>
            <a:off x="470305" y="1515843"/>
            <a:ext cx="8172450" cy="1290174"/>
          </a:xfrm>
          <a:prstGeom prst="rect">
            <a:avLst/>
          </a:prstGeom>
          <a:noFill/>
          <a:ln w="9525">
            <a:noFill/>
            <a:miter lim="800000"/>
            <a:headEnd/>
            <a:tailEnd/>
          </a:ln>
        </p:spPr>
        <p:txBody>
          <a:bodyPr lIns="0"/>
          <a:lstStyle/>
          <a:p>
            <a:pPr>
              <a:lnSpc>
                <a:spcPct val="95000"/>
              </a:lnSpc>
              <a:spcBef>
                <a:spcPct val="60000"/>
              </a:spcBef>
              <a:buClr>
                <a:srgbClr val="0091CA"/>
              </a:buClr>
              <a:buSzPct val="100000"/>
            </a:pPr>
            <a:r>
              <a:rPr lang="en-US" b="0" i="0" dirty="0" smtClean="0">
                <a:latin typeface="Arial" pitchFamily="34" charset="0"/>
                <a:cs typeface="Arial" pitchFamily="34" charset="0"/>
              </a:rPr>
              <a:t>The next two slides address the BlueCard process flow.</a:t>
            </a:r>
            <a:endParaRPr lang="en-US" dirty="0">
              <a:latin typeface="Arial" pitchFamily="34" charset="0"/>
              <a:cs typeface="Arial" pitchFamily="34" charset="0"/>
            </a:endParaRPr>
          </a:p>
          <a:p>
            <a:pPr>
              <a:lnSpc>
                <a:spcPct val="95000"/>
              </a:lnSpc>
              <a:spcBef>
                <a:spcPct val="60000"/>
              </a:spcBef>
              <a:buClr>
                <a:srgbClr val="0091CA"/>
              </a:buClr>
              <a:buSzPct val="100000"/>
            </a:pPr>
            <a:r>
              <a:rPr lang="en-US" b="0" i="0" dirty="0" smtClean="0">
                <a:latin typeface="Arial" pitchFamily="34" charset="0"/>
                <a:cs typeface="Arial" pitchFamily="34" charset="0"/>
              </a:rPr>
              <a:t>In </a:t>
            </a:r>
            <a:r>
              <a:rPr lang="en-US" b="0" i="0" dirty="0">
                <a:latin typeface="Arial" pitchFamily="34" charset="0"/>
                <a:cs typeface="Arial" pitchFamily="34" charset="0"/>
              </a:rPr>
              <a:t>our example, the member is covered by BlueCross BlueShield of Tennessee and the provider is located in Illinois.</a:t>
            </a:r>
          </a:p>
        </p:txBody>
      </p:sp>
      <p:sp>
        <p:nvSpPr>
          <p:cNvPr id="13331" name="Rectangle 5"/>
          <p:cNvSpPr>
            <a:spLocks noChangeArrowheads="1"/>
          </p:cNvSpPr>
          <p:nvPr/>
        </p:nvSpPr>
        <p:spPr bwMode="auto">
          <a:xfrm>
            <a:off x="449694" y="3114119"/>
            <a:ext cx="7866062" cy="488950"/>
          </a:xfrm>
          <a:prstGeom prst="rect">
            <a:avLst/>
          </a:prstGeom>
          <a:solidFill>
            <a:schemeClr val="tx2">
              <a:lumMod val="50000"/>
            </a:schemeClr>
          </a:solidFill>
          <a:ln w="9525">
            <a:noFill/>
            <a:miter lim="800000"/>
            <a:headEnd/>
            <a:tailEnd/>
          </a:ln>
          <a:effectLst>
            <a:outerShdw blurRad="50800" dist="38100" dir="2700000" algn="tl" rotWithShape="0">
              <a:prstClr val="black">
                <a:alpha val="40000"/>
              </a:prstClr>
            </a:outerShdw>
          </a:effectLst>
        </p:spPr>
        <p:txBody>
          <a:bodyPr lIns="182880" tIns="0" bIns="0" anchor="ctr"/>
          <a:lstStyle/>
          <a:p>
            <a:pPr eaLnBrk="0" hangingPunct="0">
              <a:lnSpc>
                <a:spcPct val="95000"/>
              </a:lnSpc>
              <a:spcBef>
                <a:spcPct val="60000"/>
              </a:spcBef>
              <a:buClr>
                <a:srgbClr val="0091CA"/>
              </a:buClr>
              <a:buSzPct val="100000"/>
              <a:buFont typeface="ヒラギノ角ゴ Pro W3" pitchFamily="-91" charset="-128"/>
              <a:buNone/>
              <a:defRPr/>
            </a:pPr>
            <a:r>
              <a:rPr lang="en-US" b="1" i="0" dirty="0">
                <a:solidFill>
                  <a:srgbClr val="FFFFFF"/>
                </a:solidFill>
                <a:latin typeface="Arial" charset="0"/>
              </a:rPr>
              <a:t>The BlueCard Program is used in either of these scenarios:</a:t>
            </a:r>
          </a:p>
        </p:txBody>
      </p:sp>
      <p:sp>
        <p:nvSpPr>
          <p:cNvPr id="13333" name="Rectangle 7"/>
          <p:cNvSpPr>
            <a:spLocks noChangeArrowheads="1"/>
          </p:cNvSpPr>
          <p:nvPr/>
        </p:nvSpPr>
        <p:spPr bwMode="auto">
          <a:xfrm>
            <a:off x="449694" y="4514293"/>
            <a:ext cx="7866062" cy="776288"/>
          </a:xfrm>
          <a:prstGeom prst="rect">
            <a:avLst/>
          </a:prstGeom>
          <a:solidFill>
            <a:schemeClr val="accent4"/>
          </a:solidFill>
          <a:ln w="9525" algn="ctr">
            <a:noFill/>
            <a:miter lim="800000"/>
            <a:headEnd/>
            <a:tailEnd/>
          </a:ln>
          <a:effectLst>
            <a:outerShdw blurRad="50800" dist="38100" dir="2700000" algn="tl" rotWithShape="0">
              <a:prstClr val="black">
                <a:alpha val="40000"/>
              </a:prstClr>
            </a:outerShdw>
          </a:effectLst>
        </p:spPr>
        <p:txBody>
          <a:bodyPr lIns="182880" anchor="ctr"/>
          <a:lstStyle/>
          <a:p>
            <a:pPr>
              <a:lnSpc>
                <a:spcPct val="105000"/>
              </a:lnSpc>
              <a:spcBef>
                <a:spcPct val="35000"/>
              </a:spcBef>
            </a:pPr>
            <a:r>
              <a:rPr lang="en-US" sz="1800" b="1" i="0" dirty="0">
                <a:latin typeface="Arial" pitchFamily="34" charset="0"/>
                <a:cs typeface="Arial" pitchFamily="34" charset="0"/>
              </a:rPr>
              <a:t>Scenario 2: </a:t>
            </a:r>
            <a:r>
              <a:rPr lang="en-US" sz="1800" b="0" i="0" dirty="0" smtClean="0">
                <a:latin typeface="Arial" pitchFamily="34" charset="0"/>
                <a:cs typeface="Arial" pitchFamily="34" charset="0"/>
              </a:rPr>
              <a:t> A Tennessee </a:t>
            </a:r>
            <a:r>
              <a:rPr lang="en-US" sz="1800" b="0" i="0" dirty="0">
                <a:latin typeface="Arial" pitchFamily="34" charset="0"/>
                <a:cs typeface="Arial" pitchFamily="34" charset="0"/>
              </a:rPr>
              <a:t>member </a:t>
            </a:r>
            <a:r>
              <a:rPr lang="en-US" sz="1800" b="1" i="0" dirty="0">
                <a:latin typeface="Arial" pitchFamily="34" charset="0"/>
                <a:cs typeface="Arial" pitchFamily="34" charset="0"/>
              </a:rPr>
              <a:t>resides</a:t>
            </a:r>
            <a:r>
              <a:rPr lang="en-US" sz="1800" b="0" i="0" dirty="0">
                <a:latin typeface="Arial" pitchFamily="34" charset="0"/>
                <a:cs typeface="Arial" pitchFamily="34" charset="0"/>
              </a:rPr>
              <a:t> in Illinois and has </a:t>
            </a:r>
            <a:r>
              <a:rPr lang="en-US" sz="1800" b="0" i="0" dirty="0" smtClean="0">
                <a:latin typeface="Arial" pitchFamily="34" charset="0"/>
                <a:cs typeface="Arial" pitchFamily="34" charset="0"/>
              </a:rPr>
              <a:t>national account coverage </a:t>
            </a:r>
            <a:r>
              <a:rPr lang="en-US" sz="1800" b="0" i="0" dirty="0">
                <a:latin typeface="Arial" pitchFamily="34" charset="0"/>
                <a:cs typeface="Arial" pitchFamily="34" charset="0"/>
              </a:rPr>
              <a:t>through </a:t>
            </a:r>
            <a:r>
              <a:rPr lang="en-US" sz="1800" b="0" i="0" dirty="0" smtClean="0">
                <a:latin typeface="Arial" pitchFamily="34" charset="0"/>
                <a:cs typeface="Arial" pitchFamily="34" charset="0"/>
              </a:rPr>
              <a:t>BlueCross </a:t>
            </a:r>
            <a:r>
              <a:rPr lang="en-US" sz="1800" b="0" i="0" dirty="0">
                <a:latin typeface="Arial" pitchFamily="34" charset="0"/>
                <a:cs typeface="Arial" pitchFamily="34" charset="0"/>
              </a:rPr>
              <a:t>BlueShield of Tennessee.</a:t>
            </a:r>
          </a:p>
        </p:txBody>
      </p:sp>
    </p:spTree>
    <p:extLst>
      <p:ext uri="{BB962C8B-B14F-4D97-AF65-F5344CB8AC3E}">
        <p14:creationId xmlns:p14="http://schemas.microsoft.com/office/powerpoint/2010/main" val="33051338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97"/>
          <p:cNvSpPr>
            <a:spLocks noGrp="1" noChangeArrowheads="1"/>
          </p:cNvSpPr>
          <p:nvPr>
            <p:ph type="title"/>
          </p:nvPr>
        </p:nvSpPr>
        <p:spPr>
          <a:xfrm>
            <a:off x="446134" y="815924"/>
            <a:ext cx="8229600" cy="476696"/>
          </a:xfrm>
        </p:spPr>
        <p:txBody>
          <a:bodyPr/>
          <a:lstStyle/>
          <a:p>
            <a:pPr eaLnBrk="1" hangingPunct="1"/>
            <a:r>
              <a:rPr lang="en-US" sz="2400" dirty="0" smtClean="0"/>
              <a:t>How the BlueCard Program Works</a:t>
            </a:r>
            <a:r>
              <a:rPr lang="en-US" sz="2400" dirty="0" smtClean="0">
                <a:effectLst/>
              </a:rPr>
              <a:t/>
            </a:r>
            <a:br>
              <a:rPr lang="en-US" sz="2400" dirty="0" smtClean="0">
                <a:effectLst/>
              </a:rPr>
            </a:br>
            <a:endParaRPr lang="en-US" sz="1800" b="0" i="1" strike="sngStrike" dirty="0" smtClean="0">
              <a:effectLst/>
            </a:endParaRPr>
          </a:p>
        </p:txBody>
      </p:sp>
      <p:sp>
        <p:nvSpPr>
          <p:cNvPr id="1031" name="Rectangle 4"/>
          <p:cNvSpPr>
            <a:spLocks noChangeArrowheads="1"/>
          </p:cNvSpPr>
          <p:nvPr/>
        </p:nvSpPr>
        <p:spPr bwMode="auto">
          <a:xfrm>
            <a:off x="6194425" y="2614612"/>
            <a:ext cx="3025775" cy="1042988"/>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1032" name="Rectangle 5"/>
          <p:cNvSpPr>
            <a:spLocks noChangeArrowheads="1"/>
          </p:cNvSpPr>
          <p:nvPr/>
        </p:nvSpPr>
        <p:spPr bwMode="auto">
          <a:xfrm>
            <a:off x="2347913" y="5938838"/>
            <a:ext cx="3338512" cy="461962"/>
          </a:xfrm>
          <a:prstGeom prst="rect">
            <a:avLst/>
          </a:prstGeom>
          <a:noFill/>
          <a:ln w="12700">
            <a:noFill/>
            <a:miter lim="800000"/>
            <a:headEnd/>
            <a:tailEnd/>
          </a:ln>
        </p:spPr>
        <p:txBody>
          <a:bodyPr wrap="none" anchor="ctr"/>
          <a:lstStyle/>
          <a:p>
            <a:endParaRPr lang="en-US" sz="1800" b="0" i="0" dirty="0">
              <a:ea typeface="ヒラギノ角ゴ Pro W3"/>
              <a:cs typeface="ヒラギノ角ゴ Pro W3"/>
            </a:endParaRPr>
          </a:p>
        </p:txBody>
      </p:sp>
      <p:sp>
        <p:nvSpPr>
          <p:cNvPr id="1183" name="Rectangle 75"/>
          <p:cNvSpPr>
            <a:spLocks noChangeArrowheads="1"/>
          </p:cNvSpPr>
          <p:nvPr/>
        </p:nvSpPr>
        <p:spPr bwMode="auto">
          <a:xfrm>
            <a:off x="6341689" y="2846938"/>
            <a:ext cx="2259386" cy="889987"/>
          </a:xfrm>
          <a:prstGeom prst="rect">
            <a:avLst/>
          </a:prstGeom>
          <a:noFill/>
          <a:ln w="12700">
            <a:noFill/>
            <a:miter lim="800000"/>
            <a:headEnd/>
            <a:tailEnd/>
          </a:ln>
        </p:spPr>
        <p:txBody>
          <a:bodyPr wrap="square"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BCBST member </a:t>
            </a:r>
            <a:r>
              <a:rPr lang="en-US" sz="1200" b="0" i="0" dirty="0">
                <a:solidFill>
                  <a:schemeClr val="accent2"/>
                </a:solidFill>
                <a:latin typeface="Arial" pitchFamily="34" charset="0"/>
                <a:ea typeface="ヒラギノ角ゴ Pro W3"/>
                <a:cs typeface="Arial" pitchFamily="34" charset="0"/>
              </a:rPr>
              <a:t>receives </a:t>
            </a:r>
            <a:r>
              <a:rPr lang="en-US" sz="1200" b="0" i="0" dirty="0" smtClean="0">
                <a:solidFill>
                  <a:schemeClr val="accent2"/>
                </a:solidFill>
                <a:latin typeface="Arial" pitchFamily="34" charset="0"/>
                <a:ea typeface="ヒラギノ角ゴ Pro W3"/>
                <a:cs typeface="Arial" pitchFamily="34" charset="0"/>
              </a:rPr>
              <a:t>services from Illinois PPO provider.</a:t>
            </a:r>
            <a:endParaRPr lang="en-US" sz="1200" b="0" i="0" dirty="0">
              <a:solidFill>
                <a:schemeClr val="accent2"/>
              </a:solidFill>
              <a:latin typeface="Arial" pitchFamily="34" charset="0"/>
              <a:ea typeface="ヒラギノ角ゴ Pro W3"/>
              <a:cs typeface="Arial" pitchFamily="34" charset="0"/>
            </a:endParaRPr>
          </a:p>
          <a:p>
            <a:pPr eaLnBrk="0" hangingPunct="0"/>
            <a:endParaRPr lang="en-US" sz="1600" b="0" i="0" dirty="0">
              <a:solidFill>
                <a:schemeClr val="accent2"/>
              </a:solidFill>
              <a:latin typeface="Arial" pitchFamily="34" charset="0"/>
              <a:ea typeface="ヒラギノ角ゴ Pro W3"/>
              <a:cs typeface="Arial" pitchFamily="34" charset="0"/>
            </a:endParaRPr>
          </a:p>
        </p:txBody>
      </p:sp>
      <p:sp>
        <p:nvSpPr>
          <p:cNvPr id="1186" name="Rectangle 77"/>
          <p:cNvSpPr>
            <a:spLocks noChangeArrowheads="1"/>
          </p:cNvSpPr>
          <p:nvPr/>
        </p:nvSpPr>
        <p:spPr bwMode="auto">
          <a:xfrm>
            <a:off x="6467100" y="1365800"/>
            <a:ext cx="1160815" cy="1218919"/>
          </a:xfrm>
          <a:prstGeom prst="rect">
            <a:avLst/>
          </a:prstGeom>
          <a:solidFill>
            <a:srgbClr val="006699"/>
          </a:solidFill>
          <a:ln w="12700">
            <a:noFill/>
            <a:miter lim="800000"/>
            <a:headEnd/>
            <a:tailEnd/>
          </a:ln>
        </p:spPr>
        <p:txBody>
          <a:bodyPr wrap="none" anchor="ctr"/>
          <a:lstStyle/>
          <a:p>
            <a:endParaRPr lang="en-US" sz="1800" b="0" i="0" dirty="0">
              <a:ea typeface="ヒラギノ角ゴ Pro W3"/>
              <a:cs typeface="ヒラギノ角ゴ Pro W3"/>
            </a:endParaRPr>
          </a:p>
        </p:txBody>
      </p:sp>
      <p:graphicFrame>
        <p:nvGraphicFramePr>
          <p:cNvPr id="1029" name="Object 78"/>
          <p:cNvGraphicFramePr>
            <a:graphicFrameLocks noChangeAspect="1"/>
          </p:cNvGraphicFramePr>
          <p:nvPr>
            <p:extLst>
              <p:ext uri="{D42A27DB-BD31-4B8C-83A1-F6EECF244321}">
                <p14:modId xmlns:p14="http://schemas.microsoft.com/office/powerpoint/2010/main" val="1193398288"/>
              </p:ext>
            </p:extLst>
          </p:nvPr>
        </p:nvGraphicFramePr>
        <p:xfrm>
          <a:off x="6591591" y="1518165"/>
          <a:ext cx="1261397" cy="1270035"/>
        </p:xfrm>
        <a:graphic>
          <a:graphicData uri="http://schemas.openxmlformats.org/presentationml/2006/ole">
            <mc:AlternateContent xmlns:mc="http://schemas.openxmlformats.org/markup-compatibility/2006">
              <mc:Choice xmlns:v="urn:schemas-microsoft-com:vml" Requires="v">
                <p:oleObj spid="_x0000_s4152" name="Image" r:id="rId4" imgW="5387928" imgH="4549241" progId="">
                  <p:embed/>
                </p:oleObj>
              </mc:Choice>
              <mc:Fallback>
                <p:oleObj name="Image" r:id="rId4" imgW="5387928" imgH="454924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1591" y="1518165"/>
                        <a:ext cx="1261397" cy="1270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5" name="Line 91"/>
          <p:cNvSpPr>
            <a:spLocks noChangeShapeType="1"/>
          </p:cNvSpPr>
          <p:nvPr/>
        </p:nvSpPr>
        <p:spPr bwMode="auto">
          <a:xfrm>
            <a:off x="4860550" y="2204000"/>
            <a:ext cx="1454150" cy="0"/>
          </a:xfrm>
          <a:prstGeom prst="line">
            <a:avLst/>
          </a:prstGeom>
          <a:noFill/>
          <a:ln w="57150">
            <a:solidFill>
              <a:srgbClr val="0099CC"/>
            </a:solidFill>
            <a:round/>
            <a:headEnd/>
            <a:tailEnd type="triangle" w="med" len="med"/>
          </a:ln>
        </p:spPr>
        <p:txBody>
          <a:bodyPr/>
          <a:lstStyle/>
          <a:p>
            <a:endParaRPr lang="en-US" dirty="0"/>
          </a:p>
        </p:txBody>
      </p:sp>
      <p:sp>
        <p:nvSpPr>
          <p:cNvPr id="1181" name="Rectangle 87"/>
          <p:cNvSpPr>
            <a:spLocks noChangeArrowheads="1"/>
          </p:cNvSpPr>
          <p:nvPr/>
        </p:nvSpPr>
        <p:spPr bwMode="auto">
          <a:xfrm>
            <a:off x="1755400" y="4794800"/>
            <a:ext cx="1295400" cy="1197764"/>
          </a:xfrm>
          <a:prstGeom prst="rect">
            <a:avLst/>
          </a:prstGeom>
          <a:noFill/>
          <a:ln w="12700">
            <a:noFill/>
            <a:miter lim="800000"/>
            <a:headEnd/>
            <a:tailEnd/>
          </a:ln>
        </p:spPr>
        <p:txBody>
          <a:bodyPr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Illinois provider </a:t>
            </a:r>
            <a:r>
              <a:rPr lang="en-US" sz="1200" b="0" i="0" dirty="0">
                <a:solidFill>
                  <a:schemeClr val="accent2"/>
                </a:solidFill>
                <a:latin typeface="Arial" pitchFamily="34" charset="0"/>
                <a:ea typeface="ヒラギノ角ゴ Pro W3"/>
                <a:cs typeface="Arial" pitchFamily="34" charset="0"/>
              </a:rPr>
              <a:t>submits claim to </a:t>
            </a:r>
            <a:r>
              <a:rPr lang="en-US" sz="1200" b="0" i="0" dirty="0" smtClean="0">
                <a:solidFill>
                  <a:schemeClr val="accent2"/>
                </a:solidFill>
                <a:latin typeface="Arial" pitchFamily="34" charset="0"/>
                <a:ea typeface="ヒラギノ角ゴ Pro W3"/>
                <a:cs typeface="Arial" pitchFamily="34" charset="0"/>
              </a:rPr>
              <a:t>Blue Cross and Blue Shield of Illinois (BCBSIL).</a:t>
            </a:r>
            <a:endParaRPr lang="en-US" sz="1600" b="0" i="0" dirty="0">
              <a:solidFill>
                <a:schemeClr val="accent2"/>
              </a:solidFill>
              <a:latin typeface="Arial" pitchFamily="34" charset="0"/>
              <a:ea typeface="ヒラギノ角ゴ Pro W3"/>
              <a:cs typeface="Arial" pitchFamily="34" charset="0"/>
            </a:endParaRPr>
          </a:p>
        </p:txBody>
      </p:sp>
      <p:graphicFrame>
        <p:nvGraphicFramePr>
          <p:cNvPr id="1028" name="Object 88"/>
          <p:cNvGraphicFramePr>
            <a:graphicFrameLocks noChangeAspect="1"/>
          </p:cNvGraphicFramePr>
          <p:nvPr>
            <p:extLst>
              <p:ext uri="{D42A27DB-BD31-4B8C-83A1-F6EECF244321}">
                <p14:modId xmlns:p14="http://schemas.microsoft.com/office/powerpoint/2010/main" val="2851976233"/>
              </p:ext>
            </p:extLst>
          </p:nvPr>
        </p:nvGraphicFramePr>
        <p:xfrm>
          <a:off x="523500" y="4124875"/>
          <a:ext cx="1204913" cy="1371600"/>
        </p:xfrm>
        <a:graphic>
          <a:graphicData uri="http://schemas.openxmlformats.org/presentationml/2006/ole">
            <mc:AlternateContent xmlns:mc="http://schemas.openxmlformats.org/markup-compatibility/2006">
              <mc:Choice xmlns:v="urn:schemas-microsoft-com:vml" Requires="v">
                <p:oleObj spid="_x0000_s4153" name="Image" r:id="rId6" imgW="5070244" imgH="5515002" progId="">
                  <p:embed/>
                </p:oleObj>
              </mc:Choice>
              <mc:Fallback>
                <p:oleObj name="Image" r:id="rId6" imgW="5070244" imgH="551500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t="6061" b="12122"/>
                      <a:stretch>
                        <a:fillRect/>
                      </a:stretch>
                    </p:blipFill>
                    <p:spPr bwMode="auto">
                      <a:xfrm>
                        <a:off x="523500" y="4124875"/>
                        <a:ext cx="1204913" cy="1371600"/>
                      </a:xfrm>
                      <a:prstGeom prst="rect">
                        <a:avLst/>
                      </a:prstGeom>
                      <a:noFill/>
                      <a:ln>
                        <a:noFill/>
                      </a:ln>
                      <a:effectLst>
                        <a:outerShdw dist="53882" dir="2700000" algn="ctr" rotWithShape="0">
                          <a:srgbClr val="00193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1182" name="Line 90"/>
          <p:cNvSpPr>
            <a:spLocks noChangeShapeType="1"/>
          </p:cNvSpPr>
          <p:nvPr/>
        </p:nvSpPr>
        <p:spPr bwMode="auto">
          <a:xfrm flipH="1">
            <a:off x="1990350" y="4642400"/>
            <a:ext cx="1143000" cy="0"/>
          </a:xfrm>
          <a:prstGeom prst="line">
            <a:avLst/>
          </a:prstGeom>
          <a:noFill/>
          <a:ln w="57150">
            <a:solidFill>
              <a:srgbClr val="0099CC"/>
            </a:solidFill>
            <a:round/>
            <a:headEnd/>
            <a:tailEnd type="triangle" w="med" len="med"/>
          </a:ln>
        </p:spPr>
        <p:txBody>
          <a:bodyPr/>
          <a:lstStyle/>
          <a:p>
            <a:endParaRPr lang="en-US" dirty="0"/>
          </a:p>
        </p:txBody>
      </p:sp>
      <p:sp>
        <p:nvSpPr>
          <p:cNvPr id="1055" name="Rectangle 72"/>
          <p:cNvSpPr>
            <a:spLocks noChangeArrowheads="1"/>
          </p:cNvSpPr>
          <p:nvPr/>
        </p:nvSpPr>
        <p:spPr bwMode="auto">
          <a:xfrm>
            <a:off x="413965" y="2870751"/>
            <a:ext cx="2024435" cy="828432"/>
          </a:xfrm>
          <a:prstGeom prst="rect">
            <a:avLst/>
          </a:prstGeom>
          <a:noFill/>
          <a:ln w="12700">
            <a:noFill/>
            <a:miter lim="800000"/>
            <a:headEnd/>
            <a:tailEnd/>
          </a:ln>
        </p:spPr>
        <p:txBody>
          <a:bodyPr wrap="square" lIns="90488" tIns="44450" rIns="90488" bIns="44450">
            <a:spAutoFit/>
          </a:bodyPr>
          <a:lstStyle/>
          <a:p>
            <a:pPr eaLnBrk="0" hangingPunct="0"/>
            <a:r>
              <a:rPr lang="en-US" sz="1200" dirty="0">
                <a:solidFill>
                  <a:schemeClr val="accent2"/>
                </a:solidFill>
                <a:latin typeface="Arial" pitchFamily="34" charset="0"/>
                <a:ea typeface="ヒラギノ角ゴ Pro W3"/>
                <a:cs typeface="Arial" pitchFamily="34" charset="0"/>
              </a:rPr>
              <a:t>BlueCross BlueShield</a:t>
            </a:r>
          </a:p>
          <a:p>
            <a:pPr eaLnBrk="0" hangingPunct="0"/>
            <a:r>
              <a:rPr lang="en-US" sz="1200" dirty="0">
                <a:solidFill>
                  <a:schemeClr val="accent2"/>
                </a:solidFill>
                <a:latin typeface="Arial" pitchFamily="34" charset="0"/>
                <a:ea typeface="ヒラギノ角ゴ Pro W3"/>
                <a:cs typeface="Arial" pitchFamily="34" charset="0"/>
              </a:rPr>
              <a:t>of Tennessee </a:t>
            </a:r>
            <a:r>
              <a:rPr lang="en-US" sz="1200" dirty="0" smtClean="0">
                <a:solidFill>
                  <a:schemeClr val="accent2"/>
                </a:solidFill>
                <a:latin typeface="Arial" pitchFamily="34" charset="0"/>
                <a:ea typeface="ヒラギノ角ゴ Pro W3"/>
                <a:cs typeface="Arial" pitchFamily="34" charset="0"/>
              </a:rPr>
              <a:t>(BCBST) member </a:t>
            </a:r>
            <a:r>
              <a:rPr lang="en-US" sz="1200" b="0" i="0" dirty="0">
                <a:solidFill>
                  <a:schemeClr val="accent2"/>
                </a:solidFill>
                <a:latin typeface="Arial" pitchFamily="34" charset="0"/>
                <a:ea typeface="ヒラギノ角ゴ Pro W3"/>
                <a:cs typeface="Arial" pitchFamily="34" charset="0"/>
              </a:rPr>
              <a:t>lives/travels in </a:t>
            </a:r>
            <a:r>
              <a:rPr lang="en-US" sz="1200" b="0" i="0" dirty="0" smtClean="0">
                <a:solidFill>
                  <a:schemeClr val="accent2"/>
                </a:solidFill>
                <a:latin typeface="Arial" pitchFamily="34" charset="0"/>
                <a:ea typeface="ヒラギノ角ゴ Pro W3"/>
                <a:cs typeface="Arial" pitchFamily="34" charset="0"/>
              </a:rPr>
              <a:t>Illinois.</a:t>
            </a:r>
            <a:endParaRPr lang="en-US" sz="1600" b="0" i="0" dirty="0">
              <a:solidFill>
                <a:schemeClr val="accent2"/>
              </a:solidFill>
              <a:latin typeface="Arial" pitchFamily="34" charset="0"/>
              <a:ea typeface="ヒラギノ角ゴ Pro W3"/>
              <a:cs typeface="Arial" pitchFamily="34" charset="0"/>
            </a:endParaRPr>
          </a:p>
        </p:txBody>
      </p:sp>
      <p:grpSp>
        <p:nvGrpSpPr>
          <p:cNvPr id="167" name="Group 166"/>
          <p:cNvGrpSpPr/>
          <p:nvPr/>
        </p:nvGrpSpPr>
        <p:grpSpPr>
          <a:xfrm>
            <a:off x="513975" y="1748388"/>
            <a:ext cx="1682750" cy="1106488"/>
            <a:chOff x="1000125" y="2211388"/>
            <a:chExt cx="1682750" cy="1106488"/>
          </a:xfrm>
          <a:effectLst>
            <a:outerShdw blurRad="50800" dist="38100" dir="8100000" algn="tr" rotWithShape="0">
              <a:prstClr val="black">
                <a:alpha val="40000"/>
              </a:prstClr>
            </a:outerShdw>
          </a:effectLst>
        </p:grpSpPr>
        <p:sp>
          <p:nvSpPr>
            <p:cNvPr id="1057" name="Freeform 100"/>
            <p:cNvSpPr>
              <a:spLocks/>
            </p:cNvSpPr>
            <p:nvPr/>
          </p:nvSpPr>
          <p:spPr bwMode="auto">
            <a:xfrm>
              <a:off x="2563367" y="2211388"/>
              <a:ext cx="119508" cy="191545"/>
            </a:xfrm>
            <a:custGeom>
              <a:avLst/>
              <a:gdLst>
                <a:gd name="T0" fmla="*/ 0 w 281"/>
                <a:gd name="T1" fmla="*/ 1329 h 451"/>
                <a:gd name="T2" fmla="*/ 406 w 281"/>
                <a:gd name="T3" fmla="*/ 2284 h 451"/>
                <a:gd name="T4" fmla="*/ 524 w 281"/>
                <a:gd name="T5" fmla="*/ 2356 h 451"/>
                <a:gd name="T6" fmla="*/ 633 w 281"/>
                <a:gd name="T7" fmla="*/ 1960 h 451"/>
                <a:gd name="T8" fmla="*/ 1490 w 281"/>
                <a:gd name="T9" fmla="*/ 1051 h 451"/>
                <a:gd name="T10" fmla="*/ 1408 w 281"/>
                <a:gd name="T11" fmla="*/ 847 h 451"/>
                <a:gd name="T12" fmla="*/ 1289 w 281"/>
                <a:gd name="T13" fmla="*/ 910 h 451"/>
                <a:gd name="T14" fmla="*/ 1121 w 281"/>
                <a:gd name="T15" fmla="*/ 703 h 451"/>
                <a:gd name="T16" fmla="*/ 915 w 281"/>
                <a:gd name="T17" fmla="*/ 160 h 451"/>
                <a:gd name="T18" fmla="*/ 888 w 281"/>
                <a:gd name="T19" fmla="*/ 84 h 451"/>
                <a:gd name="T20" fmla="*/ 555 w 281"/>
                <a:gd name="T21" fmla="*/ 0 h 451"/>
                <a:gd name="T22" fmla="*/ 511 w 281"/>
                <a:gd name="T23" fmla="*/ 61 h 451"/>
                <a:gd name="T24" fmla="*/ 448 w 281"/>
                <a:gd name="T25" fmla="*/ 84 h 451"/>
                <a:gd name="T26" fmla="*/ 307 w 281"/>
                <a:gd name="T27" fmla="*/ 84 h 451"/>
                <a:gd name="T28" fmla="*/ 135 w 281"/>
                <a:gd name="T29" fmla="*/ 462 h 451"/>
                <a:gd name="T30" fmla="*/ 135 w 281"/>
                <a:gd name="T31" fmla="*/ 474 h 451"/>
                <a:gd name="T32" fmla="*/ 177 w 281"/>
                <a:gd name="T33" fmla="*/ 561 h 451"/>
                <a:gd name="T34" fmla="*/ 135 w 281"/>
                <a:gd name="T35" fmla="*/ 800 h 451"/>
                <a:gd name="T36" fmla="*/ 196 w 281"/>
                <a:gd name="T37" fmla="*/ 882 h 451"/>
                <a:gd name="T38" fmla="*/ 0 w 281"/>
                <a:gd name="T39" fmla="*/ 1329 h 451"/>
                <a:gd name="T40" fmla="*/ 0 w 281"/>
                <a:gd name="T41" fmla="*/ 1329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close/>
                </a:path>
              </a:pathLst>
            </a:custGeom>
            <a:solidFill>
              <a:srgbClr val="CCECFF"/>
            </a:solidFill>
            <a:ln w="12700" cmpd="sng">
              <a:solidFill>
                <a:srgbClr val="000000"/>
              </a:solidFill>
              <a:round/>
              <a:headEnd/>
              <a:tailEnd/>
            </a:ln>
          </p:spPr>
          <p:txBody>
            <a:bodyPr/>
            <a:lstStyle/>
            <a:p>
              <a:endParaRPr lang="en-US" dirty="0"/>
            </a:p>
          </p:txBody>
        </p:sp>
        <p:sp>
          <p:nvSpPr>
            <p:cNvPr id="1058" name="Freeform 101"/>
            <p:cNvSpPr>
              <a:spLocks/>
            </p:cNvSpPr>
            <p:nvPr/>
          </p:nvSpPr>
          <p:spPr bwMode="auto">
            <a:xfrm>
              <a:off x="2563367" y="2211388"/>
              <a:ext cx="119508" cy="191545"/>
            </a:xfrm>
            <a:custGeom>
              <a:avLst/>
              <a:gdLst>
                <a:gd name="T0" fmla="*/ 0 w 281"/>
                <a:gd name="T1" fmla="*/ 1329 h 451"/>
                <a:gd name="T2" fmla="*/ 406 w 281"/>
                <a:gd name="T3" fmla="*/ 2284 h 451"/>
                <a:gd name="T4" fmla="*/ 524 w 281"/>
                <a:gd name="T5" fmla="*/ 2356 h 451"/>
                <a:gd name="T6" fmla="*/ 633 w 281"/>
                <a:gd name="T7" fmla="*/ 1960 h 451"/>
                <a:gd name="T8" fmla="*/ 1490 w 281"/>
                <a:gd name="T9" fmla="*/ 1051 h 451"/>
                <a:gd name="T10" fmla="*/ 1408 w 281"/>
                <a:gd name="T11" fmla="*/ 847 h 451"/>
                <a:gd name="T12" fmla="*/ 1289 w 281"/>
                <a:gd name="T13" fmla="*/ 910 h 451"/>
                <a:gd name="T14" fmla="*/ 1121 w 281"/>
                <a:gd name="T15" fmla="*/ 703 h 451"/>
                <a:gd name="T16" fmla="*/ 915 w 281"/>
                <a:gd name="T17" fmla="*/ 160 h 451"/>
                <a:gd name="T18" fmla="*/ 888 w 281"/>
                <a:gd name="T19" fmla="*/ 84 h 451"/>
                <a:gd name="T20" fmla="*/ 555 w 281"/>
                <a:gd name="T21" fmla="*/ 0 h 451"/>
                <a:gd name="T22" fmla="*/ 511 w 281"/>
                <a:gd name="T23" fmla="*/ 61 h 451"/>
                <a:gd name="T24" fmla="*/ 448 w 281"/>
                <a:gd name="T25" fmla="*/ 84 h 451"/>
                <a:gd name="T26" fmla="*/ 307 w 281"/>
                <a:gd name="T27" fmla="*/ 84 h 451"/>
                <a:gd name="T28" fmla="*/ 135 w 281"/>
                <a:gd name="T29" fmla="*/ 462 h 451"/>
                <a:gd name="T30" fmla="*/ 135 w 281"/>
                <a:gd name="T31" fmla="*/ 474 h 451"/>
                <a:gd name="T32" fmla="*/ 177 w 281"/>
                <a:gd name="T33" fmla="*/ 561 h 451"/>
                <a:gd name="T34" fmla="*/ 135 w 281"/>
                <a:gd name="T35" fmla="*/ 800 h 451"/>
                <a:gd name="T36" fmla="*/ 196 w 281"/>
                <a:gd name="T37" fmla="*/ 882 h 451"/>
                <a:gd name="T38" fmla="*/ 0 w 281"/>
                <a:gd name="T39" fmla="*/ 1329 h 451"/>
                <a:gd name="T40" fmla="*/ 0 w 281"/>
                <a:gd name="T41" fmla="*/ 1329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59" name="Freeform 102"/>
            <p:cNvSpPr>
              <a:spLocks/>
            </p:cNvSpPr>
            <p:nvPr/>
          </p:nvSpPr>
          <p:spPr bwMode="auto">
            <a:xfrm>
              <a:off x="2552187" y="2319300"/>
              <a:ext cx="53971" cy="116006"/>
            </a:xfrm>
            <a:custGeom>
              <a:avLst/>
              <a:gdLst>
                <a:gd name="T0" fmla="*/ 624 w 127"/>
                <a:gd name="T1" fmla="*/ 1141 h 273"/>
                <a:gd name="T2" fmla="*/ 497 w 127"/>
                <a:gd name="T3" fmla="*/ 1284 h 273"/>
                <a:gd name="T4" fmla="*/ 84 w 127"/>
                <a:gd name="T5" fmla="*/ 1433 h 273"/>
                <a:gd name="T6" fmla="*/ 0 w 127"/>
                <a:gd name="T7" fmla="*/ 829 h 273"/>
                <a:gd name="T8" fmla="*/ 4 w 127"/>
                <a:gd name="T9" fmla="*/ 807 h 273"/>
                <a:gd name="T10" fmla="*/ 84 w 127"/>
                <a:gd name="T11" fmla="*/ 411 h 273"/>
                <a:gd name="T12" fmla="*/ 84 w 127"/>
                <a:gd name="T13" fmla="*/ 37 h 273"/>
                <a:gd name="T14" fmla="*/ 143 w 127"/>
                <a:gd name="T15" fmla="*/ 0 h 273"/>
                <a:gd name="T16" fmla="*/ 542 w 127"/>
                <a:gd name="T17" fmla="*/ 970 h 273"/>
                <a:gd name="T18" fmla="*/ 664 w 127"/>
                <a:gd name="T19" fmla="*/ 1035 h 273"/>
                <a:gd name="T20" fmla="*/ 624 w 127"/>
                <a:gd name="T21" fmla="*/ 1141 h 273"/>
                <a:gd name="T22" fmla="*/ 624 w 127"/>
                <a:gd name="T23" fmla="*/ 1141 h 273"/>
                <a:gd name="T24" fmla="*/ 624 w 127"/>
                <a:gd name="T25" fmla="*/ 1141 h 2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
                <a:gd name="T40" fmla="*/ 0 h 273"/>
                <a:gd name="T41" fmla="*/ 127 w 127"/>
                <a:gd name="T42" fmla="*/ 273 h 2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close/>
                </a:path>
              </a:pathLst>
            </a:custGeom>
            <a:solidFill>
              <a:srgbClr val="CCECFF"/>
            </a:solidFill>
            <a:ln w="12700" cmpd="sng">
              <a:solidFill>
                <a:srgbClr val="000000"/>
              </a:solidFill>
              <a:round/>
              <a:headEnd/>
              <a:tailEnd/>
            </a:ln>
          </p:spPr>
          <p:txBody>
            <a:bodyPr/>
            <a:lstStyle/>
            <a:p>
              <a:endParaRPr lang="en-US" dirty="0"/>
            </a:p>
          </p:txBody>
        </p:sp>
        <p:sp>
          <p:nvSpPr>
            <p:cNvPr id="1060" name="Freeform 103"/>
            <p:cNvSpPr>
              <a:spLocks/>
            </p:cNvSpPr>
            <p:nvPr/>
          </p:nvSpPr>
          <p:spPr bwMode="auto">
            <a:xfrm>
              <a:off x="2552187" y="2319300"/>
              <a:ext cx="53971" cy="116006"/>
            </a:xfrm>
            <a:custGeom>
              <a:avLst/>
              <a:gdLst>
                <a:gd name="T0" fmla="*/ 624 w 127"/>
                <a:gd name="T1" fmla="*/ 1141 h 273"/>
                <a:gd name="T2" fmla="*/ 497 w 127"/>
                <a:gd name="T3" fmla="*/ 1284 h 273"/>
                <a:gd name="T4" fmla="*/ 84 w 127"/>
                <a:gd name="T5" fmla="*/ 1433 h 273"/>
                <a:gd name="T6" fmla="*/ 0 w 127"/>
                <a:gd name="T7" fmla="*/ 829 h 273"/>
                <a:gd name="T8" fmla="*/ 4 w 127"/>
                <a:gd name="T9" fmla="*/ 807 h 273"/>
                <a:gd name="T10" fmla="*/ 84 w 127"/>
                <a:gd name="T11" fmla="*/ 411 h 273"/>
                <a:gd name="T12" fmla="*/ 84 w 127"/>
                <a:gd name="T13" fmla="*/ 37 h 273"/>
                <a:gd name="T14" fmla="*/ 143 w 127"/>
                <a:gd name="T15" fmla="*/ 0 h 273"/>
                <a:gd name="T16" fmla="*/ 542 w 127"/>
                <a:gd name="T17" fmla="*/ 970 h 273"/>
                <a:gd name="T18" fmla="*/ 664 w 127"/>
                <a:gd name="T19" fmla="*/ 1035 h 273"/>
                <a:gd name="T20" fmla="*/ 624 w 127"/>
                <a:gd name="T21" fmla="*/ 1141 h 273"/>
                <a:gd name="T22" fmla="*/ 624 w 127"/>
                <a:gd name="T23" fmla="*/ 1141 h 2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3"/>
                <a:gd name="T38" fmla="*/ 127 w 127"/>
                <a:gd name="T39" fmla="*/ 273 h 2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1" name="Freeform 104"/>
            <p:cNvSpPr>
              <a:spLocks/>
            </p:cNvSpPr>
            <p:nvPr/>
          </p:nvSpPr>
          <p:spPr bwMode="auto">
            <a:xfrm>
              <a:off x="2504770" y="2322384"/>
              <a:ext cx="53971" cy="117933"/>
            </a:xfrm>
            <a:custGeom>
              <a:avLst/>
              <a:gdLst>
                <a:gd name="T0" fmla="*/ 578 w 127"/>
                <a:gd name="T1" fmla="*/ 162 h 278"/>
                <a:gd name="T2" fmla="*/ 0 w 127"/>
                <a:gd name="T3" fmla="*/ 369 h 278"/>
                <a:gd name="T4" fmla="*/ 429 w 127"/>
                <a:gd name="T5" fmla="*/ 1418 h 278"/>
                <a:gd name="T6" fmla="*/ 664 w 127"/>
                <a:gd name="T7" fmla="*/ 1364 h 278"/>
                <a:gd name="T8" fmla="*/ 578 w 127"/>
                <a:gd name="T9" fmla="*/ 771 h 278"/>
                <a:gd name="T10" fmla="*/ 602 w 127"/>
                <a:gd name="T11" fmla="*/ 754 h 278"/>
                <a:gd name="T12" fmla="*/ 664 w 127"/>
                <a:gd name="T13" fmla="*/ 369 h 278"/>
                <a:gd name="T14" fmla="*/ 664 w 127"/>
                <a:gd name="T15" fmla="*/ 261 h 278"/>
                <a:gd name="T16" fmla="*/ 651 w 127"/>
                <a:gd name="T17" fmla="*/ 0 h 278"/>
                <a:gd name="T18" fmla="*/ 578 w 127"/>
                <a:gd name="T19" fmla="*/ 162 h 278"/>
                <a:gd name="T20" fmla="*/ 578 w 127"/>
                <a:gd name="T21" fmla="*/ 162 h 278"/>
                <a:gd name="T22" fmla="*/ 578 w 127"/>
                <a:gd name="T23" fmla="*/ 162 h 2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8"/>
                <a:gd name="T38" fmla="*/ 127 w 127"/>
                <a:gd name="T39" fmla="*/ 278 h 2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close/>
                </a:path>
              </a:pathLst>
            </a:custGeom>
            <a:solidFill>
              <a:srgbClr val="CCECFF"/>
            </a:solidFill>
            <a:ln w="12700" cmpd="sng">
              <a:solidFill>
                <a:srgbClr val="000000"/>
              </a:solidFill>
              <a:round/>
              <a:headEnd/>
              <a:tailEnd/>
            </a:ln>
          </p:spPr>
          <p:txBody>
            <a:bodyPr/>
            <a:lstStyle/>
            <a:p>
              <a:endParaRPr lang="en-US" dirty="0"/>
            </a:p>
          </p:txBody>
        </p:sp>
        <p:sp>
          <p:nvSpPr>
            <p:cNvPr id="1062" name="Freeform 105"/>
            <p:cNvSpPr>
              <a:spLocks/>
            </p:cNvSpPr>
            <p:nvPr/>
          </p:nvSpPr>
          <p:spPr bwMode="auto">
            <a:xfrm>
              <a:off x="2504770" y="2322384"/>
              <a:ext cx="53971" cy="117933"/>
            </a:xfrm>
            <a:custGeom>
              <a:avLst/>
              <a:gdLst>
                <a:gd name="T0" fmla="*/ 578 w 127"/>
                <a:gd name="T1" fmla="*/ 162 h 278"/>
                <a:gd name="T2" fmla="*/ 0 w 127"/>
                <a:gd name="T3" fmla="*/ 369 h 278"/>
                <a:gd name="T4" fmla="*/ 429 w 127"/>
                <a:gd name="T5" fmla="*/ 1418 h 278"/>
                <a:gd name="T6" fmla="*/ 664 w 127"/>
                <a:gd name="T7" fmla="*/ 1364 h 278"/>
                <a:gd name="T8" fmla="*/ 578 w 127"/>
                <a:gd name="T9" fmla="*/ 771 h 278"/>
                <a:gd name="T10" fmla="*/ 602 w 127"/>
                <a:gd name="T11" fmla="*/ 754 h 278"/>
                <a:gd name="T12" fmla="*/ 664 w 127"/>
                <a:gd name="T13" fmla="*/ 369 h 278"/>
                <a:gd name="T14" fmla="*/ 664 w 127"/>
                <a:gd name="T15" fmla="*/ 261 h 278"/>
                <a:gd name="T16" fmla="*/ 651 w 127"/>
                <a:gd name="T17" fmla="*/ 0 h 278"/>
                <a:gd name="T18" fmla="*/ 578 w 127"/>
                <a:gd name="T19" fmla="*/ 162 h 278"/>
                <a:gd name="T20" fmla="*/ 578 w 127"/>
                <a:gd name="T21" fmla="*/ 162 h 2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278"/>
                <a:gd name="T35" fmla="*/ 127 w 127"/>
                <a:gd name="T36" fmla="*/ 278 h 2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3" name="Freeform 106"/>
            <p:cNvSpPr>
              <a:spLocks/>
            </p:cNvSpPr>
            <p:nvPr/>
          </p:nvSpPr>
          <p:spPr bwMode="auto">
            <a:xfrm>
              <a:off x="2540236" y="2411411"/>
              <a:ext cx="107943" cy="60123"/>
            </a:xfrm>
            <a:custGeom>
              <a:avLst/>
              <a:gdLst>
                <a:gd name="T0" fmla="*/ 0 w 254"/>
                <a:gd name="T1" fmla="*/ 566 h 142"/>
                <a:gd name="T2" fmla="*/ 4 w 254"/>
                <a:gd name="T3" fmla="*/ 702 h 142"/>
                <a:gd name="T4" fmla="*/ 602 w 254"/>
                <a:gd name="T5" fmla="*/ 506 h 142"/>
                <a:gd name="T6" fmla="*/ 751 w 254"/>
                <a:gd name="T7" fmla="*/ 468 h 142"/>
                <a:gd name="T8" fmla="*/ 890 w 254"/>
                <a:gd name="T9" fmla="*/ 646 h 142"/>
                <a:gd name="T10" fmla="*/ 995 w 254"/>
                <a:gd name="T11" fmla="*/ 566 h 142"/>
                <a:gd name="T12" fmla="*/ 1102 w 254"/>
                <a:gd name="T13" fmla="*/ 506 h 142"/>
                <a:gd name="T14" fmla="*/ 1081 w 254"/>
                <a:gd name="T15" fmla="*/ 566 h 142"/>
                <a:gd name="T16" fmla="*/ 1102 w 254"/>
                <a:gd name="T17" fmla="*/ 601 h 142"/>
                <a:gd name="T18" fmla="*/ 1209 w 254"/>
                <a:gd name="T19" fmla="*/ 591 h 142"/>
                <a:gd name="T20" fmla="*/ 1251 w 254"/>
                <a:gd name="T21" fmla="*/ 566 h 142"/>
                <a:gd name="T22" fmla="*/ 1333 w 254"/>
                <a:gd name="T23" fmla="*/ 389 h 142"/>
                <a:gd name="T24" fmla="*/ 1223 w 254"/>
                <a:gd name="T25" fmla="*/ 280 h 142"/>
                <a:gd name="T26" fmla="*/ 1209 w 254"/>
                <a:gd name="T27" fmla="*/ 280 h 142"/>
                <a:gd name="T28" fmla="*/ 1209 w 254"/>
                <a:gd name="T29" fmla="*/ 371 h 142"/>
                <a:gd name="T30" fmla="*/ 1223 w 254"/>
                <a:gd name="T31" fmla="*/ 427 h 142"/>
                <a:gd name="T32" fmla="*/ 1120 w 254"/>
                <a:gd name="T33" fmla="*/ 427 h 142"/>
                <a:gd name="T34" fmla="*/ 875 w 254"/>
                <a:gd name="T35" fmla="*/ 237 h 142"/>
                <a:gd name="T36" fmla="*/ 875 w 254"/>
                <a:gd name="T37" fmla="*/ 51 h 142"/>
                <a:gd name="T38" fmla="*/ 769 w 254"/>
                <a:gd name="T39" fmla="*/ 0 h 142"/>
                <a:gd name="T40" fmla="*/ 651 w 254"/>
                <a:gd name="T41" fmla="*/ 135 h 142"/>
                <a:gd name="T42" fmla="*/ 234 w 254"/>
                <a:gd name="T43" fmla="*/ 280 h 142"/>
                <a:gd name="T44" fmla="*/ 0 w 254"/>
                <a:gd name="T45" fmla="*/ 338 h 142"/>
                <a:gd name="T46" fmla="*/ 0 w 254"/>
                <a:gd name="T47" fmla="*/ 566 h 142"/>
                <a:gd name="T48" fmla="*/ 0 w 254"/>
                <a:gd name="T49" fmla="*/ 566 h 142"/>
                <a:gd name="T50" fmla="*/ 0 w 254"/>
                <a:gd name="T51" fmla="*/ 566 h 1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4"/>
                <a:gd name="T79" fmla="*/ 0 h 142"/>
                <a:gd name="T80" fmla="*/ 254 w 254"/>
                <a:gd name="T81" fmla="*/ 142 h 1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close/>
                </a:path>
              </a:pathLst>
            </a:custGeom>
            <a:solidFill>
              <a:srgbClr val="CCECFF"/>
            </a:solidFill>
            <a:ln w="12700" cmpd="sng">
              <a:solidFill>
                <a:srgbClr val="000000"/>
              </a:solidFill>
              <a:round/>
              <a:headEnd/>
              <a:tailEnd/>
            </a:ln>
          </p:spPr>
          <p:txBody>
            <a:bodyPr/>
            <a:lstStyle/>
            <a:p>
              <a:endParaRPr lang="en-US" dirty="0"/>
            </a:p>
          </p:txBody>
        </p:sp>
        <p:sp>
          <p:nvSpPr>
            <p:cNvPr id="1064" name="Freeform 107"/>
            <p:cNvSpPr>
              <a:spLocks/>
            </p:cNvSpPr>
            <p:nvPr/>
          </p:nvSpPr>
          <p:spPr bwMode="auto">
            <a:xfrm>
              <a:off x="2540236" y="2411411"/>
              <a:ext cx="107943" cy="60123"/>
            </a:xfrm>
            <a:custGeom>
              <a:avLst/>
              <a:gdLst>
                <a:gd name="T0" fmla="*/ 0 w 254"/>
                <a:gd name="T1" fmla="*/ 566 h 142"/>
                <a:gd name="T2" fmla="*/ 4 w 254"/>
                <a:gd name="T3" fmla="*/ 702 h 142"/>
                <a:gd name="T4" fmla="*/ 602 w 254"/>
                <a:gd name="T5" fmla="*/ 506 h 142"/>
                <a:gd name="T6" fmla="*/ 751 w 254"/>
                <a:gd name="T7" fmla="*/ 468 h 142"/>
                <a:gd name="T8" fmla="*/ 890 w 254"/>
                <a:gd name="T9" fmla="*/ 646 h 142"/>
                <a:gd name="T10" fmla="*/ 995 w 254"/>
                <a:gd name="T11" fmla="*/ 566 h 142"/>
                <a:gd name="T12" fmla="*/ 1102 w 254"/>
                <a:gd name="T13" fmla="*/ 506 h 142"/>
                <a:gd name="T14" fmla="*/ 1081 w 254"/>
                <a:gd name="T15" fmla="*/ 566 h 142"/>
                <a:gd name="T16" fmla="*/ 1102 w 254"/>
                <a:gd name="T17" fmla="*/ 601 h 142"/>
                <a:gd name="T18" fmla="*/ 1209 w 254"/>
                <a:gd name="T19" fmla="*/ 591 h 142"/>
                <a:gd name="T20" fmla="*/ 1251 w 254"/>
                <a:gd name="T21" fmla="*/ 566 h 142"/>
                <a:gd name="T22" fmla="*/ 1333 w 254"/>
                <a:gd name="T23" fmla="*/ 389 h 142"/>
                <a:gd name="T24" fmla="*/ 1223 w 254"/>
                <a:gd name="T25" fmla="*/ 280 h 142"/>
                <a:gd name="T26" fmla="*/ 1209 w 254"/>
                <a:gd name="T27" fmla="*/ 280 h 142"/>
                <a:gd name="T28" fmla="*/ 1209 w 254"/>
                <a:gd name="T29" fmla="*/ 371 h 142"/>
                <a:gd name="T30" fmla="*/ 1223 w 254"/>
                <a:gd name="T31" fmla="*/ 427 h 142"/>
                <a:gd name="T32" fmla="*/ 1120 w 254"/>
                <a:gd name="T33" fmla="*/ 427 h 142"/>
                <a:gd name="T34" fmla="*/ 875 w 254"/>
                <a:gd name="T35" fmla="*/ 237 h 142"/>
                <a:gd name="T36" fmla="*/ 875 w 254"/>
                <a:gd name="T37" fmla="*/ 51 h 142"/>
                <a:gd name="T38" fmla="*/ 769 w 254"/>
                <a:gd name="T39" fmla="*/ 0 h 142"/>
                <a:gd name="T40" fmla="*/ 651 w 254"/>
                <a:gd name="T41" fmla="*/ 135 h 142"/>
                <a:gd name="T42" fmla="*/ 234 w 254"/>
                <a:gd name="T43" fmla="*/ 280 h 142"/>
                <a:gd name="T44" fmla="*/ 0 w 254"/>
                <a:gd name="T45" fmla="*/ 338 h 142"/>
                <a:gd name="T46" fmla="*/ 0 w 254"/>
                <a:gd name="T47" fmla="*/ 566 h 142"/>
                <a:gd name="T48" fmla="*/ 0 w 254"/>
                <a:gd name="T49" fmla="*/ 566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4"/>
                <a:gd name="T76" fmla="*/ 0 h 142"/>
                <a:gd name="T77" fmla="*/ 254 w 254"/>
                <a:gd name="T78" fmla="*/ 142 h 14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5" name="Freeform 108"/>
            <p:cNvSpPr>
              <a:spLocks/>
            </p:cNvSpPr>
            <p:nvPr/>
          </p:nvSpPr>
          <p:spPr bwMode="auto">
            <a:xfrm>
              <a:off x="2589196" y="2451879"/>
              <a:ext cx="23131" cy="30061"/>
            </a:xfrm>
            <a:custGeom>
              <a:avLst/>
              <a:gdLst>
                <a:gd name="T0" fmla="*/ 0 w 55"/>
                <a:gd name="T1" fmla="*/ 56 h 71"/>
                <a:gd name="T2" fmla="*/ 49 w 55"/>
                <a:gd name="T3" fmla="*/ 289 h 71"/>
                <a:gd name="T4" fmla="*/ 69 w 55"/>
                <a:gd name="T5" fmla="*/ 348 h 71"/>
                <a:gd name="T6" fmla="*/ 239 w 55"/>
                <a:gd name="T7" fmla="*/ 175 h 71"/>
                <a:gd name="T8" fmla="*/ 125 w 55"/>
                <a:gd name="T9" fmla="*/ 0 h 71"/>
                <a:gd name="T10" fmla="*/ 0 w 55"/>
                <a:gd name="T11" fmla="*/ 38 h 71"/>
                <a:gd name="T12" fmla="*/ 0 w 55"/>
                <a:gd name="T13" fmla="*/ 56 h 71"/>
                <a:gd name="T14" fmla="*/ 0 w 55"/>
                <a:gd name="T15" fmla="*/ 56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066" name="Freeform 109"/>
            <p:cNvSpPr>
              <a:spLocks/>
            </p:cNvSpPr>
            <p:nvPr/>
          </p:nvSpPr>
          <p:spPr bwMode="auto">
            <a:xfrm>
              <a:off x="2589196" y="2451879"/>
              <a:ext cx="23131" cy="30061"/>
            </a:xfrm>
            <a:custGeom>
              <a:avLst/>
              <a:gdLst>
                <a:gd name="T0" fmla="*/ 0 w 55"/>
                <a:gd name="T1" fmla="*/ 56 h 71"/>
                <a:gd name="T2" fmla="*/ 49 w 55"/>
                <a:gd name="T3" fmla="*/ 289 h 71"/>
                <a:gd name="T4" fmla="*/ 69 w 55"/>
                <a:gd name="T5" fmla="*/ 348 h 71"/>
                <a:gd name="T6" fmla="*/ 239 w 55"/>
                <a:gd name="T7" fmla="*/ 175 h 71"/>
                <a:gd name="T8" fmla="*/ 125 w 55"/>
                <a:gd name="T9" fmla="*/ 0 h 71"/>
                <a:gd name="T10" fmla="*/ 0 w 55"/>
                <a:gd name="T11" fmla="*/ 38 h 71"/>
                <a:gd name="T12" fmla="*/ 0 w 55"/>
                <a:gd name="T13" fmla="*/ 56 h 71"/>
                <a:gd name="T14" fmla="*/ 0 w 55"/>
                <a:gd name="T15" fmla="*/ 56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7" name="Freeform 110"/>
            <p:cNvSpPr>
              <a:spLocks/>
            </p:cNvSpPr>
            <p:nvPr/>
          </p:nvSpPr>
          <p:spPr bwMode="auto">
            <a:xfrm>
              <a:off x="2541778" y="2454962"/>
              <a:ext cx="53971" cy="55883"/>
            </a:xfrm>
            <a:custGeom>
              <a:avLst/>
              <a:gdLst>
                <a:gd name="T0" fmla="*/ 578 w 127"/>
                <a:gd name="T1" fmla="*/ 0 h 131"/>
                <a:gd name="T2" fmla="*/ 651 w 127"/>
                <a:gd name="T3" fmla="*/ 282 h 131"/>
                <a:gd name="T4" fmla="*/ 664 w 127"/>
                <a:gd name="T5" fmla="*/ 338 h 131"/>
                <a:gd name="T6" fmla="*/ 651 w 127"/>
                <a:gd name="T7" fmla="*/ 379 h 131"/>
                <a:gd name="T8" fmla="*/ 288 w 127"/>
                <a:gd name="T9" fmla="*/ 515 h 131"/>
                <a:gd name="T10" fmla="*/ 103 w 127"/>
                <a:gd name="T11" fmla="*/ 733 h 131"/>
                <a:gd name="T12" fmla="*/ 61 w 127"/>
                <a:gd name="T13" fmla="*/ 649 h 131"/>
                <a:gd name="T14" fmla="*/ 61 w 127"/>
                <a:gd name="T15" fmla="*/ 532 h 131"/>
                <a:gd name="T16" fmla="*/ 0 w 127"/>
                <a:gd name="T17" fmla="*/ 225 h 131"/>
                <a:gd name="T18" fmla="*/ 578 w 127"/>
                <a:gd name="T19" fmla="*/ 0 h 131"/>
                <a:gd name="T20" fmla="*/ 578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close/>
                </a:path>
              </a:pathLst>
            </a:custGeom>
            <a:solidFill>
              <a:srgbClr val="CCECFF"/>
            </a:solidFill>
            <a:ln w="12700" cmpd="sng">
              <a:solidFill>
                <a:srgbClr val="000000"/>
              </a:solidFill>
              <a:round/>
              <a:headEnd/>
              <a:tailEnd/>
            </a:ln>
          </p:spPr>
          <p:txBody>
            <a:bodyPr/>
            <a:lstStyle/>
            <a:p>
              <a:endParaRPr lang="en-US" dirty="0"/>
            </a:p>
          </p:txBody>
        </p:sp>
        <p:sp>
          <p:nvSpPr>
            <p:cNvPr id="1068" name="Freeform 111"/>
            <p:cNvSpPr>
              <a:spLocks/>
            </p:cNvSpPr>
            <p:nvPr/>
          </p:nvSpPr>
          <p:spPr bwMode="auto">
            <a:xfrm>
              <a:off x="2541778" y="2454962"/>
              <a:ext cx="53971" cy="55883"/>
            </a:xfrm>
            <a:custGeom>
              <a:avLst/>
              <a:gdLst>
                <a:gd name="T0" fmla="*/ 578 w 127"/>
                <a:gd name="T1" fmla="*/ 0 h 131"/>
                <a:gd name="T2" fmla="*/ 651 w 127"/>
                <a:gd name="T3" fmla="*/ 282 h 131"/>
                <a:gd name="T4" fmla="*/ 664 w 127"/>
                <a:gd name="T5" fmla="*/ 338 h 131"/>
                <a:gd name="T6" fmla="*/ 651 w 127"/>
                <a:gd name="T7" fmla="*/ 379 h 131"/>
                <a:gd name="T8" fmla="*/ 288 w 127"/>
                <a:gd name="T9" fmla="*/ 515 h 131"/>
                <a:gd name="T10" fmla="*/ 103 w 127"/>
                <a:gd name="T11" fmla="*/ 733 h 131"/>
                <a:gd name="T12" fmla="*/ 61 w 127"/>
                <a:gd name="T13" fmla="*/ 649 h 131"/>
                <a:gd name="T14" fmla="*/ 61 w 127"/>
                <a:gd name="T15" fmla="*/ 532 h 131"/>
                <a:gd name="T16" fmla="*/ 0 w 127"/>
                <a:gd name="T17" fmla="*/ 225 h 131"/>
                <a:gd name="T18" fmla="*/ 578 w 127"/>
                <a:gd name="T19" fmla="*/ 0 h 131"/>
                <a:gd name="T20" fmla="*/ 578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69" name="Freeform 112"/>
            <p:cNvSpPr>
              <a:spLocks/>
            </p:cNvSpPr>
            <p:nvPr/>
          </p:nvSpPr>
          <p:spPr bwMode="auto">
            <a:xfrm>
              <a:off x="2352108" y="2352445"/>
              <a:ext cx="198152" cy="166493"/>
            </a:xfrm>
            <a:custGeom>
              <a:avLst/>
              <a:gdLst>
                <a:gd name="T0" fmla="*/ 2387 w 467"/>
                <a:gd name="T1" fmla="*/ 1941 h 392"/>
                <a:gd name="T2" fmla="*/ 2347 w 467"/>
                <a:gd name="T3" fmla="*/ 1860 h 392"/>
                <a:gd name="T4" fmla="*/ 2347 w 467"/>
                <a:gd name="T5" fmla="*/ 1761 h 392"/>
                <a:gd name="T6" fmla="*/ 2286 w 467"/>
                <a:gd name="T7" fmla="*/ 1468 h 392"/>
                <a:gd name="T8" fmla="*/ 2261 w 467"/>
                <a:gd name="T9" fmla="*/ 1343 h 392"/>
                <a:gd name="T10" fmla="*/ 2261 w 467"/>
                <a:gd name="T11" fmla="*/ 1081 h 392"/>
                <a:gd name="T12" fmla="*/ 1834 w 467"/>
                <a:gd name="T13" fmla="*/ 0 h 392"/>
                <a:gd name="T14" fmla="*/ 1218 w 467"/>
                <a:gd name="T15" fmla="*/ 214 h 392"/>
                <a:gd name="T16" fmla="*/ 1074 w 467"/>
                <a:gd name="T17" fmla="*/ 575 h 392"/>
                <a:gd name="T18" fmla="*/ 966 w 467"/>
                <a:gd name="T19" fmla="*/ 602 h 392"/>
                <a:gd name="T20" fmla="*/ 1011 w 467"/>
                <a:gd name="T21" fmla="*/ 1018 h 392"/>
                <a:gd name="T22" fmla="*/ 604 w 467"/>
                <a:gd name="T23" fmla="*/ 1261 h 392"/>
                <a:gd name="T24" fmla="*/ 370 w 467"/>
                <a:gd name="T25" fmla="*/ 1261 h 392"/>
                <a:gd name="T26" fmla="*/ 122 w 467"/>
                <a:gd name="T27" fmla="*/ 1426 h 392"/>
                <a:gd name="T28" fmla="*/ 287 w 467"/>
                <a:gd name="T29" fmla="*/ 1548 h 392"/>
                <a:gd name="T30" fmla="*/ 211 w 467"/>
                <a:gd name="T31" fmla="*/ 1648 h 392"/>
                <a:gd name="T32" fmla="*/ 165 w 467"/>
                <a:gd name="T33" fmla="*/ 1735 h 392"/>
                <a:gd name="T34" fmla="*/ 0 w 467"/>
                <a:gd name="T35" fmla="*/ 1903 h 392"/>
                <a:gd name="T36" fmla="*/ 4 w 467"/>
                <a:gd name="T37" fmla="*/ 2049 h 392"/>
                <a:gd name="T38" fmla="*/ 1576 w 467"/>
                <a:gd name="T39" fmla="*/ 1614 h 392"/>
                <a:gd name="T40" fmla="*/ 1625 w 467"/>
                <a:gd name="T41" fmla="*/ 1629 h 392"/>
                <a:gd name="T42" fmla="*/ 1717 w 467"/>
                <a:gd name="T43" fmla="*/ 1648 h 392"/>
                <a:gd name="T44" fmla="*/ 1891 w 467"/>
                <a:gd name="T45" fmla="*/ 1881 h 392"/>
                <a:gd name="T46" fmla="*/ 2316 w 467"/>
                <a:gd name="T47" fmla="*/ 2001 h 392"/>
                <a:gd name="T48" fmla="*/ 2387 w 467"/>
                <a:gd name="T49" fmla="*/ 1945 h 392"/>
                <a:gd name="T50" fmla="*/ 2387 w 467"/>
                <a:gd name="T51" fmla="*/ 1945 h 392"/>
                <a:gd name="T52" fmla="*/ 2387 w 467"/>
                <a:gd name="T53" fmla="*/ 1941 h 3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67"/>
                <a:gd name="T82" fmla="*/ 0 h 392"/>
                <a:gd name="T83" fmla="*/ 467 w 467"/>
                <a:gd name="T84" fmla="*/ 392 h 3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lnTo>
                    <a:pt x="467" y="371"/>
                  </a:lnTo>
                  <a:close/>
                </a:path>
              </a:pathLst>
            </a:custGeom>
            <a:solidFill>
              <a:srgbClr val="CCECFF"/>
            </a:solidFill>
            <a:ln w="12700" cmpd="sng">
              <a:solidFill>
                <a:srgbClr val="000000"/>
              </a:solidFill>
              <a:round/>
              <a:headEnd/>
              <a:tailEnd/>
            </a:ln>
          </p:spPr>
          <p:txBody>
            <a:bodyPr/>
            <a:lstStyle/>
            <a:p>
              <a:endParaRPr lang="en-US" dirty="0"/>
            </a:p>
          </p:txBody>
        </p:sp>
        <p:sp>
          <p:nvSpPr>
            <p:cNvPr id="1070" name="Freeform 113"/>
            <p:cNvSpPr>
              <a:spLocks/>
            </p:cNvSpPr>
            <p:nvPr/>
          </p:nvSpPr>
          <p:spPr bwMode="auto">
            <a:xfrm>
              <a:off x="2352108" y="2352445"/>
              <a:ext cx="198152" cy="166493"/>
            </a:xfrm>
            <a:custGeom>
              <a:avLst/>
              <a:gdLst>
                <a:gd name="T0" fmla="*/ 2387 w 467"/>
                <a:gd name="T1" fmla="*/ 1941 h 392"/>
                <a:gd name="T2" fmla="*/ 2347 w 467"/>
                <a:gd name="T3" fmla="*/ 1860 h 392"/>
                <a:gd name="T4" fmla="*/ 2347 w 467"/>
                <a:gd name="T5" fmla="*/ 1761 h 392"/>
                <a:gd name="T6" fmla="*/ 2286 w 467"/>
                <a:gd name="T7" fmla="*/ 1468 h 392"/>
                <a:gd name="T8" fmla="*/ 2261 w 467"/>
                <a:gd name="T9" fmla="*/ 1343 h 392"/>
                <a:gd name="T10" fmla="*/ 2261 w 467"/>
                <a:gd name="T11" fmla="*/ 1081 h 392"/>
                <a:gd name="T12" fmla="*/ 1834 w 467"/>
                <a:gd name="T13" fmla="*/ 0 h 392"/>
                <a:gd name="T14" fmla="*/ 1218 w 467"/>
                <a:gd name="T15" fmla="*/ 214 h 392"/>
                <a:gd name="T16" fmla="*/ 1074 w 467"/>
                <a:gd name="T17" fmla="*/ 575 h 392"/>
                <a:gd name="T18" fmla="*/ 966 w 467"/>
                <a:gd name="T19" fmla="*/ 602 h 392"/>
                <a:gd name="T20" fmla="*/ 1011 w 467"/>
                <a:gd name="T21" fmla="*/ 1018 h 392"/>
                <a:gd name="T22" fmla="*/ 604 w 467"/>
                <a:gd name="T23" fmla="*/ 1261 h 392"/>
                <a:gd name="T24" fmla="*/ 370 w 467"/>
                <a:gd name="T25" fmla="*/ 1261 h 392"/>
                <a:gd name="T26" fmla="*/ 122 w 467"/>
                <a:gd name="T27" fmla="*/ 1426 h 392"/>
                <a:gd name="T28" fmla="*/ 287 w 467"/>
                <a:gd name="T29" fmla="*/ 1548 h 392"/>
                <a:gd name="T30" fmla="*/ 211 w 467"/>
                <a:gd name="T31" fmla="*/ 1648 h 392"/>
                <a:gd name="T32" fmla="*/ 165 w 467"/>
                <a:gd name="T33" fmla="*/ 1735 h 392"/>
                <a:gd name="T34" fmla="*/ 0 w 467"/>
                <a:gd name="T35" fmla="*/ 1903 h 392"/>
                <a:gd name="T36" fmla="*/ 4 w 467"/>
                <a:gd name="T37" fmla="*/ 2049 h 392"/>
                <a:gd name="T38" fmla="*/ 1576 w 467"/>
                <a:gd name="T39" fmla="*/ 1614 h 392"/>
                <a:gd name="T40" fmla="*/ 1625 w 467"/>
                <a:gd name="T41" fmla="*/ 1629 h 392"/>
                <a:gd name="T42" fmla="*/ 1717 w 467"/>
                <a:gd name="T43" fmla="*/ 1648 h 392"/>
                <a:gd name="T44" fmla="*/ 1891 w 467"/>
                <a:gd name="T45" fmla="*/ 1881 h 392"/>
                <a:gd name="T46" fmla="*/ 2316 w 467"/>
                <a:gd name="T47" fmla="*/ 2001 h 392"/>
                <a:gd name="T48" fmla="*/ 2387 w 467"/>
                <a:gd name="T49" fmla="*/ 1945 h 392"/>
                <a:gd name="T50" fmla="*/ 2387 w 467"/>
                <a:gd name="T51" fmla="*/ 1945 h 3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67"/>
                <a:gd name="T79" fmla="*/ 0 h 392"/>
                <a:gd name="T80" fmla="*/ 467 w 467"/>
                <a:gd name="T81" fmla="*/ 392 h 3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1" name="Freeform 114"/>
            <p:cNvSpPr>
              <a:spLocks/>
            </p:cNvSpPr>
            <p:nvPr/>
          </p:nvSpPr>
          <p:spPr bwMode="auto">
            <a:xfrm>
              <a:off x="2546790" y="2489263"/>
              <a:ext cx="48960" cy="32759"/>
            </a:xfrm>
            <a:custGeom>
              <a:avLst/>
              <a:gdLst>
                <a:gd name="T0" fmla="*/ 0 w 115"/>
                <a:gd name="T1" fmla="*/ 340 h 78"/>
                <a:gd name="T2" fmla="*/ 42 w 115"/>
                <a:gd name="T3" fmla="*/ 299 h 78"/>
                <a:gd name="T4" fmla="*/ 276 w 115"/>
                <a:gd name="T5" fmla="*/ 97 h 78"/>
                <a:gd name="T6" fmla="*/ 372 w 115"/>
                <a:gd name="T7" fmla="*/ 82 h 78"/>
                <a:gd name="T8" fmla="*/ 461 w 115"/>
                <a:gd name="T9" fmla="*/ 45 h 78"/>
                <a:gd name="T10" fmla="*/ 623 w 115"/>
                <a:gd name="T11" fmla="*/ 0 h 78"/>
                <a:gd name="T12" fmla="*/ 372 w 115"/>
                <a:gd name="T13" fmla="*/ 230 h 78"/>
                <a:gd name="T14" fmla="*/ 231 w 115"/>
                <a:gd name="T15" fmla="*/ 286 h 78"/>
                <a:gd name="T16" fmla="*/ 0 w 115"/>
                <a:gd name="T17" fmla="*/ 340 h 78"/>
                <a:gd name="T18" fmla="*/ 0 w 115"/>
                <a:gd name="T19" fmla="*/ 340 h 78"/>
                <a:gd name="T20" fmla="*/ 0 w 115"/>
                <a:gd name="T21" fmla="*/ 34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78"/>
                <a:gd name="T35" fmla="*/ 115 w 115"/>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78">
                  <a:moveTo>
                    <a:pt x="0" y="78"/>
                  </a:moveTo>
                  <a:lnTo>
                    <a:pt x="8" y="70"/>
                  </a:lnTo>
                  <a:lnTo>
                    <a:pt x="51" y="23"/>
                  </a:lnTo>
                  <a:lnTo>
                    <a:pt x="68" y="19"/>
                  </a:lnTo>
                  <a:lnTo>
                    <a:pt x="84" y="11"/>
                  </a:lnTo>
                  <a:lnTo>
                    <a:pt x="115" y="0"/>
                  </a:lnTo>
                  <a:lnTo>
                    <a:pt x="68" y="54"/>
                  </a:lnTo>
                  <a:lnTo>
                    <a:pt x="43" y="66"/>
                  </a:lnTo>
                  <a:lnTo>
                    <a:pt x="0" y="78"/>
                  </a:lnTo>
                  <a:close/>
                </a:path>
              </a:pathLst>
            </a:custGeom>
            <a:solidFill>
              <a:srgbClr val="CCECFF"/>
            </a:solidFill>
            <a:ln w="12700" cmpd="sng">
              <a:solidFill>
                <a:srgbClr val="000000"/>
              </a:solidFill>
              <a:round/>
              <a:headEnd/>
              <a:tailEnd/>
            </a:ln>
          </p:spPr>
          <p:txBody>
            <a:bodyPr/>
            <a:lstStyle/>
            <a:p>
              <a:endParaRPr lang="en-US" dirty="0"/>
            </a:p>
          </p:txBody>
        </p:sp>
        <p:sp>
          <p:nvSpPr>
            <p:cNvPr id="1072" name="Freeform 115"/>
            <p:cNvSpPr>
              <a:spLocks/>
            </p:cNvSpPr>
            <p:nvPr/>
          </p:nvSpPr>
          <p:spPr bwMode="auto">
            <a:xfrm>
              <a:off x="2546790" y="2489263"/>
              <a:ext cx="48960" cy="32759"/>
            </a:xfrm>
            <a:custGeom>
              <a:avLst/>
              <a:gdLst>
                <a:gd name="T0" fmla="*/ 0 w 115"/>
                <a:gd name="T1" fmla="*/ 340 h 78"/>
                <a:gd name="T2" fmla="*/ 42 w 115"/>
                <a:gd name="T3" fmla="*/ 299 h 78"/>
                <a:gd name="T4" fmla="*/ 276 w 115"/>
                <a:gd name="T5" fmla="*/ 97 h 78"/>
                <a:gd name="T6" fmla="*/ 372 w 115"/>
                <a:gd name="T7" fmla="*/ 82 h 78"/>
                <a:gd name="T8" fmla="*/ 461 w 115"/>
                <a:gd name="T9" fmla="*/ 45 h 78"/>
                <a:gd name="T10" fmla="*/ 623 w 115"/>
                <a:gd name="T11" fmla="*/ 0 h 78"/>
                <a:gd name="T12" fmla="*/ 372 w 115"/>
                <a:gd name="T13" fmla="*/ 230 h 78"/>
                <a:gd name="T14" fmla="*/ 231 w 115"/>
                <a:gd name="T15" fmla="*/ 286 h 78"/>
                <a:gd name="T16" fmla="*/ 0 w 115"/>
                <a:gd name="T17" fmla="*/ 340 h 78"/>
                <a:gd name="T18" fmla="*/ 0 w 115"/>
                <a:gd name="T19" fmla="*/ 340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78"/>
                <a:gd name="T32" fmla="*/ 115 w 115"/>
                <a:gd name="T33" fmla="*/ 78 h 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78">
                  <a:moveTo>
                    <a:pt x="0" y="78"/>
                  </a:moveTo>
                  <a:lnTo>
                    <a:pt x="8" y="70"/>
                  </a:lnTo>
                  <a:lnTo>
                    <a:pt x="51" y="23"/>
                  </a:lnTo>
                  <a:lnTo>
                    <a:pt x="68" y="19"/>
                  </a:lnTo>
                  <a:lnTo>
                    <a:pt x="84" y="11"/>
                  </a:lnTo>
                  <a:lnTo>
                    <a:pt x="115" y="0"/>
                  </a:lnTo>
                  <a:lnTo>
                    <a:pt x="68" y="54"/>
                  </a:lnTo>
                  <a:lnTo>
                    <a:pt x="43" y="66"/>
                  </a:lnTo>
                  <a:lnTo>
                    <a:pt x="0" y="7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3" name="Freeform 116"/>
            <p:cNvSpPr>
              <a:spLocks/>
            </p:cNvSpPr>
            <p:nvPr/>
          </p:nvSpPr>
          <p:spPr bwMode="auto">
            <a:xfrm>
              <a:off x="2504770" y="2505449"/>
              <a:ext cx="45490" cy="95580"/>
            </a:xfrm>
            <a:custGeom>
              <a:avLst/>
              <a:gdLst>
                <a:gd name="T0" fmla="*/ 474 w 107"/>
                <a:gd name="T1" fmla="*/ 160 h 225"/>
                <a:gd name="T2" fmla="*/ 461 w 107"/>
                <a:gd name="T3" fmla="*/ 263 h 225"/>
                <a:gd name="T4" fmla="*/ 440 w 107"/>
                <a:gd name="T5" fmla="*/ 345 h 225"/>
                <a:gd name="T6" fmla="*/ 504 w 107"/>
                <a:gd name="T7" fmla="*/ 423 h 225"/>
                <a:gd name="T8" fmla="*/ 565 w 107"/>
                <a:gd name="T9" fmla="*/ 466 h 225"/>
                <a:gd name="T10" fmla="*/ 406 w 107"/>
                <a:gd name="T11" fmla="*/ 1175 h 225"/>
                <a:gd name="T12" fmla="*/ 275 w 107"/>
                <a:gd name="T13" fmla="*/ 1096 h 225"/>
                <a:gd name="T14" fmla="*/ 132 w 107"/>
                <a:gd name="T15" fmla="*/ 1057 h 225"/>
                <a:gd name="T16" fmla="*/ 132 w 107"/>
                <a:gd name="T17" fmla="*/ 1096 h 225"/>
                <a:gd name="T18" fmla="*/ 90 w 107"/>
                <a:gd name="T19" fmla="*/ 1031 h 225"/>
                <a:gd name="T20" fmla="*/ 55 w 107"/>
                <a:gd name="T21" fmla="*/ 942 h 225"/>
                <a:gd name="T22" fmla="*/ 41 w 107"/>
                <a:gd name="T23" fmla="*/ 889 h 225"/>
                <a:gd name="T24" fmla="*/ 41 w 107"/>
                <a:gd name="T25" fmla="*/ 848 h 225"/>
                <a:gd name="T26" fmla="*/ 235 w 107"/>
                <a:gd name="T27" fmla="*/ 617 h 225"/>
                <a:gd name="T28" fmla="*/ 0 w 107"/>
                <a:gd name="T29" fmla="*/ 369 h 225"/>
                <a:gd name="T30" fmla="*/ 55 w 107"/>
                <a:gd name="T31" fmla="*/ 312 h 225"/>
                <a:gd name="T32" fmla="*/ 0 w 107"/>
                <a:gd name="T33" fmla="*/ 141 h 225"/>
                <a:gd name="T34" fmla="*/ 55 w 107"/>
                <a:gd name="T35" fmla="*/ 0 h 225"/>
                <a:gd name="T36" fmla="*/ 504 w 107"/>
                <a:gd name="T37" fmla="*/ 120 h 225"/>
                <a:gd name="T38" fmla="*/ 474 w 107"/>
                <a:gd name="T39" fmla="*/ 160 h 225"/>
                <a:gd name="T40" fmla="*/ 474 w 107"/>
                <a:gd name="T41" fmla="*/ 160 h 225"/>
                <a:gd name="T42" fmla="*/ 474 w 107"/>
                <a:gd name="T43" fmla="*/ 160 h 2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7"/>
                <a:gd name="T67" fmla="*/ 0 h 225"/>
                <a:gd name="T68" fmla="*/ 107 w 107"/>
                <a:gd name="T69" fmla="*/ 225 h 2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close/>
                </a:path>
              </a:pathLst>
            </a:custGeom>
            <a:solidFill>
              <a:srgbClr val="CCECFF"/>
            </a:solidFill>
            <a:ln w="12700" cmpd="sng">
              <a:solidFill>
                <a:srgbClr val="000000"/>
              </a:solidFill>
              <a:round/>
              <a:headEnd/>
              <a:tailEnd/>
            </a:ln>
          </p:spPr>
          <p:txBody>
            <a:bodyPr/>
            <a:lstStyle/>
            <a:p>
              <a:endParaRPr lang="en-US" dirty="0"/>
            </a:p>
          </p:txBody>
        </p:sp>
        <p:sp>
          <p:nvSpPr>
            <p:cNvPr id="1074" name="Freeform 117"/>
            <p:cNvSpPr>
              <a:spLocks/>
            </p:cNvSpPr>
            <p:nvPr/>
          </p:nvSpPr>
          <p:spPr bwMode="auto">
            <a:xfrm>
              <a:off x="2504770" y="2505449"/>
              <a:ext cx="45490" cy="95580"/>
            </a:xfrm>
            <a:custGeom>
              <a:avLst/>
              <a:gdLst>
                <a:gd name="T0" fmla="*/ 474 w 107"/>
                <a:gd name="T1" fmla="*/ 160 h 225"/>
                <a:gd name="T2" fmla="*/ 461 w 107"/>
                <a:gd name="T3" fmla="*/ 263 h 225"/>
                <a:gd name="T4" fmla="*/ 440 w 107"/>
                <a:gd name="T5" fmla="*/ 345 h 225"/>
                <a:gd name="T6" fmla="*/ 504 w 107"/>
                <a:gd name="T7" fmla="*/ 423 h 225"/>
                <a:gd name="T8" fmla="*/ 565 w 107"/>
                <a:gd name="T9" fmla="*/ 466 h 225"/>
                <a:gd name="T10" fmla="*/ 406 w 107"/>
                <a:gd name="T11" fmla="*/ 1175 h 225"/>
                <a:gd name="T12" fmla="*/ 275 w 107"/>
                <a:gd name="T13" fmla="*/ 1096 h 225"/>
                <a:gd name="T14" fmla="*/ 132 w 107"/>
                <a:gd name="T15" fmla="*/ 1057 h 225"/>
                <a:gd name="T16" fmla="*/ 132 w 107"/>
                <a:gd name="T17" fmla="*/ 1096 h 225"/>
                <a:gd name="T18" fmla="*/ 90 w 107"/>
                <a:gd name="T19" fmla="*/ 1031 h 225"/>
                <a:gd name="T20" fmla="*/ 55 w 107"/>
                <a:gd name="T21" fmla="*/ 942 h 225"/>
                <a:gd name="T22" fmla="*/ 41 w 107"/>
                <a:gd name="T23" fmla="*/ 889 h 225"/>
                <a:gd name="T24" fmla="*/ 41 w 107"/>
                <a:gd name="T25" fmla="*/ 848 h 225"/>
                <a:gd name="T26" fmla="*/ 235 w 107"/>
                <a:gd name="T27" fmla="*/ 617 h 225"/>
                <a:gd name="T28" fmla="*/ 0 w 107"/>
                <a:gd name="T29" fmla="*/ 369 h 225"/>
                <a:gd name="T30" fmla="*/ 55 w 107"/>
                <a:gd name="T31" fmla="*/ 312 h 225"/>
                <a:gd name="T32" fmla="*/ 0 w 107"/>
                <a:gd name="T33" fmla="*/ 141 h 225"/>
                <a:gd name="T34" fmla="*/ 55 w 107"/>
                <a:gd name="T35" fmla="*/ 0 h 225"/>
                <a:gd name="T36" fmla="*/ 504 w 107"/>
                <a:gd name="T37" fmla="*/ 120 h 225"/>
                <a:gd name="T38" fmla="*/ 474 w 107"/>
                <a:gd name="T39" fmla="*/ 160 h 225"/>
                <a:gd name="T40" fmla="*/ 474 w 107"/>
                <a:gd name="T41" fmla="*/ 160 h 2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7"/>
                <a:gd name="T64" fmla="*/ 0 h 225"/>
                <a:gd name="T65" fmla="*/ 107 w 107"/>
                <a:gd name="T66" fmla="*/ 225 h 2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5" name="Freeform 118"/>
            <p:cNvSpPr>
              <a:spLocks/>
            </p:cNvSpPr>
            <p:nvPr/>
          </p:nvSpPr>
          <p:spPr bwMode="auto">
            <a:xfrm>
              <a:off x="2333603" y="2483482"/>
              <a:ext cx="190056" cy="132578"/>
            </a:xfrm>
            <a:custGeom>
              <a:avLst/>
              <a:gdLst>
                <a:gd name="T0" fmla="*/ 2065 w 447"/>
                <a:gd name="T1" fmla="*/ 1192 h 312"/>
                <a:gd name="T2" fmla="*/ 2065 w 447"/>
                <a:gd name="T3" fmla="*/ 1107 h 312"/>
                <a:gd name="T4" fmla="*/ 2174 w 447"/>
                <a:gd name="T5" fmla="*/ 1107 h 312"/>
                <a:gd name="T6" fmla="*/ 2174 w 447"/>
                <a:gd name="T7" fmla="*/ 1124 h 312"/>
                <a:gd name="T8" fmla="*/ 2364 w 447"/>
                <a:gd name="T9" fmla="*/ 889 h 312"/>
                <a:gd name="T10" fmla="*/ 2129 w 447"/>
                <a:gd name="T11" fmla="*/ 649 h 312"/>
                <a:gd name="T12" fmla="*/ 2190 w 447"/>
                <a:gd name="T13" fmla="*/ 589 h 312"/>
                <a:gd name="T14" fmla="*/ 2129 w 447"/>
                <a:gd name="T15" fmla="*/ 418 h 312"/>
                <a:gd name="T16" fmla="*/ 2190 w 447"/>
                <a:gd name="T17" fmla="*/ 275 h 312"/>
                <a:gd name="T18" fmla="*/ 2000 w 447"/>
                <a:gd name="T19" fmla="*/ 37 h 312"/>
                <a:gd name="T20" fmla="*/ 1907 w 447"/>
                <a:gd name="T21" fmla="*/ 3 h 312"/>
                <a:gd name="T22" fmla="*/ 1858 w 447"/>
                <a:gd name="T23" fmla="*/ 0 h 312"/>
                <a:gd name="T24" fmla="*/ 249 w 447"/>
                <a:gd name="T25" fmla="*/ 439 h 312"/>
                <a:gd name="T26" fmla="*/ 226 w 447"/>
                <a:gd name="T27" fmla="*/ 297 h 312"/>
                <a:gd name="T28" fmla="*/ 0 w 447"/>
                <a:gd name="T29" fmla="*/ 545 h 312"/>
                <a:gd name="T30" fmla="*/ 126 w 447"/>
                <a:gd name="T31" fmla="*/ 1107 h 312"/>
                <a:gd name="T32" fmla="*/ 126 w 447"/>
                <a:gd name="T33" fmla="*/ 1124 h 312"/>
                <a:gd name="T34" fmla="*/ 161 w 447"/>
                <a:gd name="T35" fmla="*/ 1192 h 312"/>
                <a:gd name="T36" fmla="*/ 249 w 447"/>
                <a:gd name="T37" fmla="*/ 1482 h 312"/>
                <a:gd name="T38" fmla="*/ 249 w 447"/>
                <a:gd name="T39" fmla="*/ 1530 h 312"/>
                <a:gd name="T40" fmla="*/ 289 w 447"/>
                <a:gd name="T41" fmla="*/ 1638 h 312"/>
                <a:gd name="T42" fmla="*/ 718 w 447"/>
                <a:gd name="T43" fmla="*/ 1530 h 312"/>
                <a:gd name="T44" fmla="*/ 2065 w 447"/>
                <a:gd name="T45" fmla="*/ 1192 h 312"/>
                <a:gd name="T46" fmla="*/ 2065 w 447"/>
                <a:gd name="T47" fmla="*/ 1192 h 312"/>
                <a:gd name="T48" fmla="*/ 2065 w 447"/>
                <a:gd name="T49" fmla="*/ 1192 h 3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7"/>
                <a:gd name="T76" fmla="*/ 0 h 312"/>
                <a:gd name="T77" fmla="*/ 447 w 447"/>
                <a:gd name="T78" fmla="*/ 312 h 3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close/>
                </a:path>
              </a:pathLst>
            </a:custGeom>
            <a:solidFill>
              <a:srgbClr val="CCECFF"/>
            </a:solidFill>
            <a:ln w="12700" cmpd="sng">
              <a:solidFill>
                <a:srgbClr val="000000"/>
              </a:solidFill>
              <a:round/>
              <a:headEnd/>
              <a:tailEnd/>
            </a:ln>
          </p:spPr>
          <p:txBody>
            <a:bodyPr/>
            <a:lstStyle/>
            <a:p>
              <a:endParaRPr lang="en-US" dirty="0"/>
            </a:p>
          </p:txBody>
        </p:sp>
        <p:sp>
          <p:nvSpPr>
            <p:cNvPr id="1076" name="Freeform 119"/>
            <p:cNvSpPr>
              <a:spLocks/>
            </p:cNvSpPr>
            <p:nvPr/>
          </p:nvSpPr>
          <p:spPr bwMode="auto">
            <a:xfrm>
              <a:off x="2333603" y="2483482"/>
              <a:ext cx="190056" cy="132578"/>
            </a:xfrm>
            <a:custGeom>
              <a:avLst/>
              <a:gdLst>
                <a:gd name="T0" fmla="*/ 2065 w 447"/>
                <a:gd name="T1" fmla="*/ 1192 h 312"/>
                <a:gd name="T2" fmla="*/ 2065 w 447"/>
                <a:gd name="T3" fmla="*/ 1107 h 312"/>
                <a:gd name="T4" fmla="*/ 2174 w 447"/>
                <a:gd name="T5" fmla="*/ 1107 h 312"/>
                <a:gd name="T6" fmla="*/ 2174 w 447"/>
                <a:gd name="T7" fmla="*/ 1124 h 312"/>
                <a:gd name="T8" fmla="*/ 2364 w 447"/>
                <a:gd name="T9" fmla="*/ 889 h 312"/>
                <a:gd name="T10" fmla="*/ 2129 w 447"/>
                <a:gd name="T11" fmla="*/ 649 h 312"/>
                <a:gd name="T12" fmla="*/ 2190 w 447"/>
                <a:gd name="T13" fmla="*/ 589 h 312"/>
                <a:gd name="T14" fmla="*/ 2129 w 447"/>
                <a:gd name="T15" fmla="*/ 418 h 312"/>
                <a:gd name="T16" fmla="*/ 2190 w 447"/>
                <a:gd name="T17" fmla="*/ 275 h 312"/>
                <a:gd name="T18" fmla="*/ 2000 w 447"/>
                <a:gd name="T19" fmla="*/ 37 h 312"/>
                <a:gd name="T20" fmla="*/ 1907 w 447"/>
                <a:gd name="T21" fmla="*/ 3 h 312"/>
                <a:gd name="T22" fmla="*/ 1858 w 447"/>
                <a:gd name="T23" fmla="*/ 0 h 312"/>
                <a:gd name="T24" fmla="*/ 249 w 447"/>
                <a:gd name="T25" fmla="*/ 439 h 312"/>
                <a:gd name="T26" fmla="*/ 226 w 447"/>
                <a:gd name="T27" fmla="*/ 297 h 312"/>
                <a:gd name="T28" fmla="*/ 0 w 447"/>
                <a:gd name="T29" fmla="*/ 545 h 312"/>
                <a:gd name="T30" fmla="*/ 126 w 447"/>
                <a:gd name="T31" fmla="*/ 1107 h 312"/>
                <a:gd name="T32" fmla="*/ 126 w 447"/>
                <a:gd name="T33" fmla="*/ 1124 h 312"/>
                <a:gd name="T34" fmla="*/ 161 w 447"/>
                <a:gd name="T35" fmla="*/ 1192 h 312"/>
                <a:gd name="T36" fmla="*/ 249 w 447"/>
                <a:gd name="T37" fmla="*/ 1482 h 312"/>
                <a:gd name="T38" fmla="*/ 249 w 447"/>
                <a:gd name="T39" fmla="*/ 1530 h 312"/>
                <a:gd name="T40" fmla="*/ 289 w 447"/>
                <a:gd name="T41" fmla="*/ 1638 h 312"/>
                <a:gd name="T42" fmla="*/ 718 w 447"/>
                <a:gd name="T43" fmla="*/ 1530 h 312"/>
                <a:gd name="T44" fmla="*/ 2065 w 447"/>
                <a:gd name="T45" fmla="*/ 1192 h 312"/>
                <a:gd name="T46" fmla="*/ 2065 w 447"/>
                <a:gd name="T47" fmla="*/ 1192 h 3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7"/>
                <a:gd name="T73" fmla="*/ 0 h 312"/>
                <a:gd name="T74" fmla="*/ 447 w 447"/>
                <a:gd name="T75" fmla="*/ 312 h 3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7" name="Freeform 120"/>
            <p:cNvSpPr>
              <a:spLocks/>
            </p:cNvSpPr>
            <p:nvPr/>
          </p:nvSpPr>
          <p:spPr bwMode="auto">
            <a:xfrm>
              <a:off x="2391044" y="2579447"/>
              <a:ext cx="149192" cy="77080"/>
            </a:xfrm>
            <a:custGeom>
              <a:avLst/>
              <a:gdLst>
                <a:gd name="T0" fmla="*/ 1764 w 351"/>
                <a:gd name="T1" fmla="*/ 578 h 181"/>
                <a:gd name="T2" fmla="*/ 1806 w 351"/>
                <a:gd name="T3" fmla="*/ 617 h 181"/>
                <a:gd name="T4" fmla="*/ 1848 w 351"/>
                <a:gd name="T5" fmla="*/ 733 h 181"/>
                <a:gd name="T6" fmla="*/ 1703 w 351"/>
                <a:gd name="T7" fmla="*/ 884 h 181"/>
                <a:gd name="T8" fmla="*/ 1540 w 351"/>
                <a:gd name="T9" fmla="*/ 989 h 181"/>
                <a:gd name="T10" fmla="*/ 1471 w 351"/>
                <a:gd name="T11" fmla="*/ 862 h 181"/>
                <a:gd name="T12" fmla="*/ 1408 w 351"/>
                <a:gd name="T13" fmla="*/ 844 h 181"/>
                <a:gd name="T14" fmla="*/ 1324 w 351"/>
                <a:gd name="T15" fmla="*/ 754 h 181"/>
                <a:gd name="T16" fmla="*/ 1324 w 351"/>
                <a:gd name="T17" fmla="*/ 707 h 181"/>
                <a:gd name="T18" fmla="*/ 1221 w 351"/>
                <a:gd name="T19" fmla="*/ 255 h 181"/>
                <a:gd name="T20" fmla="*/ 1239 w 351"/>
                <a:gd name="T21" fmla="*/ 147 h 181"/>
                <a:gd name="T22" fmla="*/ 1194 w 351"/>
                <a:gd name="T23" fmla="*/ 236 h 181"/>
                <a:gd name="T24" fmla="*/ 1221 w 351"/>
                <a:gd name="T25" fmla="*/ 343 h 181"/>
                <a:gd name="T26" fmla="*/ 1221 w 351"/>
                <a:gd name="T27" fmla="*/ 381 h 181"/>
                <a:gd name="T28" fmla="*/ 1179 w 351"/>
                <a:gd name="T29" fmla="*/ 535 h 181"/>
                <a:gd name="T30" fmla="*/ 1284 w 351"/>
                <a:gd name="T31" fmla="*/ 707 h 181"/>
                <a:gd name="T32" fmla="*/ 1284 w 351"/>
                <a:gd name="T33" fmla="*/ 769 h 181"/>
                <a:gd name="T34" fmla="*/ 1324 w 351"/>
                <a:gd name="T35" fmla="*/ 844 h 181"/>
                <a:gd name="T36" fmla="*/ 1346 w 351"/>
                <a:gd name="T37" fmla="*/ 933 h 181"/>
                <a:gd name="T38" fmla="*/ 970 w 351"/>
                <a:gd name="T39" fmla="*/ 844 h 181"/>
                <a:gd name="T40" fmla="*/ 1018 w 351"/>
                <a:gd name="T41" fmla="*/ 514 h 181"/>
                <a:gd name="T42" fmla="*/ 664 w 351"/>
                <a:gd name="T43" fmla="*/ 453 h 181"/>
                <a:gd name="T44" fmla="*/ 664 w 351"/>
                <a:gd name="T45" fmla="*/ 343 h 181"/>
                <a:gd name="T46" fmla="*/ 561 w 351"/>
                <a:gd name="T47" fmla="*/ 281 h 181"/>
                <a:gd name="T48" fmla="*/ 41 w 351"/>
                <a:gd name="T49" fmla="*/ 617 h 181"/>
                <a:gd name="T50" fmla="*/ 0 w 351"/>
                <a:gd name="T51" fmla="*/ 343 h 181"/>
                <a:gd name="T52" fmla="*/ 1346 w 351"/>
                <a:gd name="T53" fmla="*/ 0 h 181"/>
                <a:gd name="T54" fmla="*/ 1366 w 351"/>
                <a:gd name="T55" fmla="*/ 38 h 181"/>
                <a:gd name="T56" fmla="*/ 1576 w 351"/>
                <a:gd name="T57" fmla="*/ 663 h 181"/>
                <a:gd name="T58" fmla="*/ 1764 w 351"/>
                <a:gd name="T59" fmla="*/ 578 h 181"/>
                <a:gd name="T60" fmla="*/ 1764 w 351"/>
                <a:gd name="T61" fmla="*/ 578 h 181"/>
                <a:gd name="T62" fmla="*/ 1764 w 351"/>
                <a:gd name="T63" fmla="*/ 578 h 18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1"/>
                <a:gd name="T97" fmla="*/ 0 h 181"/>
                <a:gd name="T98" fmla="*/ 351 w 351"/>
                <a:gd name="T99" fmla="*/ 181 h 18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close/>
                </a:path>
              </a:pathLst>
            </a:custGeom>
            <a:solidFill>
              <a:srgbClr val="CCECFF"/>
            </a:solidFill>
            <a:ln w="12700" cmpd="sng">
              <a:solidFill>
                <a:srgbClr val="000000"/>
              </a:solidFill>
              <a:round/>
              <a:headEnd/>
              <a:tailEnd/>
            </a:ln>
          </p:spPr>
          <p:txBody>
            <a:bodyPr/>
            <a:lstStyle/>
            <a:p>
              <a:endParaRPr lang="en-US" dirty="0"/>
            </a:p>
          </p:txBody>
        </p:sp>
        <p:sp>
          <p:nvSpPr>
            <p:cNvPr id="1078" name="Freeform 121"/>
            <p:cNvSpPr>
              <a:spLocks/>
            </p:cNvSpPr>
            <p:nvPr/>
          </p:nvSpPr>
          <p:spPr bwMode="auto">
            <a:xfrm>
              <a:off x="2391044" y="2579447"/>
              <a:ext cx="149192" cy="77080"/>
            </a:xfrm>
            <a:custGeom>
              <a:avLst/>
              <a:gdLst>
                <a:gd name="T0" fmla="*/ 1764 w 351"/>
                <a:gd name="T1" fmla="*/ 578 h 181"/>
                <a:gd name="T2" fmla="*/ 1806 w 351"/>
                <a:gd name="T3" fmla="*/ 617 h 181"/>
                <a:gd name="T4" fmla="*/ 1848 w 351"/>
                <a:gd name="T5" fmla="*/ 733 h 181"/>
                <a:gd name="T6" fmla="*/ 1703 w 351"/>
                <a:gd name="T7" fmla="*/ 884 h 181"/>
                <a:gd name="T8" fmla="*/ 1540 w 351"/>
                <a:gd name="T9" fmla="*/ 989 h 181"/>
                <a:gd name="T10" fmla="*/ 1471 w 351"/>
                <a:gd name="T11" fmla="*/ 862 h 181"/>
                <a:gd name="T12" fmla="*/ 1408 w 351"/>
                <a:gd name="T13" fmla="*/ 844 h 181"/>
                <a:gd name="T14" fmla="*/ 1324 w 351"/>
                <a:gd name="T15" fmla="*/ 754 h 181"/>
                <a:gd name="T16" fmla="*/ 1324 w 351"/>
                <a:gd name="T17" fmla="*/ 707 h 181"/>
                <a:gd name="T18" fmla="*/ 1221 w 351"/>
                <a:gd name="T19" fmla="*/ 255 h 181"/>
                <a:gd name="T20" fmla="*/ 1239 w 351"/>
                <a:gd name="T21" fmla="*/ 147 h 181"/>
                <a:gd name="T22" fmla="*/ 1194 w 351"/>
                <a:gd name="T23" fmla="*/ 236 h 181"/>
                <a:gd name="T24" fmla="*/ 1221 w 351"/>
                <a:gd name="T25" fmla="*/ 343 h 181"/>
                <a:gd name="T26" fmla="*/ 1221 w 351"/>
                <a:gd name="T27" fmla="*/ 381 h 181"/>
                <a:gd name="T28" fmla="*/ 1179 w 351"/>
                <a:gd name="T29" fmla="*/ 535 h 181"/>
                <a:gd name="T30" fmla="*/ 1284 w 351"/>
                <a:gd name="T31" fmla="*/ 707 h 181"/>
                <a:gd name="T32" fmla="*/ 1284 w 351"/>
                <a:gd name="T33" fmla="*/ 769 h 181"/>
                <a:gd name="T34" fmla="*/ 1324 w 351"/>
                <a:gd name="T35" fmla="*/ 844 h 181"/>
                <a:gd name="T36" fmla="*/ 1346 w 351"/>
                <a:gd name="T37" fmla="*/ 933 h 181"/>
                <a:gd name="T38" fmla="*/ 970 w 351"/>
                <a:gd name="T39" fmla="*/ 844 h 181"/>
                <a:gd name="T40" fmla="*/ 1018 w 351"/>
                <a:gd name="T41" fmla="*/ 514 h 181"/>
                <a:gd name="T42" fmla="*/ 664 w 351"/>
                <a:gd name="T43" fmla="*/ 453 h 181"/>
                <a:gd name="T44" fmla="*/ 664 w 351"/>
                <a:gd name="T45" fmla="*/ 343 h 181"/>
                <a:gd name="T46" fmla="*/ 561 w 351"/>
                <a:gd name="T47" fmla="*/ 281 h 181"/>
                <a:gd name="T48" fmla="*/ 41 w 351"/>
                <a:gd name="T49" fmla="*/ 617 h 181"/>
                <a:gd name="T50" fmla="*/ 0 w 351"/>
                <a:gd name="T51" fmla="*/ 343 h 181"/>
                <a:gd name="T52" fmla="*/ 1346 w 351"/>
                <a:gd name="T53" fmla="*/ 0 h 181"/>
                <a:gd name="T54" fmla="*/ 1366 w 351"/>
                <a:gd name="T55" fmla="*/ 38 h 181"/>
                <a:gd name="T56" fmla="*/ 1576 w 351"/>
                <a:gd name="T57" fmla="*/ 663 h 181"/>
                <a:gd name="T58" fmla="*/ 1764 w 351"/>
                <a:gd name="T59" fmla="*/ 578 h 181"/>
                <a:gd name="T60" fmla="*/ 1764 w 351"/>
                <a:gd name="T61" fmla="*/ 578 h 1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1"/>
                <a:gd name="T94" fmla="*/ 0 h 181"/>
                <a:gd name="T95" fmla="*/ 351 w 351"/>
                <a:gd name="T96" fmla="*/ 181 h 1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79" name="Freeform 122"/>
            <p:cNvSpPr>
              <a:spLocks/>
            </p:cNvSpPr>
            <p:nvPr/>
          </p:nvSpPr>
          <p:spPr bwMode="auto">
            <a:xfrm>
              <a:off x="2499758" y="2572124"/>
              <a:ext cx="33925" cy="58581"/>
            </a:xfrm>
            <a:custGeom>
              <a:avLst/>
              <a:gdLst>
                <a:gd name="T0" fmla="*/ 101 w 80"/>
                <a:gd name="T1" fmla="*/ 0 h 138"/>
                <a:gd name="T2" fmla="*/ 0 w 80"/>
                <a:gd name="T3" fmla="*/ 1 h 138"/>
                <a:gd name="T4" fmla="*/ 0 w 80"/>
                <a:gd name="T5" fmla="*/ 90 h 138"/>
                <a:gd name="T6" fmla="*/ 218 w 80"/>
                <a:gd name="T7" fmla="*/ 715 h 138"/>
                <a:gd name="T8" fmla="*/ 408 w 80"/>
                <a:gd name="T9" fmla="*/ 634 h 138"/>
                <a:gd name="T10" fmla="*/ 189 w 80"/>
                <a:gd name="T11" fmla="*/ 265 h 138"/>
                <a:gd name="T12" fmla="*/ 147 w 80"/>
                <a:gd name="T13" fmla="*/ 206 h 138"/>
                <a:gd name="T14" fmla="*/ 112 w 80"/>
                <a:gd name="T15" fmla="*/ 123 h 138"/>
                <a:gd name="T16" fmla="*/ 101 w 80"/>
                <a:gd name="T17" fmla="*/ 31 h 138"/>
                <a:gd name="T18" fmla="*/ 101 w 80"/>
                <a:gd name="T19" fmla="*/ 1 h 138"/>
                <a:gd name="T20" fmla="*/ 101 w 80"/>
                <a:gd name="T21" fmla="*/ 1 h 138"/>
                <a:gd name="T22" fmla="*/ 101 w 80"/>
                <a:gd name="T23" fmla="*/ 0 h 1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138"/>
                <a:gd name="T38" fmla="*/ 80 w 80"/>
                <a:gd name="T39" fmla="*/ 138 h 1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138">
                  <a:moveTo>
                    <a:pt x="20" y="0"/>
                  </a:moveTo>
                  <a:lnTo>
                    <a:pt x="0" y="1"/>
                  </a:lnTo>
                  <a:lnTo>
                    <a:pt x="0" y="17"/>
                  </a:lnTo>
                  <a:lnTo>
                    <a:pt x="44" y="138"/>
                  </a:lnTo>
                  <a:lnTo>
                    <a:pt x="80" y="123"/>
                  </a:lnTo>
                  <a:lnTo>
                    <a:pt x="37" y="52"/>
                  </a:lnTo>
                  <a:lnTo>
                    <a:pt x="29" y="40"/>
                  </a:lnTo>
                  <a:lnTo>
                    <a:pt x="23" y="24"/>
                  </a:lnTo>
                  <a:lnTo>
                    <a:pt x="20" y="5"/>
                  </a:lnTo>
                  <a:lnTo>
                    <a:pt x="20" y="1"/>
                  </a:lnTo>
                  <a:lnTo>
                    <a:pt x="20" y="0"/>
                  </a:lnTo>
                  <a:close/>
                </a:path>
              </a:pathLst>
            </a:custGeom>
            <a:solidFill>
              <a:srgbClr val="CCECFF"/>
            </a:solidFill>
            <a:ln w="12700" cmpd="sng">
              <a:solidFill>
                <a:srgbClr val="000000"/>
              </a:solidFill>
              <a:round/>
              <a:headEnd/>
              <a:tailEnd/>
            </a:ln>
          </p:spPr>
          <p:txBody>
            <a:bodyPr/>
            <a:lstStyle/>
            <a:p>
              <a:endParaRPr lang="en-US" dirty="0"/>
            </a:p>
          </p:txBody>
        </p:sp>
        <p:sp>
          <p:nvSpPr>
            <p:cNvPr id="1080" name="Freeform 123"/>
            <p:cNvSpPr>
              <a:spLocks/>
            </p:cNvSpPr>
            <p:nvPr/>
          </p:nvSpPr>
          <p:spPr bwMode="auto">
            <a:xfrm>
              <a:off x="2499758" y="2572124"/>
              <a:ext cx="33925" cy="58581"/>
            </a:xfrm>
            <a:custGeom>
              <a:avLst/>
              <a:gdLst>
                <a:gd name="T0" fmla="*/ 101 w 80"/>
                <a:gd name="T1" fmla="*/ 0 h 138"/>
                <a:gd name="T2" fmla="*/ 0 w 80"/>
                <a:gd name="T3" fmla="*/ 1 h 138"/>
                <a:gd name="T4" fmla="*/ 0 w 80"/>
                <a:gd name="T5" fmla="*/ 90 h 138"/>
                <a:gd name="T6" fmla="*/ 218 w 80"/>
                <a:gd name="T7" fmla="*/ 715 h 138"/>
                <a:gd name="T8" fmla="*/ 408 w 80"/>
                <a:gd name="T9" fmla="*/ 634 h 138"/>
                <a:gd name="T10" fmla="*/ 189 w 80"/>
                <a:gd name="T11" fmla="*/ 265 h 138"/>
                <a:gd name="T12" fmla="*/ 147 w 80"/>
                <a:gd name="T13" fmla="*/ 206 h 138"/>
                <a:gd name="T14" fmla="*/ 112 w 80"/>
                <a:gd name="T15" fmla="*/ 123 h 138"/>
                <a:gd name="T16" fmla="*/ 101 w 80"/>
                <a:gd name="T17" fmla="*/ 31 h 138"/>
                <a:gd name="T18" fmla="*/ 101 w 80"/>
                <a:gd name="T19" fmla="*/ 1 h 138"/>
                <a:gd name="T20" fmla="*/ 101 w 80"/>
                <a:gd name="T21" fmla="*/ 1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138"/>
                <a:gd name="T35" fmla="*/ 80 w 80"/>
                <a:gd name="T36" fmla="*/ 138 h 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138">
                  <a:moveTo>
                    <a:pt x="20" y="0"/>
                  </a:moveTo>
                  <a:lnTo>
                    <a:pt x="0" y="1"/>
                  </a:lnTo>
                  <a:lnTo>
                    <a:pt x="0" y="17"/>
                  </a:lnTo>
                  <a:lnTo>
                    <a:pt x="44" y="138"/>
                  </a:lnTo>
                  <a:lnTo>
                    <a:pt x="80" y="123"/>
                  </a:lnTo>
                  <a:lnTo>
                    <a:pt x="37" y="52"/>
                  </a:lnTo>
                  <a:lnTo>
                    <a:pt x="29" y="40"/>
                  </a:lnTo>
                  <a:lnTo>
                    <a:pt x="23" y="24"/>
                  </a:lnTo>
                  <a:lnTo>
                    <a:pt x="20" y="5"/>
                  </a:lnTo>
                  <a:lnTo>
                    <a:pt x="20"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1" name="Freeform 124"/>
            <p:cNvSpPr>
              <a:spLocks/>
            </p:cNvSpPr>
            <p:nvPr/>
          </p:nvSpPr>
          <p:spPr bwMode="auto">
            <a:xfrm>
              <a:off x="2515564" y="2648433"/>
              <a:ext cx="14649" cy="33145"/>
            </a:xfrm>
            <a:custGeom>
              <a:avLst/>
              <a:gdLst>
                <a:gd name="T0" fmla="*/ 91 w 35"/>
                <a:gd name="T1" fmla="*/ 369 h 78"/>
                <a:gd name="T2" fmla="*/ 59 w 35"/>
                <a:gd name="T3" fmla="*/ 411 h 78"/>
                <a:gd name="T4" fmla="*/ 0 w 35"/>
                <a:gd name="T5" fmla="*/ 99 h 78"/>
                <a:gd name="T6" fmla="*/ 142 w 35"/>
                <a:gd name="T7" fmla="*/ 0 h 78"/>
                <a:gd name="T8" fmla="*/ 91 w 35"/>
                <a:gd name="T9" fmla="*/ 369 h 78"/>
                <a:gd name="T10" fmla="*/ 91 w 35"/>
                <a:gd name="T11" fmla="*/ 369 h 78"/>
                <a:gd name="T12" fmla="*/ 91 w 35"/>
                <a:gd name="T13" fmla="*/ 369 h 78"/>
                <a:gd name="T14" fmla="*/ 0 60000 65536"/>
                <a:gd name="T15" fmla="*/ 0 60000 65536"/>
                <a:gd name="T16" fmla="*/ 0 60000 65536"/>
                <a:gd name="T17" fmla="*/ 0 60000 65536"/>
                <a:gd name="T18" fmla="*/ 0 60000 65536"/>
                <a:gd name="T19" fmla="*/ 0 60000 65536"/>
                <a:gd name="T20" fmla="*/ 0 60000 65536"/>
                <a:gd name="T21" fmla="*/ 0 w 35"/>
                <a:gd name="T22" fmla="*/ 0 h 78"/>
                <a:gd name="T23" fmla="*/ 35 w 35"/>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78">
                  <a:moveTo>
                    <a:pt x="23" y="70"/>
                  </a:moveTo>
                  <a:lnTo>
                    <a:pt x="15" y="78"/>
                  </a:lnTo>
                  <a:lnTo>
                    <a:pt x="0" y="19"/>
                  </a:lnTo>
                  <a:lnTo>
                    <a:pt x="35" y="0"/>
                  </a:lnTo>
                  <a:lnTo>
                    <a:pt x="23" y="70"/>
                  </a:lnTo>
                  <a:close/>
                </a:path>
              </a:pathLst>
            </a:custGeom>
            <a:solidFill>
              <a:srgbClr val="CCECFF"/>
            </a:solidFill>
            <a:ln w="12700" cmpd="sng">
              <a:solidFill>
                <a:srgbClr val="000000"/>
              </a:solidFill>
              <a:round/>
              <a:headEnd/>
              <a:tailEnd/>
            </a:ln>
          </p:spPr>
          <p:txBody>
            <a:bodyPr/>
            <a:lstStyle/>
            <a:p>
              <a:endParaRPr lang="en-US" dirty="0"/>
            </a:p>
          </p:txBody>
        </p:sp>
        <p:sp>
          <p:nvSpPr>
            <p:cNvPr id="1082" name="Freeform 125"/>
            <p:cNvSpPr>
              <a:spLocks/>
            </p:cNvSpPr>
            <p:nvPr/>
          </p:nvSpPr>
          <p:spPr bwMode="auto">
            <a:xfrm>
              <a:off x="2515564" y="2648433"/>
              <a:ext cx="14649" cy="33145"/>
            </a:xfrm>
            <a:custGeom>
              <a:avLst/>
              <a:gdLst>
                <a:gd name="T0" fmla="*/ 91 w 35"/>
                <a:gd name="T1" fmla="*/ 369 h 78"/>
                <a:gd name="T2" fmla="*/ 59 w 35"/>
                <a:gd name="T3" fmla="*/ 411 h 78"/>
                <a:gd name="T4" fmla="*/ 0 w 35"/>
                <a:gd name="T5" fmla="*/ 99 h 78"/>
                <a:gd name="T6" fmla="*/ 142 w 35"/>
                <a:gd name="T7" fmla="*/ 0 h 78"/>
                <a:gd name="T8" fmla="*/ 91 w 35"/>
                <a:gd name="T9" fmla="*/ 369 h 78"/>
                <a:gd name="T10" fmla="*/ 91 w 35"/>
                <a:gd name="T11" fmla="*/ 369 h 78"/>
                <a:gd name="T12" fmla="*/ 0 60000 65536"/>
                <a:gd name="T13" fmla="*/ 0 60000 65536"/>
                <a:gd name="T14" fmla="*/ 0 60000 65536"/>
                <a:gd name="T15" fmla="*/ 0 60000 65536"/>
                <a:gd name="T16" fmla="*/ 0 60000 65536"/>
                <a:gd name="T17" fmla="*/ 0 60000 65536"/>
                <a:gd name="T18" fmla="*/ 0 w 35"/>
                <a:gd name="T19" fmla="*/ 0 h 78"/>
                <a:gd name="T20" fmla="*/ 35 w 35"/>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35" h="78">
                  <a:moveTo>
                    <a:pt x="23" y="70"/>
                  </a:moveTo>
                  <a:lnTo>
                    <a:pt x="15" y="78"/>
                  </a:lnTo>
                  <a:lnTo>
                    <a:pt x="0" y="19"/>
                  </a:lnTo>
                  <a:lnTo>
                    <a:pt x="35" y="0"/>
                  </a:lnTo>
                  <a:lnTo>
                    <a:pt x="23" y="7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3" name="Freeform 126"/>
            <p:cNvSpPr>
              <a:spLocks/>
            </p:cNvSpPr>
            <p:nvPr/>
          </p:nvSpPr>
          <p:spPr bwMode="auto">
            <a:xfrm>
              <a:off x="2285029" y="2614518"/>
              <a:ext cx="231691" cy="142984"/>
            </a:xfrm>
            <a:custGeom>
              <a:avLst/>
              <a:gdLst>
                <a:gd name="T0" fmla="*/ 2690 w 546"/>
                <a:gd name="T1" fmla="*/ 753 h 337"/>
                <a:gd name="T2" fmla="*/ 2690 w 546"/>
                <a:gd name="T3" fmla="*/ 914 h 337"/>
                <a:gd name="T4" fmla="*/ 2775 w 546"/>
                <a:gd name="T5" fmla="*/ 957 h 337"/>
                <a:gd name="T6" fmla="*/ 2795 w 546"/>
                <a:gd name="T7" fmla="*/ 1073 h 337"/>
                <a:gd name="T8" fmla="*/ 1788 w 546"/>
                <a:gd name="T9" fmla="*/ 1417 h 337"/>
                <a:gd name="T10" fmla="*/ 668 w 546"/>
                <a:gd name="T11" fmla="*/ 1625 h 337"/>
                <a:gd name="T12" fmla="*/ 0 w 546"/>
                <a:gd name="T13" fmla="*/ 1723 h 337"/>
                <a:gd name="T14" fmla="*/ 408 w 546"/>
                <a:gd name="T15" fmla="*/ 1246 h 337"/>
                <a:gd name="T16" fmla="*/ 449 w 546"/>
                <a:gd name="T17" fmla="*/ 1115 h 337"/>
                <a:gd name="T18" fmla="*/ 711 w 546"/>
                <a:gd name="T19" fmla="*/ 1285 h 337"/>
                <a:gd name="T20" fmla="*/ 1095 w 546"/>
                <a:gd name="T21" fmla="*/ 1017 h 337"/>
                <a:gd name="T22" fmla="*/ 1201 w 546"/>
                <a:gd name="T23" fmla="*/ 712 h 337"/>
                <a:gd name="T24" fmla="*/ 1282 w 546"/>
                <a:gd name="T25" fmla="*/ 465 h 337"/>
                <a:gd name="T26" fmla="*/ 1478 w 546"/>
                <a:gd name="T27" fmla="*/ 510 h 337"/>
                <a:gd name="T28" fmla="*/ 1560 w 546"/>
                <a:gd name="T29" fmla="*/ 287 h 337"/>
                <a:gd name="T30" fmla="*/ 1624 w 546"/>
                <a:gd name="T31" fmla="*/ 307 h 337"/>
                <a:gd name="T32" fmla="*/ 1717 w 546"/>
                <a:gd name="T33" fmla="*/ 0 h 337"/>
                <a:gd name="T34" fmla="*/ 1889 w 546"/>
                <a:gd name="T35" fmla="*/ 61 h 337"/>
                <a:gd name="T36" fmla="*/ 1927 w 546"/>
                <a:gd name="T37" fmla="*/ 4 h 337"/>
                <a:gd name="T38" fmla="*/ 1927 w 546"/>
                <a:gd name="T39" fmla="*/ 0 h 337"/>
                <a:gd name="T40" fmla="*/ 2264 w 546"/>
                <a:gd name="T41" fmla="*/ 61 h 337"/>
                <a:gd name="T42" fmla="*/ 2223 w 546"/>
                <a:gd name="T43" fmla="*/ 370 h 337"/>
                <a:gd name="T44" fmla="*/ 2589 w 546"/>
                <a:gd name="T45" fmla="*/ 451 h 337"/>
                <a:gd name="T46" fmla="*/ 2603 w 546"/>
                <a:gd name="T47" fmla="*/ 465 h 337"/>
                <a:gd name="T48" fmla="*/ 2690 w 546"/>
                <a:gd name="T49" fmla="*/ 753 h 337"/>
                <a:gd name="T50" fmla="*/ 2690 w 546"/>
                <a:gd name="T51" fmla="*/ 753 h 337"/>
                <a:gd name="T52" fmla="*/ 2690 w 546"/>
                <a:gd name="T53" fmla="*/ 753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46"/>
                <a:gd name="T82" fmla="*/ 0 h 337"/>
                <a:gd name="T83" fmla="*/ 546 w 546"/>
                <a:gd name="T84" fmla="*/ 337 h 3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close/>
                </a:path>
              </a:pathLst>
            </a:custGeom>
            <a:solidFill>
              <a:srgbClr val="CCECFF"/>
            </a:solidFill>
            <a:ln w="12700" cmpd="sng">
              <a:solidFill>
                <a:srgbClr val="000000"/>
              </a:solidFill>
              <a:round/>
              <a:headEnd/>
              <a:tailEnd/>
            </a:ln>
          </p:spPr>
          <p:txBody>
            <a:bodyPr/>
            <a:lstStyle/>
            <a:p>
              <a:endParaRPr lang="en-US" dirty="0"/>
            </a:p>
          </p:txBody>
        </p:sp>
        <p:sp>
          <p:nvSpPr>
            <p:cNvPr id="1084" name="Freeform 127"/>
            <p:cNvSpPr>
              <a:spLocks/>
            </p:cNvSpPr>
            <p:nvPr/>
          </p:nvSpPr>
          <p:spPr bwMode="auto">
            <a:xfrm>
              <a:off x="2285029" y="2614518"/>
              <a:ext cx="231691" cy="142984"/>
            </a:xfrm>
            <a:custGeom>
              <a:avLst/>
              <a:gdLst>
                <a:gd name="T0" fmla="*/ 2690 w 546"/>
                <a:gd name="T1" fmla="*/ 753 h 337"/>
                <a:gd name="T2" fmla="*/ 2690 w 546"/>
                <a:gd name="T3" fmla="*/ 914 h 337"/>
                <a:gd name="T4" fmla="*/ 2775 w 546"/>
                <a:gd name="T5" fmla="*/ 957 h 337"/>
                <a:gd name="T6" fmla="*/ 2795 w 546"/>
                <a:gd name="T7" fmla="*/ 1073 h 337"/>
                <a:gd name="T8" fmla="*/ 1788 w 546"/>
                <a:gd name="T9" fmla="*/ 1417 h 337"/>
                <a:gd name="T10" fmla="*/ 668 w 546"/>
                <a:gd name="T11" fmla="*/ 1625 h 337"/>
                <a:gd name="T12" fmla="*/ 0 w 546"/>
                <a:gd name="T13" fmla="*/ 1723 h 337"/>
                <a:gd name="T14" fmla="*/ 408 w 546"/>
                <a:gd name="T15" fmla="*/ 1246 h 337"/>
                <a:gd name="T16" fmla="*/ 449 w 546"/>
                <a:gd name="T17" fmla="*/ 1115 h 337"/>
                <a:gd name="T18" fmla="*/ 711 w 546"/>
                <a:gd name="T19" fmla="*/ 1285 h 337"/>
                <a:gd name="T20" fmla="*/ 1095 w 546"/>
                <a:gd name="T21" fmla="*/ 1017 h 337"/>
                <a:gd name="T22" fmla="*/ 1201 w 546"/>
                <a:gd name="T23" fmla="*/ 712 h 337"/>
                <a:gd name="T24" fmla="*/ 1282 w 546"/>
                <a:gd name="T25" fmla="*/ 465 h 337"/>
                <a:gd name="T26" fmla="*/ 1478 w 546"/>
                <a:gd name="T27" fmla="*/ 510 h 337"/>
                <a:gd name="T28" fmla="*/ 1560 w 546"/>
                <a:gd name="T29" fmla="*/ 287 h 337"/>
                <a:gd name="T30" fmla="*/ 1624 w 546"/>
                <a:gd name="T31" fmla="*/ 307 h 337"/>
                <a:gd name="T32" fmla="*/ 1717 w 546"/>
                <a:gd name="T33" fmla="*/ 0 h 337"/>
                <a:gd name="T34" fmla="*/ 1889 w 546"/>
                <a:gd name="T35" fmla="*/ 61 h 337"/>
                <a:gd name="T36" fmla="*/ 1927 w 546"/>
                <a:gd name="T37" fmla="*/ 4 h 337"/>
                <a:gd name="T38" fmla="*/ 1927 w 546"/>
                <a:gd name="T39" fmla="*/ 0 h 337"/>
                <a:gd name="T40" fmla="*/ 2264 w 546"/>
                <a:gd name="T41" fmla="*/ 61 h 337"/>
                <a:gd name="T42" fmla="*/ 2223 w 546"/>
                <a:gd name="T43" fmla="*/ 370 h 337"/>
                <a:gd name="T44" fmla="*/ 2589 w 546"/>
                <a:gd name="T45" fmla="*/ 451 h 337"/>
                <a:gd name="T46" fmla="*/ 2603 w 546"/>
                <a:gd name="T47" fmla="*/ 465 h 337"/>
                <a:gd name="T48" fmla="*/ 2690 w 546"/>
                <a:gd name="T49" fmla="*/ 753 h 337"/>
                <a:gd name="T50" fmla="*/ 2690 w 546"/>
                <a:gd name="T51" fmla="*/ 753 h 3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46"/>
                <a:gd name="T79" fmla="*/ 0 h 337"/>
                <a:gd name="T80" fmla="*/ 546 w 546"/>
                <a:gd name="T81" fmla="*/ 337 h 3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5" name="Freeform 128"/>
            <p:cNvSpPr>
              <a:spLocks/>
            </p:cNvSpPr>
            <p:nvPr/>
          </p:nvSpPr>
          <p:spPr bwMode="auto">
            <a:xfrm>
              <a:off x="2276548" y="2703546"/>
              <a:ext cx="265231" cy="132964"/>
            </a:xfrm>
            <a:custGeom>
              <a:avLst/>
              <a:gdLst>
                <a:gd name="T0" fmla="*/ 1683 w 625"/>
                <a:gd name="T1" fmla="*/ 1284 h 313"/>
                <a:gd name="T2" fmla="*/ 1300 w 625"/>
                <a:gd name="T3" fmla="*/ 1346 h 313"/>
                <a:gd name="T4" fmla="*/ 1219 w 625"/>
                <a:gd name="T5" fmla="*/ 1175 h 313"/>
                <a:gd name="T6" fmla="*/ 552 w 625"/>
                <a:gd name="T7" fmla="*/ 1284 h 313"/>
                <a:gd name="T8" fmla="*/ 425 w 625"/>
                <a:gd name="T9" fmla="*/ 1476 h 313"/>
                <a:gd name="T10" fmla="*/ 0 w 625"/>
                <a:gd name="T11" fmla="*/ 1531 h 313"/>
                <a:gd name="T12" fmla="*/ 4 w 625"/>
                <a:gd name="T13" fmla="*/ 1389 h 313"/>
                <a:gd name="T14" fmla="*/ 61 w 625"/>
                <a:gd name="T15" fmla="*/ 1322 h 313"/>
                <a:gd name="T16" fmla="*/ 712 w 625"/>
                <a:gd name="T17" fmla="*/ 704 h 313"/>
                <a:gd name="T18" fmla="*/ 771 w 625"/>
                <a:gd name="T19" fmla="*/ 560 h 313"/>
                <a:gd name="T20" fmla="*/ 1882 w 625"/>
                <a:gd name="T21" fmla="*/ 348 h 313"/>
                <a:gd name="T22" fmla="*/ 2897 w 625"/>
                <a:gd name="T23" fmla="*/ 0 h 313"/>
                <a:gd name="T24" fmla="*/ 3003 w 625"/>
                <a:gd name="T25" fmla="*/ 333 h 313"/>
                <a:gd name="T26" fmla="*/ 3193 w 625"/>
                <a:gd name="T27" fmla="*/ 418 h 313"/>
                <a:gd name="T28" fmla="*/ 3179 w 625"/>
                <a:gd name="T29" fmla="*/ 418 h 313"/>
                <a:gd name="T30" fmla="*/ 3015 w 625"/>
                <a:gd name="T31" fmla="*/ 664 h 313"/>
                <a:gd name="T32" fmla="*/ 2776 w 625"/>
                <a:gd name="T33" fmla="*/ 704 h 313"/>
                <a:gd name="T34" fmla="*/ 2937 w 625"/>
                <a:gd name="T35" fmla="*/ 769 h 313"/>
                <a:gd name="T36" fmla="*/ 3003 w 625"/>
                <a:gd name="T37" fmla="*/ 808 h 313"/>
                <a:gd name="T38" fmla="*/ 2488 w 625"/>
                <a:gd name="T39" fmla="*/ 1284 h 313"/>
                <a:gd name="T40" fmla="*/ 2391 w 625"/>
                <a:gd name="T41" fmla="*/ 1573 h 313"/>
                <a:gd name="T42" fmla="*/ 2212 w 625"/>
                <a:gd name="T43" fmla="*/ 1637 h 313"/>
                <a:gd name="T44" fmla="*/ 1683 w 625"/>
                <a:gd name="T45" fmla="*/ 1284 h 313"/>
                <a:gd name="T46" fmla="*/ 1683 w 625"/>
                <a:gd name="T47" fmla="*/ 1284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close/>
                </a:path>
              </a:pathLst>
            </a:custGeom>
            <a:solidFill>
              <a:srgbClr val="CCECFF"/>
            </a:solidFill>
            <a:ln w="12700" cmpd="sng">
              <a:solidFill>
                <a:srgbClr val="000000"/>
              </a:solidFill>
              <a:round/>
              <a:headEnd/>
              <a:tailEnd/>
            </a:ln>
          </p:spPr>
          <p:txBody>
            <a:bodyPr/>
            <a:lstStyle/>
            <a:p>
              <a:endParaRPr lang="en-US" dirty="0"/>
            </a:p>
          </p:txBody>
        </p:sp>
        <p:sp>
          <p:nvSpPr>
            <p:cNvPr id="1086" name="Freeform 129"/>
            <p:cNvSpPr>
              <a:spLocks/>
            </p:cNvSpPr>
            <p:nvPr/>
          </p:nvSpPr>
          <p:spPr bwMode="auto">
            <a:xfrm>
              <a:off x="2276548" y="2703546"/>
              <a:ext cx="265231" cy="132964"/>
            </a:xfrm>
            <a:custGeom>
              <a:avLst/>
              <a:gdLst>
                <a:gd name="T0" fmla="*/ 1683 w 625"/>
                <a:gd name="T1" fmla="*/ 1284 h 313"/>
                <a:gd name="T2" fmla="*/ 1300 w 625"/>
                <a:gd name="T3" fmla="*/ 1346 h 313"/>
                <a:gd name="T4" fmla="*/ 1219 w 625"/>
                <a:gd name="T5" fmla="*/ 1175 h 313"/>
                <a:gd name="T6" fmla="*/ 552 w 625"/>
                <a:gd name="T7" fmla="*/ 1284 h 313"/>
                <a:gd name="T8" fmla="*/ 425 w 625"/>
                <a:gd name="T9" fmla="*/ 1476 h 313"/>
                <a:gd name="T10" fmla="*/ 0 w 625"/>
                <a:gd name="T11" fmla="*/ 1531 h 313"/>
                <a:gd name="T12" fmla="*/ 4 w 625"/>
                <a:gd name="T13" fmla="*/ 1389 h 313"/>
                <a:gd name="T14" fmla="*/ 61 w 625"/>
                <a:gd name="T15" fmla="*/ 1322 h 313"/>
                <a:gd name="T16" fmla="*/ 712 w 625"/>
                <a:gd name="T17" fmla="*/ 704 h 313"/>
                <a:gd name="T18" fmla="*/ 771 w 625"/>
                <a:gd name="T19" fmla="*/ 560 h 313"/>
                <a:gd name="T20" fmla="*/ 1882 w 625"/>
                <a:gd name="T21" fmla="*/ 348 h 313"/>
                <a:gd name="T22" fmla="*/ 2897 w 625"/>
                <a:gd name="T23" fmla="*/ 0 h 313"/>
                <a:gd name="T24" fmla="*/ 3003 w 625"/>
                <a:gd name="T25" fmla="*/ 333 h 313"/>
                <a:gd name="T26" fmla="*/ 3193 w 625"/>
                <a:gd name="T27" fmla="*/ 418 h 313"/>
                <a:gd name="T28" fmla="*/ 3179 w 625"/>
                <a:gd name="T29" fmla="*/ 418 h 313"/>
                <a:gd name="T30" fmla="*/ 3015 w 625"/>
                <a:gd name="T31" fmla="*/ 664 h 313"/>
                <a:gd name="T32" fmla="*/ 2776 w 625"/>
                <a:gd name="T33" fmla="*/ 704 h 313"/>
                <a:gd name="T34" fmla="*/ 2937 w 625"/>
                <a:gd name="T35" fmla="*/ 769 h 313"/>
                <a:gd name="T36" fmla="*/ 3003 w 625"/>
                <a:gd name="T37" fmla="*/ 808 h 313"/>
                <a:gd name="T38" fmla="*/ 2488 w 625"/>
                <a:gd name="T39" fmla="*/ 1284 h 313"/>
                <a:gd name="T40" fmla="*/ 2391 w 625"/>
                <a:gd name="T41" fmla="*/ 1573 h 313"/>
                <a:gd name="T42" fmla="*/ 2212 w 625"/>
                <a:gd name="T43" fmla="*/ 1637 h 313"/>
                <a:gd name="T44" fmla="*/ 1683 w 625"/>
                <a:gd name="T45" fmla="*/ 1284 h 313"/>
                <a:gd name="T46" fmla="*/ 1683 w 625"/>
                <a:gd name="T47" fmla="*/ 1284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7" name="Freeform 130"/>
            <p:cNvSpPr>
              <a:spLocks/>
            </p:cNvSpPr>
            <p:nvPr/>
          </p:nvSpPr>
          <p:spPr bwMode="auto">
            <a:xfrm>
              <a:off x="2305461" y="2799125"/>
              <a:ext cx="154589" cy="129495"/>
            </a:xfrm>
            <a:custGeom>
              <a:avLst/>
              <a:gdLst>
                <a:gd name="T0" fmla="*/ 1894 w 364"/>
                <a:gd name="T1" fmla="*/ 451 h 305"/>
                <a:gd name="T2" fmla="*/ 1351 w 364"/>
                <a:gd name="T3" fmla="*/ 102 h 305"/>
                <a:gd name="T4" fmla="*/ 965 w 364"/>
                <a:gd name="T5" fmla="*/ 165 h 305"/>
                <a:gd name="T6" fmla="*/ 879 w 364"/>
                <a:gd name="T7" fmla="*/ 0 h 305"/>
                <a:gd name="T8" fmla="*/ 207 w 364"/>
                <a:gd name="T9" fmla="*/ 102 h 305"/>
                <a:gd name="T10" fmla="*/ 84 w 364"/>
                <a:gd name="T11" fmla="*/ 289 h 305"/>
                <a:gd name="T12" fmla="*/ 0 w 364"/>
                <a:gd name="T13" fmla="*/ 419 h 305"/>
                <a:gd name="T14" fmla="*/ 750 w 364"/>
                <a:gd name="T15" fmla="*/ 1063 h 305"/>
                <a:gd name="T16" fmla="*/ 1145 w 364"/>
                <a:gd name="T17" fmla="*/ 1580 h 305"/>
                <a:gd name="T18" fmla="*/ 1601 w 364"/>
                <a:gd name="T19" fmla="*/ 982 h 305"/>
                <a:gd name="T20" fmla="*/ 1801 w 364"/>
                <a:gd name="T21" fmla="*/ 497 h 305"/>
                <a:gd name="T22" fmla="*/ 1864 w 364"/>
                <a:gd name="T23" fmla="*/ 497 h 305"/>
                <a:gd name="T24" fmla="*/ 1894 w 364"/>
                <a:gd name="T25" fmla="*/ 462 h 305"/>
                <a:gd name="T26" fmla="*/ 1894 w 364"/>
                <a:gd name="T27" fmla="*/ 462 h 305"/>
                <a:gd name="T28" fmla="*/ 1894 w 364"/>
                <a:gd name="T29" fmla="*/ 451 h 3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4"/>
                <a:gd name="T46" fmla="*/ 0 h 305"/>
                <a:gd name="T47" fmla="*/ 364 w 364"/>
                <a:gd name="T48" fmla="*/ 305 h 3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lnTo>
                    <a:pt x="364" y="87"/>
                  </a:lnTo>
                  <a:close/>
                </a:path>
              </a:pathLst>
            </a:custGeom>
            <a:solidFill>
              <a:srgbClr val="CCECFF"/>
            </a:solidFill>
            <a:ln w="12700" cmpd="sng">
              <a:solidFill>
                <a:srgbClr val="000000"/>
              </a:solidFill>
              <a:round/>
              <a:headEnd/>
              <a:tailEnd/>
            </a:ln>
          </p:spPr>
          <p:txBody>
            <a:bodyPr/>
            <a:lstStyle/>
            <a:p>
              <a:endParaRPr lang="en-US" dirty="0"/>
            </a:p>
          </p:txBody>
        </p:sp>
        <p:sp>
          <p:nvSpPr>
            <p:cNvPr id="1088" name="Freeform 131"/>
            <p:cNvSpPr>
              <a:spLocks/>
            </p:cNvSpPr>
            <p:nvPr/>
          </p:nvSpPr>
          <p:spPr bwMode="auto">
            <a:xfrm>
              <a:off x="2305461" y="2799125"/>
              <a:ext cx="154589" cy="129495"/>
            </a:xfrm>
            <a:custGeom>
              <a:avLst/>
              <a:gdLst>
                <a:gd name="T0" fmla="*/ 1894 w 364"/>
                <a:gd name="T1" fmla="*/ 451 h 305"/>
                <a:gd name="T2" fmla="*/ 1351 w 364"/>
                <a:gd name="T3" fmla="*/ 102 h 305"/>
                <a:gd name="T4" fmla="*/ 965 w 364"/>
                <a:gd name="T5" fmla="*/ 165 h 305"/>
                <a:gd name="T6" fmla="*/ 879 w 364"/>
                <a:gd name="T7" fmla="*/ 0 h 305"/>
                <a:gd name="T8" fmla="*/ 207 w 364"/>
                <a:gd name="T9" fmla="*/ 102 h 305"/>
                <a:gd name="T10" fmla="*/ 84 w 364"/>
                <a:gd name="T11" fmla="*/ 289 h 305"/>
                <a:gd name="T12" fmla="*/ 0 w 364"/>
                <a:gd name="T13" fmla="*/ 419 h 305"/>
                <a:gd name="T14" fmla="*/ 750 w 364"/>
                <a:gd name="T15" fmla="*/ 1063 h 305"/>
                <a:gd name="T16" fmla="*/ 1145 w 364"/>
                <a:gd name="T17" fmla="*/ 1580 h 305"/>
                <a:gd name="T18" fmla="*/ 1601 w 364"/>
                <a:gd name="T19" fmla="*/ 982 h 305"/>
                <a:gd name="T20" fmla="*/ 1801 w 364"/>
                <a:gd name="T21" fmla="*/ 497 h 305"/>
                <a:gd name="T22" fmla="*/ 1864 w 364"/>
                <a:gd name="T23" fmla="*/ 497 h 305"/>
                <a:gd name="T24" fmla="*/ 1894 w 364"/>
                <a:gd name="T25" fmla="*/ 462 h 305"/>
                <a:gd name="T26" fmla="*/ 1894 w 364"/>
                <a:gd name="T27" fmla="*/ 462 h 3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4"/>
                <a:gd name="T43" fmla="*/ 0 h 305"/>
                <a:gd name="T44" fmla="*/ 364 w 364"/>
                <a:gd name="T45" fmla="*/ 305 h 3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89" name="Freeform 132"/>
            <p:cNvSpPr>
              <a:spLocks/>
            </p:cNvSpPr>
            <p:nvPr/>
          </p:nvSpPr>
          <p:spPr bwMode="auto">
            <a:xfrm>
              <a:off x="2226046" y="2822635"/>
              <a:ext cx="173094" cy="179597"/>
            </a:xfrm>
            <a:custGeom>
              <a:avLst/>
              <a:gdLst>
                <a:gd name="T0" fmla="*/ 2039 w 408"/>
                <a:gd name="T1" fmla="*/ 1974 h 423"/>
                <a:gd name="T2" fmla="*/ 1818 w 408"/>
                <a:gd name="T3" fmla="*/ 1974 h 423"/>
                <a:gd name="T4" fmla="*/ 1785 w 408"/>
                <a:gd name="T5" fmla="*/ 2192 h 423"/>
                <a:gd name="T6" fmla="*/ 1705 w 408"/>
                <a:gd name="T7" fmla="*/ 2073 h 423"/>
                <a:gd name="T8" fmla="*/ 601 w 408"/>
                <a:gd name="T9" fmla="*/ 2192 h 423"/>
                <a:gd name="T10" fmla="*/ 568 w 408"/>
                <a:gd name="T11" fmla="*/ 2090 h 423"/>
                <a:gd name="T12" fmla="*/ 449 w 408"/>
                <a:gd name="T13" fmla="*/ 1635 h 423"/>
                <a:gd name="T14" fmla="*/ 527 w 408"/>
                <a:gd name="T15" fmla="*/ 1432 h 423"/>
                <a:gd name="T16" fmla="*/ 0 w 408"/>
                <a:gd name="T17" fmla="*/ 145 h 423"/>
                <a:gd name="T18" fmla="*/ 601 w 408"/>
                <a:gd name="T19" fmla="*/ 61 h 423"/>
                <a:gd name="T20" fmla="*/ 1032 w 408"/>
                <a:gd name="T21" fmla="*/ 0 h 423"/>
                <a:gd name="T22" fmla="*/ 953 w 408"/>
                <a:gd name="T23" fmla="*/ 123 h 423"/>
                <a:gd name="T24" fmla="*/ 1676 w 408"/>
                <a:gd name="T25" fmla="*/ 771 h 423"/>
                <a:gd name="T26" fmla="*/ 2078 w 408"/>
                <a:gd name="T27" fmla="*/ 1290 h 423"/>
                <a:gd name="T28" fmla="*/ 2019 w 408"/>
                <a:gd name="T29" fmla="*/ 1788 h 423"/>
                <a:gd name="T30" fmla="*/ 2039 w 408"/>
                <a:gd name="T31" fmla="*/ 1801 h 423"/>
                <a:gd name="T32" fmla="*/ 2039 w 408"/>
                <a:gd name="T33" fmla="*/ 1974 h 423"/>
                <a:gd name="T34" fmla="*/ 2039 w 408"/>
                <a:gd name="T35" fmla="*/ 1974 h 423"/>
                <a:gd name="T36" fmla="*/ 2039 w 408"/>
                <a:gd name="T37" fmla="*/ 1974 h 4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8"/>
                <a:gd name="T58" fmla="*/ 0 h 423"/>
                <a:gd name="T59" fmla="*/ 408 w 408"/>
                <a:gd name="T60" fmla="*/ 423 h 4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close/>
                </a:path>
              </a:pathLst>
            </a:custGeom>
            <a:solidFill>
              <a:srgbClr val="CCECFF"/>
            </a:solidFill>
            <a:ln w="12700" cmpd="sng">
              <a:solidFill>
                <a:srgbClr val="000000"/>
              </a:solidFill>
              <a:round/>
              <a:headEnd/>
              <a:tailEnd/>
            </a:ln>
          </p:spPr>
          <p:txBody>
            <a:bodyPr/>
            <a:lstStyle/>
            <a:p>
              <a:endParaRPr lang="en-US" dirty="0"/>
            </a:p>
          </p:txBody>
        </p:sp>
        <p:sp>
          <p:nvSpPr>
            <p:cNvPr id="1090" name="Freeform 133"/>
            <p:cNvSpPr>
              <a:spLocks/>
            </p:cNvSpPr>
            <p:nvPr/>
          </p:nvSpPr>
          <p:spPr bwMode="auto">
            <a:xfrm>
              <a:off x="2226046" y="2822635"/>
              <a:ext cx="173094" cy="179597"/>
            </a:xfrm>
            <a:custGeom>
              <a:avLst/>
              <a:gdLst>
                <a:gd name="T0" fmla="*/ 2039 w 408"/>
                <a:gd name="T1" fmla="*/ 1974 h 423"/>
                <a:gd name="T2" fmla="*/ 1818 w 408"/>
                <a:gd name="T3" fmla="*/ 1974 h 423"/>
                <a:gd name="T4" fmla="*/ 1785 w 408"/>
                <a:gd name="T5" fmla="*/ 2192 h 423"/>
                <a:gd name="T6" fmla="*/ 1705 w 408"/>
                <a:gd name="T7" fmla="*/ 2073 h 423"/>
                <a:gd name="T8" fmla="*/ 601 w 408"/>
                <a:gd name="T9" fmla="*/ 2192 h 423"/>
                <a:gd name="T10" fmla="*/ 568 w 408"/>
                <a:gd name="T11" fmla="*/ 2090 h 423"/>
                <a:gd name="T12" fmla="*/ 449 w 408"/>
                <a:gd name="T13" fmla="*/ 1635 h 423"/>
                <a:gd name="T14" fmla="*/ 527 w 408"/>
                <a:gd name="T15" fmla="*/ 1432 h 423"/>
                <a:gd name="T16" fmla="*/ 0 w 408"/>
                <a:gd name="T17" fmla="*/ 145 h 423"/>
                <a:gd name="T18" fmla="*/ 601 w 408"/>
                <a:gd name="T19" fmla="*/ 61 h 423"/>
                <a:gd name="T20" fmla="*/ 1032 w 408"/>
                <a:gd name="T21" fmla="*/ 0 h 423"/>
                <a:gd name="T22" fmla="*/ 953 w 408"/>
                <a:gd name="T23" fmla="*/ 123 h 423"/>
                <a:gd name="T24" fmla="*/ 1676 w 408"/>
                <a:gd name="T25" fmla="*/ 771 h 423"/>
                <a:gd name="T26" fmla="*/ 2078 w 408"/>
                <a:gd name="T27" fmla="*/ 1290 h 423"/>
                <a:gd name="T28" fmla="*/ 2019 w 408"/>
                <a:gd name="T29" fmla="*/ 1788 h 423"/>
                <a:gd name="T30" fmla="*/ 2039 w 408"/>
                <a:gd name="T31" fmla="*/ 1801 h 423"/>
                <a:gd name="T32" fmla="*/ 2039 w 408"/>
                <a:gd name="T33" fmla="*/ 1974 h 423"/>
                <a:gd name="T34" fmla="*/ 2039 w 408"/>
                <a:gd name="T35" fmla="*/ 1974 h 4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8"/>
                <a:gd name="T55" fmla="*/ 0 h 423"/>
                <a:gd name="T56" fmla="*/ 408 w 408"/>
                <a:gd name="T57" fmla="*/ 423 h 4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1" name="Freeform 134"/>
            <p:cNvSpPr>
              <a:spLocks/>
            </p:cNvSpPr>
            <p:nvPr/>
          </p:nvSpPr>
          <p:spPr bwMode="auto">
            <a:xfrm>
              <a:off x="2182483" y="2984118"/>
              <a:ext cx="290674" cy="240491"/>
            </a:xfrm>
            <a:custGeom>
              <a:avLst/>
              <a:gdLst>
                <a:gd name="T0" fmla="*/ 2631 w 684"/>
                <a:gd name="T1" fmla="*/ 0 h 566"/>
                <a:gd name="T2" fmla="*/ 2403 w 684"/>
                <a:gd name="T3" fmla="*/ 0 h 566"/>
                <a:gd name="T4" fmla="*/ 2365 w 684"/>
                <a:gd name="T5" fmla="*/ 226 h 566"/>
                <a:gd name="T6" fmla="*/ 2283 w 684"/>
                <a:gd name="T7" fmla="*/ 99 h 566"/>
                <a:gd name="T8" fmla="*/ 1160 w 684"/>
                <a:gd name="T9" fmla="*/ 226 h 566"/>
                <a:gd name="T10" fmla="*/ 1123 w 684"/>
                <a:gd name="T11" fmla="*/ 120 h 566"/>
                <a:gd name="T12" fmla="*/ 0 w 684"/>
                <a:gd name="T13" fmla="*/ 284 h 566"/>
                <a:gd name="T14" fmla="*/ 84 w 684"/>
                <a:gd name="T15" fmla="*/ 452 h 566"/>
                <a:gd name="T16" fmla="*/ 146 w 684"/>
                <a:gd name="T17" fmla="*/ 545 h 566"/>
                <a:gd name="T18" fmla="*/ 263 w 684"/>
                <a:gd name="T19" fmla="*/ 498 h 566"/>
                <a:gd name="T20" fmla="*/ 288 w 684"/>
                <a:gd name="T21" fmla="*/ 519 h 566"/>
                <a:gd name="T22" fmla="*/ 535 w 684"/>
                <a:gd name="T23" fmla="*/ 427 h 566"/>
                <a:gd name="T24" fmla="*/ 875 w 684"/>
                <a:gd name="T25" fmla="*/ 519 h 566"/>
                <a:gd name="T26" fmla="*/ 1081 w 684"/>
                <a:gd name="T27" fmla="*/ 724 h 566"/>
                <a:gd name="T28" fmla="*/ 1520 w 684"/>
                <a:gd name="T29" fmla="*/ 624 h 566"/>
                <a:gd name="T30" fmla="*/ 1489 w 684"/>
                <a:gd name="T31" fmla="*/ 519 h 566"/>
                <a:gd name="T32" fmla="*/ 1660 w 684"/>
                <a:gd name="T33" fmla="*/ 498 h 566"/>
                <a:gd name="T34" fmla="*/ 2176 w 684"/>
                <a:gd name="T35" fmla="*/ 933 h 566"/>
                <a:gd name="T36" fmla="*/ 2387 w 684"/>
                <a:gd name="T37" fmla="*/ 1599 h 566"/>
                <a:gd name="T38" fmla="*/ 2671 w 684"/>
                <a:gd name="T39" fmla="*/ 1967 h 566"/>
                <a:gd name="T40" fmla="*/ 3362 w 684"/>
                <a:gd name="T41" fmla="*/ 2636 h 566"/>
                <a:gd name="T42" fmla="*/ 3543 w 684"/>
                <a:gd name="T43" fmla="*/ 2528 h 566"/>
                <a:gd name="T44" fmla="*/ 3583 w 684"/>
                <a:gd name="T45" fmla="*/ 2490 h 566"/>
                <a:gd name="T46" fmla="*/ 3565 w 684"/>
                <a:gd name="T47" fmla="*/ 2636 h 566"/>
                <a:gd name="T48" fmla="*/ 3256 w 684"/>
                <a:gd name="T49" fmla="*/ 2977 h 566"/>
                <a:gd name="T50" fmla="*/ 3565 w 684"/>
                <a:gd name="T51" fmla="*/ 2776 h 566"/>
                <a:gd name="T52" fmla="*/ 3583 w 684"/>
                <a:gd name="T53" fmla="*/ 2490 h 566"/>
                <a:gd name="T54" fmla="*/ 3583 w 684"/>
                <a:gd name="T55" fmla="*/ 1700 h 566"/>
                <a:gd name="T56" fmla="*/ 3241 w 684"/>
                <a:gd name="T57" fmla="*/ 1138 h 566"/>
                <a:gd name="T58" fmla="*/ 3197 w 684"/>
                <a:gd name="T59" fmla="*/ 1122 h 566"/>
                <a:gd name="T60" fmla="*/ 3197 w 684"/>
                <a:gd name="T61" fmla="*/ 970 h 566"/>
                <a:gd name="T62" fmla="*/ 2739 w 684"/>
                <a:gd name="T63" fmla="*/ 387 h 566"/>
                <a:gd name="T64" fmla="*/ 2631 w 684"/>
                <a:gd name="T65" fmla="*/ 0 h 566"/>
                <a:gd name="T66" fmla="*/ 2631 w 684"/>
                <a:gd name="T67" fmla="*/ 0 h 566"/>
                <a:gd name="T68" fmla="*/ 2631 w 684"/>
                <a:gd name="T69" fmla="*/ 0 h 56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84"/>
                <a:gd name="T106" fmla="*/ 0 h 566"/>
                <a:gd name="T107" fmla="*/ 684 w 684"/>
                <a:gd name="T108" fmla="*/ 566 h 56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close/>
                </a:path>
              </a:pathLst>
            </a:custGeom>
            <a:solidFill>
              <a:srgbClr val="CCECFF"/>
            </a:solidFill>
            <a:ln w="12700" cmpd="sng">
              <a:solidFill>
                <a:srgbClr val="000000"/>
              </a:solidFill>
              <a:round/>
              <a:headEnd/>
              <a:tailEnd/>
            </a:ln>
          </p:spPr>
          <p:txBody>
            <a:bodyPr/>
            <a:lstStyle/>
            <a:p>
              <a:endParaRPr lang="en-US" dirty="0"/>
            </a:p>
          </p:txBody>
        </p:sp>
        <p:sp>
          <p:nvSpPr>
            <p:cNvPr id="1092" name="Freeform 135"/>
            <p:cNvSpPr>
              <a:spLocks/>
            </p:cNvSpPr>
            <p:nvPr/>
          </p:nvSpPr>
          <p:spPr bwMode="auto">
            <a:xfrm>
              <a:off x="2182483" y="2984118"/>
              <a:ext cx="290674" cy="240491"/>
            </a:xfrm>
            <a:custGeom>
              <a:avLst/>
              <a:gdLst>
                <a:gd name="T0" fmla="*/ 2631 w 684"/>
                <a:gd name="T1" fmla="*/ 0 h 566"/>
                <a:gd name="T2" fmla="*/ 2403 w 684"/>
                <a:gd name="T3" fmla="*/ 0 h 566"/>
                <a:gd name="T4" fmla="*/ 2365 w 684"/>
                <a:gd name="T5" fmla="*/ 226 h 566"/>
                <a:gd name="T6" fmla="*/ 2283 w 684"/>
                <a:gd name="T7" fmla="*/ 99 h 566"/>
                <a:gd name="T8" fmla="*/ 1160 w 684"/>
                <a:gd name="T9" fmla="*/ 226 h 566"/>
                <a:gd name="T10" fmla="*/ 1123 w 684"/>
                <a:gd name="T11" fmla="*/ 120 h 566"/>
                <a:gd name="T12" fmla="*/ 0 w 684"/>
                <a:gd name="T13" fmla="*/ 284 h 566"/>
                <a:gd name="T14" fmla="*/ 84 w 684"/>
                <a:gd name="T15" fmla="*/ 452 h 566"/>
                <a:gd name="T16" fmla="*/ 146 w 684"/>
                <a:gd name="T17" fmla="*/ 545 h 566"/>
                <a:gd name="T18" fmla="*/ 263 w 684"/>
                <a:gd name="T19" fmla="*/ 498 h 566"/>
                <a:gd name="T20" fmla="*/ 288 w 684"/>
                <a:gd name="T21" fmla="*/ 519 h 566"/>
                <a:gd name="T22" fmla="*/ 535 w 684"/>
                <a:gd name="T23" fmla="*/ 427 h 566"/>
                <a:gd name="T24" fmla="*/ 875 w 684"/>
                <a:gd name="T25" fmla="*/ 519 h 566"/>
                <a:gd name="T26" fmla="*/ 1081 w 684"/>
                <a:gd name="T27" fmla="*/ 724 h 566"/>
                <a:gd name="T28" fmla="*/ 1520 w 684"/>
                <a:gd name="T29" fmla="*/ 624 h 566"/>
                <a:gd name="T30" fmla="*/ 1489 w 684"/>
                <a:gd name="T31" fmla="*/ 519 h 566"/>
                <a:gd name="T32" fmla="*/ 1660 w 684"/>
                <a:gd name="T33" fmla="*/ 498 h 566"/>
                <a:gd name="T34" fmla="*/ 2176 w 684"/>
                <a:gd name="T35" fmla="*/ 933 h 566"/>
                <a:gd name="T36" fmla="*/ 2387 w 684"/>
                <a:gd name="T37" fmla="*/ 1599 h 566"/>
                <a:gd name="T38" fmla="*/ 2671 w 684"/>
                <a:gd name="T39" fmla="*/ 1967 h 566"/>
                <a:gd name="T40" fmla="*/ 3362 w 684"/>
                <a:gd name="T41" fmla="*/ 2636 h 566"/>
                <a:gd name="T42" fmla="*/ 3543 w 684"/>
                <a:gd name="T43" fmla="*/ 2528 h 566"/>
                <a:gd name="T44" fmla="*/ 3583 w 684"/>
                <a:gd name="T45" fmla="*/ 2490 h 566"/>
                <a:gd name="T46" fmla="*/ 3565 w 684"/>
                <a:gd name="T47" fmla="*/ 2636 h 566"/>
                <a:gd name="T48" fmla="*/ 3256 w 684"/>
                <a:gd name="T49" fmla="*/ 2977 h 566"/>
                <a:gd name="T50" fmla="*/ 3565 w 684"/>
                <a:gd name="T51" fmla="*/ 2776 h 566"/>
                <a:gd name="T52" fmla="*/ 3583 w 684"/>
                <a:gd name="T53" fmla="*/ 2490 h 566"/>
                <a:gd name="T54" fmla="*/ 3583 w 684"/>
                <a:gd name="T55" fmla="*/ 1700 h 566"/>
                <a:gd name="T56" fmla="*/ 3241 w 684"/>
                <a:gd name="T57" fmla="*/ 1138 h 566"/>
                <a:gd name="T58" fmla="*/ 3197 w 684"/>
                <a:gd name="T59" fmla="*/ 1122 h 566"/>
                <a:gd name="T60" fmla="*/ 3197 w 684"/>
                <a:gd name="T61" fmla="*/ 970 h 566"/>
                <a:gd name="T62" fmla="*/ 2739 w 684"/>
                <a:gd name="T63" fmla="*/ 387 h 566"/>
                <a:gd name="T64" fmla="*/ 2631 w 684"/>
                <a:gd name="T65" fmla="*/ 0 h 566"/>
                <a:gd name="T66" fmla="*/ 2631 w 684"/>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
                <a:gd name="T103" fmla="*/ 0 h 566"/>
                <a:gd name="T104" fmla="*/ 684 w 684"/>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3" name="Freeform 136"/>
            <p:cNvSpPr>
              <a:spLocks/>
            </p:cNvSpPr>
            <p:nvPr/>
          </p:nvSpPr>
          <p:spPr bwMode="auto">
            <a:xfrm>
              <a:off x="2207541" y="2527417"/>
              <a:ext cx="137627" cy="164181"/>
            </a:xfrm>
            <a:custGeom>
              <a:avLst/>
              <a:gdLst>
                <a:gd name="T0" fmla="*/ 1672 w 324"/>
                <a:gd name="T1" fmla="*/ 793 h 387"/>
                <a:gd name="T2" fmla="*/ 1686 w 324"/>
                <a:gd name="T3" fmla="*/ 1063 h 387"/>
                <a:gd name="T4" fmla="*/ 1672 w 324"/>
                <a:gd name="T5" fmla="*/ 1063 h 387"/>
                <a:gd name="T6" fmla="*/ 1362 w 324"/>
                <a:gd name="T7" fmla="*/ 1534 h 387"/>
                <a:gd name="T8" fmla="*/ 1147 w 324"/>
                <a:gd name="T9" fmla="*/ 1976 h 387"/>
                <a:gd name="T10" fmla="*/ 1053 w 324"/>
                <a:gd name="T11" fmla="*/ 1835 h 387"/>
                <a:gd name="T12" fmla="*/ 474 w 324"/>
                <a:gd name="T13" fmla="*/ 1703 h 387"/>
                <a:gd name="T14" fmla="*/ 389 w 324"/>
                <a:gd name="T15" fmla="*/ 1598 h 387"/>
                <a:gd name="T16" fmla="*/ 347 w 324"/>
                <a:gd name="T17" fmla="*/ 1624 h 387"/>
                <a:gd name="T18" fmla="*/ 244 w 324"/>
                <a:gd name="T19" fmla="*/ 1673 h 387"/>
                <a:gd name="T20" fmla="*/ 201 w 324"/>
                <a:gd name="T21" fmla="*/ 1762 h 387"/>
                <a:gd name="T22" fmla="*/ 201 w 324"/>
                <a:gd name="T23" fmla="*/ 1663 h 387"/>
                <a:gd name="T24" fmla="*/ 0 w 324"/>
                <a:gd name="T25" fmla="*/ 420 h 387"/>
                <a:gd name="T26" fmla="*/ 541 w 324"/>
                <a:gd name="T27" fmla="*/ 356 h 387"/>
                <a:gd name="T28" fmla="*/ 750 w 324"/>
                <a:gd name="T29" fmla="*/ 447 h 387"/>
                <a:gd name="T30" fmla="*/ 1218 w 324"/>
                <a:gd name="T31" fmla="*/ 356 h 387"/>
                <a:gd name="T32" fmla="*/ 1342 w 324"/>
                <a:gd name="T33" fmla="*/ 98 h 387"/>
                <a:gd name="T34" fmla="*/ 1445 w 324"/>
                <a:gd name="T35" fmla="*/ 98 h 387"/>
                <a:gd name="T36" fmla="*/ 1546 w 324"/>
                <a:gd name="T37" fmla="*/ 0 h 387"/>
                <a:gd name="T38" fmla="*/ 1672 w 324"/>
                <a:gd name="T39" fmla="*/ 544 h 387"/>
                <a:gd name="T40" fmla="*/ 1672 w 324"/>
                <a:gd name="T41" fmla="*/ 793 h 387"/>
                <a:gd name="T42" fmla="*/ 1672 w 324"/>
                <a:gd name="T43" fmla="*/ 793 h 387"/>
                <a:gd name="T44" fmla="*/ 1672 w 324"/>
                <a:gd name="T45" fmla="*/ 793 h 3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87"/>
                <a:gd name="T71" fmla="*/ 324 w 324"/>
                <a:gd name="T72" fmla="*/ 387 h 3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close/>
                </a:path>
              </a:pathLst>
            </a:custGeom>
            <a:solidFill>
              <a:srgbClr val="CCECFF"/>
            </a:solidFill>
            <a:ln w="12700" cmpd="sng">
              <a:solidFill>
                <a:srgbClr val="000000"/>
              </a:solidFill>
              <a:round/>
              <a:headEnd/>
              <a:tailEnd/>
            </a:ln>
          </p:spPr>
          <p:txBody>
            <a:bodyPr/>
            <a:lstStyle/>
            <a:p>
              <a:endParaRPr lang="en-US" dirty="0"/>
            </a:p>
          </p:txBody>
        </p:sp>
        <p:sp>
          <p:nvSpPr>
            <p:cNvPr id="1094" name="Freeform 137"/>
            <p:cNvSpPr>
              <a:spLocks/>
            </p:cNvSpPr>
            <p:nvPr/>
          </p:nvSpPr>
          <p:spPr bwMode="auto">
            <a:xfrm>
              <a:off x="2207541" y="2527417"/>
              <a:ext cx="137627" cy="164181"/>
            </a:xfrm>
            <a:custGeom>
              <a:avLst/>
              <a:gdLst>
                <a:gd name="T0" fmla="*/ 1672 w 324"/>
                <a:gd name="T1" fmla="*/ 793 h 387"/>
                <a:gd name="T2" fmla="*/ 1686 w 324"/>
                <a:gd name="T3" fmla="*/ 1063 h 387"/>
                <a:gd name="T4" fmla="*/ 1672 w 324"/>
                <a:gd name="T5" fmla="*/ 1063 h 387"/>
                <a:gd name="T6" fmla="*/ 1362 w 324"/>
                <a:gd name="T7" fmla="*/ 1534 h 387"/>
                <a:gd name="T8" fmla="*/ 1147 w 324"/>
                <a:gd name="T9" fmla="*/ 1976 h 387"/>
                <a:gd name="T10" fmla="*/ 1053 w 324"/>
                <a:gd name="T11" fmla="*/ 1835 h 387"/>
                <a:gd name="T12" fmla="*/ 474 w 324"/>
                <a:gd name="T13" fmla="*/ 1703 h 387"/>
                <a:gd name="T14" fmla="*/ 389 w 324"/>
                <a:gd name="T15" fmla="*/ 1598 h 387"/>
                <a:gd name="T16" fmla="*/ 347 w 324"/>
                <a:gd name="T17" fmla="*/ 1624 h 387"/>
                <a:gd name="T18" fmla="*/ 244 w 324"/>
                <a:gd name="T19" fmla="*/ 1673 h 387"/>
                <a:gd name="T20" fmla="*/ 201 w 324"/>
                <a:gd name="T21" fmla="*/ 1762 h 387"/>
                <a:gd name="T22" fmla="*/ 201 w 324"/>
                <a:gd name="T23" fmla="*/ 1663 h 387"/>
                <a:gd name="T24" fmla="*/ 0 w 324"/>
                <a:gd name="T25" fmla="*/ 420 h 387"/>
                <a:gd name="T26" fmla="*/ 541 w 324"/>
                <a:gd name="T27" fmla="*/ 356 h 387"/>
                <a:gd name="T28" fmla="*/ 750 w 324"/>
                <a:gd name="T29" fmla="*/ 447 h 387"/>
                <a:gd name="T30" fmla="*/ 1218 w 324"/>
                <a:gd name="T31" fmla="*/ 356 h 387"/>
                <a:gd name="T32" fmla="*/ 1342 w 324"/>
                <a:gd name="T33" fmla="*/ 98 h 387"/>
                <a:gd name="T34" fmla="*/ 1445 w 324"/>
                <a:gd name="T35" fmla="*/ 98 h 387"/>
                <a:gd name="T36" fmla="*/ 1546 w 324"/>
                <a:gd name="T37" fmla="*/ 0 h 387"/>
                <a:gd name="T38" fmla="*/ 1672 w 324"/>
                <a:gd name="T39" fmla="*/ 544 h 387"/>
                <a:gd name="T40" fmla="*/ 1672 w 324"/>
                <a:gd name="T41" fmla="*/ 793 h 387"/>
                <a:gd name="T42" fmla="*/ 1672 w 324"/>
                <a:gd name="T43" fmla="*/ 793 h 3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4"/>
                <a:gd name="T67" fmla="*/ 0 h 387"/>
                <a:gd name="T68" fmla="*/ 324 w 324"/>
                <a:gd name="T69" fmla="*/ 387 h 3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5" name="Freeform 138"/>
            <p:cNvSpPr>
              <a:spLocks/>
            </p:cNvSpPr>
            <p:nvPr/>
          </p:nvSpPr>
          <p:spPr bwMode="auto">
            <a:xfrm>
              <a:off x="2301606" y="2574436"/>
              <a:ext cx="143410" cy="146067"/>
            </a:xfrm>
            <a:custGeom>
              <a:avLst/>
              <a:gdLst>
                <a:gd name="T0" fmla="*/ 0 w 338"/>
                <a:gd name="T1" fmla="*/ 1432 h 344"/>
                <a:gd name="T2" fmla="*/ 211 w 338"/>
                <a:gd name="T3" fmla="*/ 981 h 344"/>
                <a:gd name="T4" fmla="*/ 511 w 338"/>
                <a:gd name="T5" fmla="*/ 510 h 344"/>
                <a:gd name="T6" fmla="*/ 519 w 338"/>
                <a:gd name="T7" fmla="*/ 510 h 344"/>
                <a:gd name="T8" fmla="*/ 511 w 338"/>
                <a:gd name="T9" fmla="*/ 221 h 344"/>
                <a:gd name="T10" fmla="*/ 511 w 338"/>
                <a:gd name="T11" fmla="*/ 0 h 344"/>
                <a:gd name="T12" fmla="*/ 544 w 338"/>
                <a:gd name="T13" fmla="*/ 61 h 344"/>
                <a:gd name="T14" fmla="*/ 625 w 338"/>
                <a:gd name="T15" fmla="*/ 347 h 344"/>
                <a:gd name="T16" fmla="*/ 625 w 338"/>
                <a:gd name="T17" fmla="*/ 408 h 344"/>
                <a:gd name="T18" fmla="*/ 665 w 338"/>
                <a:gd name="T19" fmla="*/ 510 h 344"/>
                <a:gd name="T20" fmla="*/ 1074 w 338"/>
                <a:gd name="T21" fmla="*/ 382 h 344"/>
                <a:gd name="T22" fmla="*/ 1113 w 338"/>
                <a:gd name="T23" fmla="*/ 653 h 344"/>
                <a:gd name="T24" fmla="*/ 1626 w 338"/>
                <a:gd name="T25" fmla="*/ 325 h 344"/>
                <a:gd name="T26" fmla="*/ 1719 w 338"/>
                <a:gd name="T27" fmla="*/ 382 h 344"/>
                <a:gd name="T28" fmla="*/ 1719 w 338"/>
                <a:gd name="T29" fmla="*/ 510 h 344"/>
                <a:gd name="T30" fmla="*/ 1686 w 338"/>
                <a:gd name="T31" fmla="*/ 549 h 344"/>
                <a:gd name="T32" fmla="*/ 1514 w 338"/>
                <a:gd name="T33" fmla="*/ 491 h 344"/>
                <a:gd name="T34" fmla="*/ 1416 w 338"/>
                <a:gd name="T35" fmla="*/ 798 h 344"/>
                <a:gd name="T36" fmla="*/ 1353 w 338"/>
                <a:gd name="T37" fmla="*/ 777 h 344"/>
                <a:gd name="T38" fmla="*/ 1274 w 338"/>
                <a:gd name="T39" fmla="*/ 1004 h 344"/>
                <a:gd name="T40" fmla="*/ 1074 w 338"/>
                <a:gd name="T41" fmla="*/ 964 h 344"/>
                <a:gd name="T42" fmla="*/ 999 w 338"/>
                <a:gd name="T43" fmla="*/ 1215 h 344"/>
                <a:gd name="T44" fmla="*/ 889 w 338"/>
                <a:gd name="T45" fmla="*/ 1523 h 344"/>
                <a:gd name="T46" fmla="*/ 511 w 338"/>
                <a:gd name="T47" fmla="*/ 1790 h 344"/>
                <a:gd name="T48" fmla="*/ 252 w 338"/>
                <a:gd name="T49" fmla="*/ 1625 h 344"/>
                <a:gd name="T50" fmla="*/ 211 w 338"/>
                <a:gd name="T51" fmla="*/ 1744 h 344"/>
                <a:gd name="T52" fmla="*/ 0 w 338"/>
                <a:gd name="T53" fmla="*/ 1432 h 344"/>
                <a:gd name="T54" fmla="*/ 0 w 338"/>
                <a:gd name="T55" fmla="*/ 1432 h 344"/>
                <a:gd name="T56" fmla="*/ 0 w 338"/>
                <a:gd name="T57" fmla="*/ 1432 h 34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38"/>
                <a:gd name="T88" fmla="*/ 0 h 344"/>
                <a:gd name="T89" fmla="*/ 338 w 338"/>
                <a:gd name="T90" fmla="*/ 344 h 34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close/>
                </a:path>
              </a:pathLst>
            </a:custGeom>
            <a:solidFill>
              <a:srgbClr val="CCECFF"/>
            </a:solidFill>
            <a:ln w="12700" cmpd="sng">
              <a:solidFill>
                <a:srgbClr val="000000"/>
              </a:solidFill>
              <a:round/>
              <a:headEnd/>
              <a:tailEnd/>
            </a:ln>
          </p:spPr>
          <p:txBody>
            <a:bodyPr/>
            <a:lstStyle/>
            <a:p>
              <a:endParaRPr lang="en-US" dirty="0"/>
            </a:p>
          </p:txBody>
        </p:sp>
        <p:sp>
          <p:nvSpPr>
            <p:cNvPr id="1096" name="Freeform 139"/>
            <p:cNvSpPr>
              <a:spLocks/>
            </p:cNvSpPr>
            <p:nvPr/>
          </p:nvSpPr>
          <p:spPr bwMode="auto">
            <a:xfrm>
              <a:off x="2301606" y="2574436"/>
              <a:ext cx="143410" cy="146067"/>
            </a:xfrm>
            <a:custGeom>
              <a:avLst/>
              <a:gdLst>
                <a:gd name="T0" fmla="*/ 0 w 338"/>
                <a:gd name="T1" fmla="*/ 1432 h 344"/>
                <a:gd name="T2" fmla="*/ 211 w 338"/>
                <a:gd name="T3" fmla="*/ 981 h 344"/>
                <a:gd name="T4" fmla="*/ 511 w 338"/>
                <a:gd name="T5" fmla="*/ 510 h 344"/>
                <a:gd name="T6" fmla="*/ 519 w 338"/>
                <a:gd name="T7" fmla="*/ 510 h 344"/>
                <a:gd name="T8" fmla="*/ 511 w 338"/>
                <a:gd name="T9" fmla="*/ 221 h 344"/>
                <a:gd name="T10" fmla="*/ 511 w 338"/>
                <a:gd name="T11" fmla="*/ 0 h 344"/>
                <a:gd name="T12" fmla="*/ 544 w 338"/>
                <a:gd name="T13" fmla="*/ 61 h 344"/>
                <a:gd name="T14" fmla="*/ 625 w 338"/>
                <a:gd name="T15" fmla="*/ 347 h 344"/>
                <a:gd name="T16" fmla="*/ 625 w 338"/>
                <a:gd name="T17" fmla="*/ 408 h 344"/>
                <a:gd name="T18" fmla="*/ 665 w 338"/>
                <a:gd name="T19" fmla="*/ 510 h 344"/>
                <a:gd name="T20" fmla="*/ 1074 w 338"/>
                <a:gd name="T21" fmla="*/ 382 h 344"/>
                <a:gd name="T22" fmla="*/ 1113 w 338"/>
                <a:gd name="T23" fmla="*/ 653 h 344"/>
                <a:gd name="T24" fmla="*/ 1626 w 338"/>
                <a:gd name="T25" fmla="*/ 325 h 344"/>
                <a:gd name="T26" fmla="*/ 1719 w 338"/>
                <a:gd name="T27" fmla="*/ 382 h 344"/>
                <a:gd name="T28" fmla="*/ 1719 w 338"/>
                <a:gd name="T29" fmla="*/ 510 h 344"/>
                <a:gd name="T30" fmla="*/ 1686 w 338"/>
                <a:gd name="T31" fmla="*/ 549 h 344"/>
                <a:gd name="T32" fmla="*/ 1514 w 338"/>
                <a:gd name="T33" fmla="*/ 491 h 344"/>
                <a:gd name="T34" fmla="*/ 1416 w 338"/>
                <a:gd name="T35" fmla="*/ 798 h 344"/>
                <a:gd name="T36" fmla="*/ 1353 w 338"/>
                <a:gd name="T37" fmla="*/ 777 h 344"/>
                <a:gd name="T38" fmla="*/ 1274 w 338"/>
                <a:gd name="T39" fmla="*/ 1004 h 344"/>
                <a:gd name="T40" fmla="*/ 1074 w 338"/>
                <a:gd name="T41" fmla="*/ 964 h 344"/>
                <a:gd name="T42" fmla="*/ 999 w 338"/>
                <a:gd name="T43" fmla="*/ 1215 h 344"/>
                <a:gd name="T44" fmla="*/ 889 w 338"/>
                <a:gd name="T45" fmla="*/ 1523 h 344"/>
                <a:gd name="T46" fmla="*/ 511 w 338"/>
                <a:gd name="T47" fmla="*/ 1790 h 344"/>
                <a:gd name="T48" fmla="*/ 252 w 338"/>
                <a:gd name="T49" fmla="*/ 1625 h 344"/>
                <a:gd name="T50" fmla="*/ 211 w 338"/>
                <a:gd name="T51" fmla="*/ 1744 h 344"/>
                <a:gd name="T52" fmla="*/ 0 w 338"/>
                <a:gd name="T53" fmla="*/ 1432 h 344"/>
                <a:gd name="T54" fmla="*/ 0 w 338"/>
                <a:gd name="T55" fmla="*/ 1432 h 3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38"/>
                <a:gd name="T85" fmla="*/ 0 h 344"/>
                <a:gd name="T86" fmla="*/ 338 w 338"/>
                <a:gd name="T87" fmla="*/ 344 h 3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7" name="Freeform 140"/>
            <p:cNvSpPr>
              <a:spLocks/>
            </p:cNvSpPr>
            <p:nvPr/>
          </p:nvSpPr>
          <p:spPr bwMode="auto">
            <a:xfrm>
              <a:off x="2136993" y="2394454"/>
              <a:ext cx="134928" cy="176514"/>
            </a:xfrm>
            <a:custGeom>
              <a:avLst/>
              <a:gdLst>
                <a:gd name="T0" fmla="*/ 1452 w 317"/>
                <a:gd name="T1" fmla="*/ 1970 h 416"/>
                <a:gd name="T2" fmla="*/ 889 w 317"/>
                <a:gd name="T3" fmla="*/ 2027 h 416"/>
                <a:gd name="T4" fmla="*/ 42 w 317"/>
                <a:gd name="T5" fmla="*/ 2136 h 416"/>
                <a:gd name="T6" fmla="*/ 42 w 317"/>
                <a:gd name="T7" fmla="*/ 2115 h 416"/>
                <a:gd name="T8" fmla="*/ 255 w 317"/>
                <a:gd name="T9" fmla="*/ 1706 h 416"/>
                <a:gd name="T10" fmla="*/ 0 w 317"/>
                <a:gd name="T11" fmla="*/ 934 h 416"/>
                <a:gd name="T12" fmla="*/ 255 w 317"/>
                <a:gd name="T13" fmla="*/ 261 h 416"/>
                <a:gd name="T14" fmla="*/ 255 w 317"/>
                <a:gd name="T15" fmla="*/ 344 h 416"/>
                <a:gd name="T16" fmla="*/ 343 w 317"/>
                <a:gd name="T17" fmla="*/ 451 h 416"/>
                <a:gd name="T18" fmla="*/ 482 w 317"/>
                <a:gd name="T19" fmla="*/ 0 h 416"/>
                <a:gd name="T20" fmla="*/ 1084 w 317"/>
                <a:gd name="T21" fmla="*/ 144 h 416"/>
                <a:gd name="T22" fmla="*/ 1216 w 317"/>
                <a:gd name="T23" fmla="*/ 541 h 416"/>
                <a:gd name="T24" fmla="*/ 1024 w 317"/>
                <a:gd name="T25" fmla="*/ 1004 h 416"/>
                <a:gd name="T26" fmla="*/ 1146 w 317"/>
                <a:gd name="T27" fmla="*/ 1013 h 416"/>
                <a:gd name="T28" fmla="*/ 1406 w 317"/>
                <a:gd name="T29" fmla="*/ 693 h 416"/>
                <a:gd name="T30" fmla="*/ 1705 w 317"/>
                <a:gd name="T31" fmla="*/ 1073 h 416"/>
                <a:gd name="T32" fmla="*/ 1689 w 317"/>
                <a:gd name="T33" fmla="*/ 1372 h 416"/>
                <a:gd name="T34" fmla="*/ 1600 w 317"/>
                <a:gd name="T35" fmla="*/ 1511 h 416"/>
                <a:gd name="T36" fmla="*/ 1452 w 317"/>
                <a:gd name="T37" fmla="*/ 1970 h 416"/>
                <a:gd name="T38" fmla="*/ 1452 w 317"/>
                <a:gd name="T39" fmla="*/ 1970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close/>
                </a:path>
              </a:pathLst>
            </a:custGeom>
            <a:solidFill>
              <a:srgbClr val="CCECFF"/>
            </a:solidFill>
            <a:ln w="12700" cmpd="sng">
              <a:solidFill>
                <a:srgbClr val="000000"/>
              </a:solidFill>
              <a:round/>
              <a:headEnd/>
              <a:tailEnd/>
            </a:ln>
          </p:spPr>
          <p:txBody>
            <a:bodyPr/>
            <a:lstStyle/>
            <a:p>
              <a:endParaRPr lang="en-US" dirty="0"/>
            </a:p>
          </p:txBody>
        </p:sp>
        <p:sp>
          <p:nvSpPr>
            <p:cNvPr id="1098" name="Freeform 141"/>
            <p:cNvSpPr>
              <a:spLocks/>
            </p:cNvSpPr>
            <p:nvPr/>
          </p:nvSpPr>
          <p:spPr bwMode="auto">
            <a:xfrm>
              <a:off x="2136993" y="2394454"/>
              <a:ext cx="134928" cy="176514"/>
            </a:xfrm>
            <a:custGeom>
              <a:avLst/>
              <a:gdLst>
                <a:gd name="T0" fmla="*/ 1452 w 317"/>
                <a:gd name="T1" fmla="*/ 1970 h 416"/>
                <a:gd name="T2" fmla="*/ 889 w 317"/>
                <a:gd name="T3" fmla="*/ 2027 h 416"/>
                <a:gd name="T4" fmla="*/ 42 w 317"/>
                <a:gd name="T5" fmla="*/ 2136 h 416"/>
                <a:gd name="T6" fmla="*/ 42 w 317"/>
                <a:gd name="T7" fmla="*/ 2115 h 416"/>
                <a:gd name="T8" fmla="*/ 255 w 317"/>
                <a:gd name="T9" fmla="*/ 1706 h 416"/>
                <a:gd name="T10" fmla="*/ 0 w 317"/>
                <a:gd name="T11" fmla="*/ 934 h 416"/>
                <a:gd name="T12" fmla="*/ 255 w 317"/>
                <a:gd name="T13" fmla="*/ 261 h 416"/>
                <a:gd name="T14" fmla="*/ 255 w 317"/>
                <a:gd name="T15" fmla="*/ 344 h 416"/>
                <a:gd name="T16" fmla="*/ 343 w 317"/>
                <a:gd name="T17" fmla="*/ 451 h 416"/>
                <a:gd name="T18" fmla="*/ 482 w 317"/>
                <a:gd name="T19" fmla="*/ 0 h 416"/>
                <a:gd name="T20" fmla="*/ 1084 w 317"/>
                <a:gd name="T21" fmla="*/ 144 h 416"/>
                <a:gd name="T22" fmla="*/ 1216 w 317"/>
                <a:gd name="T23" fmla="*/ 541 h 416"/>
                <a:gd name="T24" fmla="*/ 1024 w 317"/>
                <a:gd name="T25" fmla="*/ 1004 h 416"/>
                <a:gd name="T26" fmla="*/ 1146 w 317"/>
                <a:gd name="T27" fmla="*/ 1013 h 416"/>
                <a:gd name="T28" fmla="*/ 1406 w 317"/>
                <a:gd name="T29" fmla="*/ 693 h 416"/>
                <a:gd name="T30" fmla="*/ 1705 w 317"/>
                <a:gd name="T31" fmla="*/ 1073 h 416"/>
                <a:gd name="T32" fmla="*/ 1689 w 317"/>
                <a:gd name="T33" fmla="*/ 1372 h 416"/>
                <a:gd name="T34" fmla="*/ 1600 w 317"/>
                <a:gd name="T35" fmla="*/ 1511 h 416"/>
                <a:gd name="T36" fmla="*/ 1452 w 317"/>
                <a:gd name="T37" fmla="*/ 1970 h 416"/>
                <a:gd name="T38" fmla="*/ 1452 w 317"/>
                <a:gd name="T39" fmla="*/ 1970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099" name="Freeform 142"/>
            <p:cNvSpPr>
              <a:spLocks/>
            </p:cNvSpPr>
            <p:nvPr/>
          </p:nvSpPr>
          <p:spPr bwMode="auto">
            <a:xfrm>
              <a:off x="2122344" y="2562103"/>
              <a:ext cx="101775" cy="173045"/>
            </a:xfrm>
            <a:custGeom>
              <a:avLst/>
              <a:gdLst>
                <a:gd name="T0" fmla="*/ 216 w 240"/>
                <a:gd name="T1" fmla="*/ 101 h 408"/>
                <a:gd name="T2" fmla="*/ 178 w 240"/>
                <a:gd name="T3" fmla="*/ 191 h 408"/>
                <a:gd name="T4" fmla="*/ 0 w 240"/>
                <a:gd name="T5" fmla="*/ 108 h 408"/>
                <a:gd name="T6" fmla="*/ 196 w 240"/>
                <a:gd name="T7" fmla="*/ 1339 h 408"/>
                <a:gd name="T8" fmla="*/ 196 w 240"/>
                <a:gd name="T9" fmla="*/ 1415 h 408"/>
                <a:gd name="T10" fmla="*/ 279 w 240"/>
                <a:gd name="T11" fmla="*/ 1514 h 408"/>
                <a:gd name="T12" fmla="*/ 119 w 240"/>
                <a:gd name="T13" fmla="*/ 2078 h 408"/>
                <a:gd name="T14" fmla="*/ 629 w 240"/>
                <a:gd name="T15" fmla="*/ 1997 h 408"/>
                <a:gd name="T16" fmla="*/ 759 w 240"/>
                <a:gd name="T17" fmla="*/ 1794 h 408"/>
                <a:gd name="T18" fmla="*/ 822 w 240"/>
                <a:gd name="T19" fmla="*/ 1925 h 408"/>
                <a:gd name="T20" fmla="*/ 1216 w 240"/>
                <a:gd name="T21" fmla="*/ 1339 h 408"/>
                <a:gd name="T22" fmla="*/ 1216 w 240"/>
                <a:gd name="T23" fmla="*/ 1226 h 408"/>
                <a:gd name="T24" fmla="*/ 1013 w 240"/>
                <a:gd name="T25" fmla="*/ 0 h 408"/>
                <a:gd name="T26" fmla="*/ 216 w 240"/>
                <a:gd name="T27" fmla="*/ 108 h 408"/>
                <a:gd name="T28" fmla="*/ 216 w 240"/>
                <a:gd name="T29" fmla="*/ 108 h 408"/>
                <a:gd name="T30" fmla="*/ 216 w 240"/>
                <a:gd name="T31" fmla="*/ 101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0"/>
                <a:gd name="T49" fmla="*/ 0 h 408"/>
                <a:gd name="T50" fmla="*/ 240 w 240"/>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lnTo>
                    <a:pt x="43" y="20"/>
                  </a:lnTo>
                  <a:close/>
                </a:path>
              </a:pathLst>
            </a:custGeom>
            <a:solidFill>
              <a:srgbClr val="CCECFF"/>
            </a:solidFill>
            <a:ln w="12700" cmpd="sng">
              <a:solidFill>
                <a:srgbClr val="000000"/>
              </a:solidFill>
              <a:round/>
              <a:headEnd/>
              <a:tailEnd/>
            </a:ln>
          </p:spPr>
          <p:txBody>
            <a:bodyPr/>
            <a:lstStyle/>
            <a:p>
              <a:endParaRPr lang="en-US" dirty="0"/>
            </a:p>
          </p:txBody>
        </p:sp>
        <p:sp>
          <p:nvSpPr>
            <p:cNvPr id="1100" name="Freeform 143"/>
            <p:cNvSpPr>
              <a:spLocks/>
            </p:cNvSpPr>
            <p:nvPr/>
          </p:nvSpPr>
          <p:spPr bwMode="auto">
            <a:xfrm>
              <a:off x="2122344" y="2562103"/>
              <a:ext cx="101775" cy="173045"/>
            </a:xfrm>
            <a:custGeom>
              <a:avLst/>
              <a:gdLst>
                <a:gd name="T0" fmla="*/ 216 w 240"/>
                <a:gd name="T1" fmla="*/ 101 h 408"/>
                <a:gd name="T2" fmla="*/ 178 w 240"/>
                <a:gd name="T3" fmla="*/ 191 h 408"/>
                <a:gd name="T4" fmla="*/ 0 w 240"/>
                <a:gd name="T5" fmla="*/ 108 h 408"/>
                <a:gd name="T6" fmla="*/ 196 w 240"/>
                <a:gd name="T7" fmla="*/ 1339 h 408"/>
                <a:gd name="T8" fmla="*/ 196 w 240"/>
                <a:gd name="T9" fmla="*/ 1415 h 408"/>
                <a:gd name="T10" fmla="*/ 279 w 240"/>
                <a:gd name="T11" fmla="*/ 1514 h 408"/>
                <a:gd name="T12" fmla="*/ 119 w 240"/>
                <a:gd name="T13" fmla="*/ 2078 h 408"/>
                <a:gd name="T14" fmla="*/ 629 w 240"/>
                <a:gd name="T15" fmla="*/ 1997 h 408"/>
                <a:gd name="T16" fmla="*/ 759 w 240"/>
                <a:gd name="T17" fmla="*/ 1794 h 408"/>
                <a:gd name="T18" fmla="*/ 822 w 240"/>
                <a:gd name="T19" fmla="*/ 1925 h 408"/>
                <a:gd name="T20" fmla="*/ 1216 w 240"/>
                <a:gd name="T21" fmla="*/ 1339 h 408"/>
                <a:gd name="T22" fmla="*/ 1216 w 240"/>
                <a:gd name="T23" fmla="*/ 1226 h 408"/>
                <a:gd name="T24" fmla="*/ 1013 w 240"/>
                <a:gd name="T25" fmla="*/ 0 h 408"/>
                <a:gd name="T26" fmla="*/ 216 w 240"/>
                <a:gd name="T27" fmla="*/ 108 h 408"/>
                <a:gd name="T28" fmla="*/ 216 w 240"/>
                <a:gd name="T29" fmla="*/ 108 h 40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408"/>
                <a:gd name="T47" fmla="*/ 240 w 240"/>
                <a:gd name="T48" fmla="*/ 408 h 40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1" name="Freeform 144"/>
            <p:cNvSpPr>
              <a:spLocks/>
            </p:cNvSpPr>
            <p:nvPr/>
          </p:nvSpPr>
          <p:spPr bwMode="auto">
            <a:xfrm>
              <a:off x="2093431" y="2659610"/>
              <a:ext cx="225523" cy="129495"/>
            </a:xfrm>
            <a:custGeom>
              <a:avLst/>
              <a:gdLst>
                <a:gd name="T0" fmla="*/ 1596 w 531"/>
                <a:gd name="T1" fmla="*/ 165 h 305"/>
                <a:gd name="T2" fmla="*/ 1638 w 531"/>
                <a:gd name="T3" fmla="*/ 84 h 305"/>
                <a:gd name="T4" fmla="*/ 1741 w 531"/>
                <a:gd name="T5" fmla="*/ 4 h 305"/>
                <a:gd name="T6" fmla="*/ 1790 w 531"/>
                <a:gd name="T7" fmla="*/ 0 h 305"/>
                <a:gd name="T8" fmla="*/ 1877 w 531"/>
                <a:gd name="T9" fmla="*/ 102 h 305"/>
                <a:gd name="T10" fmla="*/ 2446 w 531"/>
                <a:gd name="T11" fmla="*/ 242 h 305"/>
                <a:gd name="T12" fmla="*/ 2545 w 531"/>
                <a:gd name="T13" fmla="*/ 386 h 305"/>
                <a:gd name="T14" fmla="*/ 2748 w 531"/>
                <a:gd name="T15" fmla="*/ 700 h 305"/>
                <a:gd name="T16" fmla="*/ 2344 w 531"/>
                <a:gd name="T17" fmla="*/ 1192 h 305"/>
                <a:gd name="T18" fmla="*/ 0 w 531"/>
                <a:gd name="T19" fmla="*/ 1580 h 305"/>
                <a:gd name="T20" fmla="*/ 61 w 531"/>
                <a:gd name="T21" fmla="*/ 1358 h 305"/>
                <a:gd name="T22" fmla="*/ 160 w 531"/>
                <a:gd name="T23" fmla="*/ 1216 h 305"/>
                <a:gd name="T24" fmla="*/ 350 w 531"/>
                <a:gd name="T25" fmla="*/ 1340 h 305"/>
                <a:gd name="T26" fmla="*/ 468 w 531"/>
                <a:gd name="T27" fmla="*/ 922 h 305"/>
                <a:gd name="T28" fmla="*/ 1004 w 531"/>
                <a:gd name="T29" fmla="*/ 837 h 305"/>
                <a:gd name="T30" fmla="*/ 1131 w 531"/>
                <a:gd name="T31" fmla="*/ 637 h 305"/>
                <a:gd name="T32" fmla="*/ 1193 w 531"/>
                <a:gd name="T33" fmla="*/ 760 h 305"/>
                <a:gd name="T34" fmla="*/ 1596 w 531"/>
                <a:gd name="T35" fmla="*/ 165 h 305"/>
                <a:gd name="T36" fmla="*/ 1596 w 531"/>
                <a:gd name="T37" fmla="*/ 165 h 305"/>
                <a:gd name="T38" fmla="*/ 1596 w 531"/>
                <a:gd name="T39" fmla="*/ 165 h 3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31"/>
                <a:gd name="T61" fmla="*/ 0 h 305"/>
                <a:gd name="T62" fmla="*/ 531 w 531"/>
                <a:gd name="T63" fmla="*/ 305 h 3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close/>
                </a:path>
              </a:pathLst>
            </a:custGeom>
            <a:solidFill>
              <a:srgbClr val="CCECFF"/>
            </a:solidFill>
            <a:ln w="12700" cmpd="sng">
              <a:solidFill>
                <a:srgbClr val="000000"/>
              </a:solidFill>
              <a:round/>
              <a:headEnd/>
              <a:tailEnd/>
            </a:ln>
          </p:spPr>
          <p:txBody>
            <a:bodyPr/>
            <a:lstStyle/>
            <a:p>
              <a:endParaRPr lang="en-US" dirty="0"/>
            </a:p>
          </p:txBody>
        </p:sp>
        <p:sp>
          <p:nvSpPr>
            <p:cNvPr id="1102" name="Freeform 145"/>
            <p:cNvSpPr>
              <a:spLocks/>
            </p:cNvSpPr>
            <p:nvPr/>
          </p:nvSpPr>
          <p:spPr bwMode="auto">
            <a:xfrm>
              <a:off x="2093431" y="2659610"/>
              <a:ext cx="225523" cy="129495"/>
            </a:xfrm>
            <a:custGeom>
              <a:avLst/>
              <a:gdLst>
                <a:gd name="T0" fmla="*/ 1596 w 531"/>
                <a:gd name="T1" fmla="*/ 165 h 305"/>
                <a:gd name="T2" fmla="*/ 1638 w 531"/>
                <a:gd name="T3" fmla="*/ 84 h 305"/>
                <a:gd name="T4" fmla="*/ 1741 w 531"/>
                <a:gd name="T5" fmla="*/ 4 h 305"/>
                <a:gd name="T6" fmla="*/ 1790 w 531"/>
                <a:gd name="T7" fmla="*/ 0 h 305"/>
                <a:gd name="T8" fmla="*/ 1877 w 531"/>
                <a:gd name="T9" fmla="*/ 102 h 305"/>
                <a:gd name="T10" fmla="*/ 2446 w 531"/>
                <a:gd name="T11" fmla="*/ 242 h 305"/>
                <a:gd name="T12" fmla="*/ 2545 w 531"/>
                <a:gd name="T13" fmla="*/ 386 h 305"/>
                <a:gd name="T14" fmla="*/ 2748 w 531"/>
                <a:gd name="T15" fmla="*/ 700 h 305"/>
                <a:gd name="T16" fmla="*/ 2344 w 531"/>
                <a:gd name="T17" fmla="*/ 1192 h 305"/>
                <a:gd name="T18" fmla="*/ 0 w 531"/>
                <a:gd name="T19" fmla="*/ 1580 h 305"/>
                <a:gd name="T20" fmla="*/ 61 w 531"/>
                <a:gd name="T21" fmla="*/ 1358 h 305"/>
                <a:gd name="T22" fmla="*/ 160 w 531"/>
                <a:gd name="T23" fmla="*/ 1216 h 305"/>
                <a:gd name="T24" fmla="*/ 350 w 531"/>
                <a:gd name="T25" fmla="*/ 1340 h 305"/>
                <a:gd name="T26" fmla="*/ 468 w 531"/>
                <a:gd name="T27" fmla="*/ 922 h 305"/>
                <a:gd name="T28" fmla="*/ 1004 w 531"/>
                <a:gd name="T29" fmla="*/ 837 h 305"/>
                <a:gd name="T30" fmla="*/ 1131 w 531"/>
                <a:gd name="T31" fmla="*/ 637 h 305"/>
                <a:gd name="T32" fmla="*/ 1193 w 531"/>
                <a:gd name="T33" fmla="*/ 760 h 305"/>
                <a:gd name="T34" fmla="*/ 1596 w 531"/>
                <a:gd name="T35" fmla="*/ 165 h 305"/>
                <a:gd name="T36" fmla="*/ 1596 w 531"/>
                <a:gd name="T37" fmla="*/ 165 h 3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1"/>
                <a:gd name="T58" fmla="*/ 0 h 305"/>
                <a:gd name="T59" fmla="*/ 531 w 531"/>
                <a:gd name="T60" fmla="*/ 305 h 3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3" name="Freeform 146"/>
            <p:cNvSpPr>
              <a:spLocks/>
            </p:cNvSpPr>
            <p:nvPr/>
          </p:nvSpPr>
          <p:spPr bwMode="auto">
            <a:xfrm>
              <a:off x="2069915" y="2748638"/>
              <a:ext cx="270628" cy="105985"/>
            </a:xfrm>
            <a:custGeom>
              <a:avLst/>
              <a:gdLst>
                <a:gd name="T0" fmla="*/ 1912 w 637"/>
                <a:gd name="T1" fmla="*/ 1021 h 250"/>
                <a:gd name="T2" fmla="*/ 2515 w 637"/>
                <a:gd name="T3" fmla="*/ 950 h 250"/>
                <a:gd name="T4" fmla="*/ 2559 w 637"/>
                <a:gd name="T5" fmla="*/ 807 h 250"/>
                <a:gd name="T6" fmla="*/ 2599 w 637"/>
                <a:gd name="T7" fmla="*/ 747 h 250"/>
                <a:gd name="T8" fmla="*/ 3261 w 637"/>
                <a:gd name="T9" fmla="*/ 147 h 250"/>
                <a:gd name="T10" fmla="*/ 3326 w 637"/>
                <a:gd name="T11" fmla="*/ 0 h 250"/>
                <a:gd name="T12" fmla="*/ 2644 w 637"/>
                <a:gd name="T13" fmla="*/ 108 h 250"/>
                <a:gd name="T14" fmla="*/ 287 w 637"/>
                <a:gd name="T15" fmla="*/ 493 h 250"/>
                <a:gd name="T16" fmla="*/ 160 w 637"/>
                <a:gd name="T17" fmla="*/ 787 h 250"/>
                <a:gd name="T18" fmla="*/ 0 w 637"/>
                <a:gd name="T19" fmla="*/ 1265 h 250"/>
                <a:gd name="T20" fmla="*/ 827 w 637"/>
                <a:gd name="T21" fmla="*/ 1165 h 250"/>
                <a:gd name="T22" fmla="*/ 1912 w 637"/>
                <a:gd name="T23" fmla="*/ 1029 h 250"/>
                <a:gd name="T24" fmla="*/ 1912 w 637"/>
                <a:gd name="T25" fmla="*/ 1029 h 250"/>
                <a:gd name="T26" fmla="*/ 1912 w 637"/>
                <a:gd name="T27" fmla="*/ 1021 h 2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7"/>
                <a:gd name="T43" fmla="*/ 0 h 250"/>
                <a:gd name="T44" fmla="*/ 637 w 637"/>
                <a:gd name="T45" fmla="*/ 250 h 2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lnTo>
                    <a:pt x="367" y="202"/>
                  </a:lnTo>
                  <a:close/>
                </a:path>
              </a:pathLst>
            </a:custGeom>
            <a:solidFill>
              <a:srgbClr val="CCECFF"/>
            </a:solidFill>
            <a:ln w="12700" cmpd="sng">
              <a:solidFill>
                <a:srgbClr val="000000"/>
              </a:solidFill>
              <a:round/>
              <a:headEnd/>
              <a:tailEnd/>
            </a:ln>
          </p:spPr>
          <p:txBody>
            <a:bodyPr/>
            <a:lstStyle/>
            <a:p>
              <a:endParaRPr lang="en-US" dirty="0"/>
            </a:p>
          </p:txBody>
        </p:sp>
        <p:sp>
          <p:nvSpPr>
            <p:cNvPr id="1104" name="Freeform 147"/>
            <p:cNvSpPr>
              <a:spLocks/>
            </p:cNvSpPr>
            <p:nvPr/>
          </p:nvSpPr>
          <p:spPr bwMode="auto">
            <a:xfrm>
              <a:off x="2069915" y="2748638"/>
              <a:ext cx="270628" cy="105985"/>
            </a:xfrm>
            <a:custGeom>
              <a:avLst/>
              <a:gdLst>
                <a:gd name="T0" fmla="*/ 1912 w 637"/>
                <a:gd name="T1" fmla="*/ 1021 h 250"/>
                <a:gd name="T2" fmla="*/ 2515 w 637"/>
                <a:gd name="T3" fmla="*/ 950 h 250"/>
                <a:gd name="T4" fmla="*/ 2559 w 637"/>
                <a:gd name="T5" fmla="*/ 807 h 250"/>
                <a:gd name="T6" fmla="*/ 2599 w 637"/>
                <a:gd name="T7" fmla="*/ 747 h 250"/>
                <a:gd name="T8" fmla="*/ 3261 w 637"/>
                <a:gd name="T9" fmla="*/ 147 h 250"/>
                <a:gd name="T10" fmla="*/ 3326 w 637"/>
                <a:gd name="T11" fmla="*/ 0 h 250"/>
                <a:gd name="T12" fmla="*/ 2644 w 637"/>
                <a:gd name="T13" fmla="*/ 108 h 250"/>
                <a:gd name="T14" fmla="*/ 287 w 637"/>
                <a:gd name="T15" fmla="*/ 493 h 250"/>
                <a:gd name="T16" fmla="*/ 160 w 637"/>
                <a:gd name="T17" fmla="*/ 787 h 250"/>
                <a:gd name="T18" fmla="*/ 0 w 637"/>
                <a:gd name="T19" fmla="*/ 1265 h 250"/>
                <a:gd name="T20" fmla="*/ 827 w 637"/>
                <a:gd name="T21" fmla="*/ 1165 h 250"/>
                <a:gd name="T22" fmla="*/ 1912 w 637"/>
                <a:gd name="T23" fmla="*/ 1029 h 250"/>
                <a:gd name="T24" fmla="*/ 1912 w 637"/>
                <a:gd name="T25" fmla="*/ 1029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7"/>
                <a:gd name="T40" fmla="*/ 0 h 250"/>
                <a:gd name="T41" fmla="*/ 637 w 637"/>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5" name="Freeform 148"/>
            <p:cNvSpPr>
              <a:spLocks/>
            </p:cNvSpPr>
            <p:nvPr/>
          </p:nvSpPr>
          <p:spPr bwMode="auto">
            <a:xfrm>
              <a:off x="2136993" y="2834197"/>
              <a:ext cx="136470" cy="200409"/>
            </a:xfrm>
            <a:custGeom>
              <a:avLst/>
              <a:gdLst>
                <a:gd name="T0" fmla="*/ 1105 w 321"/>
                <a:gd name="T1" fmla="*/ 0 h 472"/>
                <a:gd name="T2" fmla="*/ 1645 w 321"/>
                <a:gd name="T3" fmla="*/ 1292 h 472"/>
                <a:gd name="T4" fmla="*/ 1570 w 321"/>
                <a:gd name="T5" fmla="*/ 1496 h 472"/>
                <a:gd name="T6" fmla="*/ 1693 w 321"/>
                <a:gd name="T7" fmla="*/ 1946 h 472"/>
                <a:gd name="T8" fmla="*/ 565 w 321"/>
                <a:gd name="T9" fmla="*/ 2110 h 472"/>
                <a:gd name="T10" fmla="*/ 652 w 321"/>
                <a:gd name="T11" fmla="*/ 2283 h 472"/>
                <a:gd name="T12" fmla="*/ 718 w 321"/>
                <a:gd name="T13" fmla="*/ 2362 h 472"/>
                <a:gd name="T14" fmla="*/ 472 w 321"/>
                <a:gd name="T15" fmla="*/ 2450 h 472"/>
                <a:gd name="T16" fmla="*/ 312 w 321"/>
                <a:gd name="T17" fmla="*/ 2428 h 472"/>
                <a:gd name="T18" fmla="*/ 0 w 321"/>
                <a:gd name="T19" fmla="*/ 145 h 472"/>
                <a:gd name="T20" fmla="*/ 1105 w 321"/>
                <a:gd name="T21" fmla="*/ 1 h 472"/>
                <a:gd name="T22" fmla="*/ 1105 w 321"/>
                <a:gd name="T23" fmla="*/ 1 h 472"/>
                <a:gd name="T24" fmla="*/ 1105 w 321"/>
                <a:gd name="T25" fmla="*/ 0 h 4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1"/>
                <a:gd name="T40" fmla="*/ 0 h 472"/>
                <a:gd name="T41" fmla="*/ 321 w 321"/>
                <a:gd name="T42" fmla="*/ 472 h 4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lnTo>
                    <a:pt x="209" y="0"/>
                  </a:lnTo>
                  <a:close/>
                </a:path>
              </a:pathLst>
            </a:custGeom>
            <a:solidFill>
              <a:srgbClr val="CCECFF"/>
            </a:solidFill>
            <a:ln w="12700" cmpd="sng">
              <a:solidFill>
                <a:srgbClr val="000000"/>
              </a:solidFill>
              <a:round/>
              <a:headEnd/>
              <a:tailEnd/>
            </a:ln>
          </p:spPr>
          <p:txBody>
            <a:bodyPr/>
            <a:lstStyle/>
            <a:p>
              <a:endParaRPr lang="en-US" dirty="0"/>
            </a:p>
          </p:txBody>
        </p:sp>
        <p:sp>
          <p:nvSpPr>
            <p:cNvPr id="1106" name="Freeform 149"/>
            <p:cNvSpPr>
              <a:spLocks/>
            </p:cNvSpPr>
            <p:nvPr/>
          </p:nvSpPr>
          <p:spPr bwMode="auto">
            <a:xfrm>
              <a:off x="2136993" y="2834197"/>
              <a:ext cx="136470" cy="200409"/>
            </a:xfrm>
            <a:custGeom>
              <a:avLst/>
              <a:gdLst>
                <a:gd name="T0" fmla="*/ 1105 w 321"/>
                <a:gd name="T1" fmla="*/ 0 h 472"/>
                <a:gd name="T2" fmla="*/ 1645 w 321"/>
                <a:gd name="T3" fmla="*/ 1292 h 472"/>
                <a:gd name="T4" fmla="*/ 1570 w 321"/>
                <a:gd name="T5" fmla="*/ 1496 h 472"/>
                <a:gd name="T6" fmla="*/ 1693 w 321"/>
                <a:gd name="T7" fmla="*/ 1946 h 472"/>
                <a:gd name="T8" fmla="*/ 565 w 321"/>
                <a:gd name="T9" fmla="*/ 2110 h 472"/>
                <a:gd name="T10" fmla="*/ 652 w 321"/>
                <a:gd name="T11" fmla="*/ 2283 h 472"/>
                <a:gd name="T12" fmla="*/ 718 w 321"/>
                <a:gd name="T13" fmla="*/ 2362 h 472"/>
                <a:gd name="T14" fmla="*/ 472 w 321"/>
                <a:gd name="T15" fmla="*/ 2450 h 472"/>
                <a:gd name="T16" fmla="*/ 312 w 321"/>
                <a:gd name="T17" fmla="*/ 2428 h 472"/>
                <a:gd name="T18" fmla="*/ 0 w 321"/>
                <a:gd name="T19" fmla="*/ 145 h 472"/>
                <a:gd name="T20" fmla="*/ 1105 w 321"/>
                <a:gd name="T21" fmla="*/ 1 h 472"/>
                <a:gd name="T22" fmla="*/ 1105 w 321"/>
                <a:gd name="T23" fmla="*/ 1 h 4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1"/>
                <a:gd name="T37" fmla="*/ 0 h 472"/>
                <a:gd name="T38" fmla="*/ 321 w 321"/>
                <a:gd name="T39" fmla="*/ 472 h 4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7" name="Freeform 150"/>
            <p:cNvSpPr>
              <a:spLocks/>
            </p:cNvSpPr>
            <p:nvPr/>
          </p:nvSpPr>
          <p:spPr bwMode="auto">
            <a:xfrm>
              <a:off x="2043314" y="2846144"/>
              <a:ext cx="118737" cy="203492"/>
            </a:xfrm>
            <a:custGeom>
              <a:avLst/>
              <a:gdLst>
                <a:gd name="T0" fmla="*/ 1113 w 280"/>
                <a:gd name="T1" fmla="*/ 0 h 479"/>
                <a:gd name="T2" fmla="*/ 1418 w 280"/>
                <a:gd name="T3" fmla="*/ 2304 h 479"/>
                <a:gd name="T4" fmla="*/ 972 w 280"/>
                <a:gd name="T5" fmla="*/ 2321 h 479"/>
                <a:gd name="T6" fmla="*/ 904 w 280"/>
                <a:gd name="T7" fmla="*/ 2511 h 479"/>
                <a:gd name="T8" fmla="*/ 727 w 280"/>
                <a:gd name="T9" fmla="*/ 2223 h 479"/>
                <a:gd name="T10" fmla="*/ 727 w 280"/>
                <a:gd name="T11" fmla="*/ 2050 h 479"/>
                <a:gd name="T12" fmla="*/ 0 w 280"/>
                <a:gd name="T13" fmla="*/ 2137 h 479"/>
                <a:gd name="T14" fmla="*/ 162 w 280"/>
                <a:gd name="T15" fmla="*/ 1531 h 479"/>
                <a:gd name="T16" fmla="*/ 84 w 280"/>
                <a:gd name="T17" fmla="*/ 1136 h 479"/>
                <a:gd name="T18" fmla="*/ 39 w 280"/>
                <a:gd name="T19" fmla="*/ 959 h 479"/>
                <a:gd name="T20" fmla="*/ 317 w 280"/>
                <a:gd name="T21" fmla="*/ 103 h 479"/>
                <a:gd name="T22" fmla="*/ 1113 w 280"/>
                <a:gd name="T23" fmla="*/ 0 h 479"/>
                <a:gd name="T24" fmla="*/ 1113 w 280"/>
                <a:gd name="T25" fmla="*/ 0 h 479"/>
                <a:gd name="T26" fmla="*/ 1113 w 280"/>
                <a:gd name="T27" fmla="*/ 0 h 47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0"/>
                <a:gd name="T43" fmla="*/ 0 h 479"/>
                <a:gd name="T44" fmla="*/ 280 w 280"/>
                <a:gd name="T45" fmla="*/ 479 h 47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close/>
                </a:path>
              </a:pathLst>
            </a:custGeom>
            <a:solidFill>
              <a:srgbClr val="CCECFF"/>
            </a:solidFill>
            <a:ln w="12700" cmpd="sng">
              <a:solidFill>
                <a:srgbClr val="000000"/>
              </a:solidFill>
              <a:round/>
              <a:headEnd/>
              <a:tailEnd/>
            </a:ln>
          </p:spPr>
          <p:txBody>
            <a:bodyPr/>
            <a:lstStyle/>
            <a:p>
              <a:endParaRPr lang="en-US" dirty="0"/>
            </a:p>
          </p:txBody>
        </p:sp>
        <p:sp>
          <p:nvSpPr>
            <p:cNvPr id="1108" name="Freeform 151"/>
            <p:cNvSpPr>
              <a:spLocks/>
            </p:cNvSpPr>
            <p:nvPr/>
          </p:nvSpPr>
          <p:spPr bwMode="auto">
            <a:xfrm>
              <a:off x="2043314" y="2846144"/>
              <a:ext cx="118737" cy="203492"/>
            </a:xfrm>
            <a:custGeom>
              <a:avLst/>
              <a:gdLst>
                <a:gd name="T0" fmla="*/ 1113 w 280"/>
                <a:gd name="T1" fmla="*/ 0 h 479"/>
                <a:gd name="T2" fmla="*/ 1418 w 280"/>
                <a:gd name="T3" fmla="*/ 2304 h 479"/>
                <a:gd name="T4" fmla="*/ 972 w 280"/>
                <a:gd name="T5" fmla="*/ 2321 h 479"/>
                <a:gd name="T6" fmla="*/ 904 w 280"/>
                <a:gd name="T7" fmla="*/ 2511 h 479"/>
                <a:gd name="T8" fmla="*/ 727 w 280"/>
                <a:gd name="T9" fmla="*/ 2223 h 479"/>
                <a:gd name="T10" fmla="*/ 727 w 280"/>
                <a:gd name="T11" fmla="*/ 2050 h 479"/>
                <a:gd name="T12" fmla="*/ 0 w 280"/>
                <a:gd name="T13" fmla="*/ 2137 h 479"/>
                <a:gd name="T14" fmla="*/ 162 w 280"/>
                <a:gd name="T15" fmla="*/ 1531 h 479"/>
                <a:gd name="T16" fmla="*/ 84 w 280"/>
                <a:gd name="T17" fmla="*/ 1136 h 479"/>
                <a:gd name="T18" fmla="*/ 39 w 280"/>
                <a:gd name="T19" fmla="*/ 959 h 479"/>
                <a:gd name="T20" fmla="*/ 317 w 280"/>
                <a:gd name="T21" fmla="*/ 103 h 479"/>
                <a:gd name="T22" fmla="*/ 1113 w 280"/>
                <a:gd name="T23" fmla="*/ 0 h 479"/>
                <a:gd name="T24" fmla="*/ 1113 w 280"/>
                <a:gd name="T25" fmla="*/ 0 h 4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479"/>
                <a:gd name="T41" fmla="*/ 280 w 280"/>
                <a:gd name="T42" fmla="*/ 479 h 4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09" name="Freeform 152"/>
            <p:cNvSpPr>
              <a:spLocks/>
            </p:cNvSpPr>
            <p:nvPr/>
          </p:nvSpPr>
          <p:spPr bwMode="auto">
            <a:xfrm>
              <a:off x="2024424" y="2339341"/>
              <a:ext cx="183117" cy="105600"/>
            </a:xfrm>
            <a:custGeom>
              <a:avLst/>
              <a:gdLst>
                <a:gd name="T0" fmla="*/ 930 w 431"/>
                <a:gd name="T1" fmla="*/ 1267 h 249"/>
                <a:gd name="T2" fmla="*/ 786 w 431"/>
                <a:gd name="T3" fmla="*/ 800 h 249"/>
                <a:gd name="T4" fmla="*/ 647 w 431"/>
                <a:gd name="T5" fmla="*/ 800 h 249"/>
                <a:gd name="T6" fmla="*/ 4 w 431"/>
                <a:gd name="T7" fmla="*/ 659 h 249"/>
                <a:gd name="T8" fmla="*/ 0 w 431"/>
                <a:gd name="T9" fmla="*/ 625 h 249"/>
                <a:gd name="T10" fmla="*/ 0 w 431"/>
                <a:gd name="T11" fmla="*/ 601 h 249"/>
                <a:gd name="T12" fmla="*/ 4 w 431"/>
                <a:gd name="T13" fmla="*/ 544 h 249"/>
                <a:gd name="T14" fmla="*/ 722 w 431"/>
                <a:gd name="T15" fmla="*/ 0 h 249"/>
                <a:gd name="T16" fmla="*/ 848 w 431"/>
                <a:gd name="T17" fmla="*/ 37 h 249"/>
                <a:gd name="T18" fmla="*/ 722 w 431"/>
                <a:gd name="T19" fmla="*/ 261 h 249"/>
                <a:gd name="T20" fmla="*/ 700 w 431"/>
                <a:gd name="T21" fmla="*/ 348 h 249"/>
                <a:gd name="T22" fmla="*/ 722 w 431"/>
                <a:gd name="T23" fmla="*/ 293 h 249"/>
                <a:gd name="T24" fmla="*/ 786 w 431"/>
                <a:gd name="T25" fmla="*/ 293 h 249"/>
                <a:gd name="T26" fmla="*/ 967 w 431"/>
                <a:gd name="T27" fmla="*/ 463 h 249"/>
                <a:gd name="T28" fmla="*/ 1007 w 431"/>
                <a:gd name="T29" fmla="*/ 421 h 249"/>
                <a:gd name="T30" fmla="*/ 1222 w 431"/>
                <a:gd name="T31" fmla="*/ 421 h 249"/>
                <a:gd name="T32" fmla="*/ 1245 w 431"/>
                <a:gd name="T33" fmla="*/ 370 h 249"/>
                <a:gd name="T34" fmla="*/ 1310 w 431"/>
                <a:gd name="T35" fmla="*/ 370 h 249"/>
                <a:gd name="T36" fmla="*/ 1675 w 431"/>
                <a:gd name="T37" fmla="*/ 238 h 249"/>
                <a:gd name="T38" fmla="*/ 1769 w 431"/>
                <a:gd name="T39" fmla="*/ 348 h 249"/>
                <a:gd name="T40" fmla="*/ 2090 w 431"/>
                <a:gd name="T41" fmla="*/ 293 h 249"/>
                <a:gd name="T42" fmla="*/ 2147 w 431"/>
                <a:gd name="T43" fmla="*/ 383 h 249"/>
                <a:gd name="T44" fmla="*/ 2246 w 431"/>
                <a:gd name="T45" fmla="*/ 519 h 249"/>
                <a:gd name="T46" fmla="*/ 1138 w 431"/>
                <a:gd name="T47" fmla="*/ 746 h 249"/>
                <a:gd name="T48" fmla="*/ 930 w 431"/>
                <a:gd name="T49" fmla="*/ 1267 h 249"/>
                <a:gd name="T50" fmla="*/ 930 w 431"/>
                <a:gd name="T51" fmla="*/ 1267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close/>
                </a:path>
              </a:pathLst>
            </a:custGeom>
            <a:solidFill>
              <a:srgbClr val="CCECFF"/>
            </a:solidFill>
            <a:ln w="12700" cmpd="sng">
              <a:solidFill>
                <a:srgbClr val="000000"/>
              </a:solidFill>
              <a:round/>
              <a:headEnd/>
              <a:tailEnd/>
            </a:ln>
          </p:spPr>
          <p:txBody>
            <a:bodyPr/>
            <a:lstStyle/>
            <a:p>
              <a:endParaRPr lang="en-US" dirty="0"/>
            </a:p>
          </p:txBody>
        </p:sp>
        <p:sp>
          <p:nvSpPr>
            <p:cNvPr id="1110" name="Freeform 153"/>
            <p:cNvSpPr>
              <a:spLocks/>
            </p:cNvSpPr>
            <p:nvPr/>
          </p:nvSpPr>
          <p:spPr bwMode="auto">
            <a:xfrm>
              <a:off x="2024424" y="2339341"/>
              <a:ext cx="183117" cy="105600"/>
            </a:xfrm>
            <a:custGeom>
              <a:avLst/>
              <a:gdLst>
                <a:gd name="T0" fmla="*/ 930 w 431"/>
                <a:gd name="T1" fmla="*/ 1267 h 249"/>
                <a:gd name="T2" fmla="*/ 786 w 431"/>
                <a:gd name="T3" fmla="*/ 800 h 249"/>
                <a:gd name="T4" fmla="*/ 647 w 431"/>
                <a:gd name="T5" fmla="*/ 800 h 249"/>
                <a:gd name="T6" fmla="*/ 4 w 431"/>
                <a:gd name="T7" fmla="*/ 659 h 249"/>
                <a:gd name="T8" fmla="*/ 0 w 431"/>
                <a:gd name="T9" fmla="*/ 625 h 249"/>
                <a:gd name="T10" fmla="*/ 0 w 431"/>
                <a:gd name="T11" fmla="*/ 601 h 249"/>
                <a:gd name="T12" fmla="*/ 4 w 431"/>
                <a:gd name="T13" fmla="*/ 544 h 249"/>
                <a:gd name="T14" fmla="*/ 722 w 431"/>
                <a:gd name="T15" fmla="*/ 0 h 249"/>
                <a:gd name="T16" fmla="*/ 848 w 431"/>
                <a:gd name="T17" fmla="*/ 37 h 249"/>
                <a:gd name="T18" fmla="*/ 722 w 431"/>
                <a:gd name="T19" fmla="*/ 261 h 249"/>
                <a:gd name="T20" fmla="*/ 700 w 431"/>
                <a:gd name="T21" fmla="*/ 348 h 249"/>
                <a:gd name="T22" fmla="*/ 722 w 431"/>
                <a:gd name="T23" fmla="*/ 293 h 249"/>
                <a:gd name="T24" fmla="*/ 786 w 431"/>
                <a:gd name="T25" fmla="*/ 293 h 249"/>
                <a:gd name="T26" fmla="*/ 967 w 431"/>
                <a:gd name="T27" fmla="*/ 463 h 249"/>
                <a:gd name="T28" fmla="*/ 1007 w 431"/>
                <a:gd name="T29" fmla="*/ 421 h 249"/>
                <a:gd name="T30" fmla="*/ 1222 w 431"/>
                <a:gd name="T31" fmla="*/ 421 h 249"/>
                <a:gd name="T32" fmla="*/ 1245 w 431"/>
                <a:gd name="T33" fmla="*/ 370 h 249"/>
                <a:gd name="T34" fmla="*/ 1310 w 431"/>
                <a:gd name="T35" fmla="*/ 370 h 249"/>
                <a:gd name="T36" fmla="*/ 1675 w 431"/>
                <a:gd name="T37" fmla="*/ 238 h 249"/>
                <a:gd name="T38" fmla="*/ 1769 w 431"/>
                <a:gd name="T39" fmla="*/ 348 h 249"/>
                <a:gd name="T40" fmla="*/ 2090 w 431"/>
                <a:gd name="T41" fmla="*/ 293 h 249"/>
                <a:gd name="T42" fmla="*/ 2147 w 431"/>
                <a:gd name="T43" fmla="*/ 383 h 249"/>
                <a:gd name="T44" fmla="*/ 2246 w 431"/>
                <a:gd name="T45" fmla="*/ 519 h 249"/>
                <a:gd name="T46" fmla="*/ 1138 w 431"/>
                <a:gd name="T47" fmla="*/ 746 h 249"/>
                <a:gd name="T48" fmla="*/ 930 w 431"/>
                <a:gd name="T49" fmla="*/ 1267 h 249"/>
                <a:gd name="T50" fmla="*/ 930 w 431"/>
                <a:gd name="T51" fmla="*/ 1267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1" name="Freeform 154"/>
            <p:cNvSpPr>
              <a:spLocks/>
            </p:cNvSpPr>
            <p:nvPr/>
          </p:nvSpPr>
          <p:spPr bwMode="auto">
            <a:xfrm>
              <a:off x="1952334" y="2374413"/>
              <a:ext cx="170010" cy="182680"/>
            </a:xfrm>
            <a:custGeom>
              <a:avLst/>
              <a:gdLst>
                <a:gd name="T0" fmla="*/ 186 w 400"/>
                <a:gd name="T1" fmla="*/ 126 h 430"/>
                <a:gd name="T2" fmla="*/ 186 w 400"/>
                <a:gd name="T3" fmla="*/ 249 h 430"/>
                <a:gd name="T4" fmla="*/ 205 w 400"/>
                <a:gd name="T5" fmla="*/ 461 h 430"/>
                <a:gd name="T6" fmla="*/ 0 w 400"/>
                <a:gd name="T7" fmla="*/ 709 h 430"/>
                <a:gd name="T8" fmla="*/ 41 w 400"/>
                <a:gd name="T9" fmla="*/ 1195 h 430"/>
                <a:gd name="T10" fmla="*/ 624 w 400"/>
                <a:gd name="T11" fmla="*/ 1531 h 430"/>
                <a:gd name="T12" fmla="*/ 624 w 400"/>
                <a:gd name="T13" fmla="*/ 1685 h 430"/>
                <a:gd name="T14" fmla="*/ 750 w 400"/>
                <a:gd name="T15" fmla="*/ 2091 h 430"/>
                <a:gd name="T16" fmla="*/ 914 w 400"/>
                <a:gd name="T17" fmla="*/ 2256 h 430"/>
                <a:gd name="T18" fmla="*/ 1977 w 400"/>
                <a:gd name="T19" fmla="*/ 2109 h 430"/>
                <a:gd name="T20" fmla="*/ 1860 w 400"/>
                <a:gd name="T21" fmla="*/ 1721 h 430"/>
                <a:gd name="T22" fmla="*/ 2104 w 400"/>
                <a:gd name="T23" fmla="*/ 637 h 430"/>
                <a:gd name="T24" fmla="*/ 1849 w 400"/>
                <a:gd name="T25" fmla="*/ 1097 h 430"/>
                <a:gd name="T26" fmla="*/ 1805 w 400"/>
                <a:gd name="T27" fmla="*/ 995 h 430"/>
                <a:gd name="T28" fmla="*/ 1829 w 400"/>
                <a:gd name="T29" fmla="*/ 875 h 430"/>
                <a:gd name="T30" fmla="*/ 1682 w 400"/>
                <a:gd name="T31" fmla="*/ 389 h 430"/>
                <a:gd name="T32" fmla="*/ 1534 w 400"/>
                <a:gd name="T33" fmla="*/ 389 h 430"/>
                <a:gd name="T34" fmla="*/ 914 w 400"/>
                <a:gd name="T35" fmla="*/ 249 h 430"/>
                <a:gd name="T36" fmla="*/ 890 w 400"/>
                <a:gd name="T37" fmla="*/ 212 h 430"/>
                <a:gd name="T38" fmla="*/ 890 w 400"/>
                <a:gd name="T39" fmla="*/ 192 h 430"/>
                <a:gd name="T40" fmla="*/ 652 w 400"/>
                <a:gd name="T41" fmla="*/ 126 h 430"/>
                <a:gd name="T42" fmla="*/ 602 w 400"/>
                <a:gd name="T43" fmla="*/ 0 h 430"/>
                <a:gd name="T44" fmla="*/ 249 w 400"/>
                <a:gd name="T45" fmla="*/ 103 h 430"/>
                <a:gd name="T46" fmla="*/ 186 w 400"/>
                <a:gd name="T47" fmla="*/ 126 h 430"/>
                <a:gd name="T48" fmla="*/ 186 w 400"/>
                <a:gd name="T49" fmla="*/ 126 h 430"/>
                <a:gd name="T50" fmla="*/ 186 w 400"/>
                <a:gd name="T51" fmla="*/ 126 h 4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0"/>
                <a:gd name="T79" fmla="*/ 0 h 430"/>
                <a:gd name="T80" fmla="*/ 400 w 400"/>
                <a:gd name="T81" fmla="*/ 430 h 4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close/>
                </a:path>
              </a:pathLst>
            </a:custGeom>
            <a:solidFill>
              <a:srgbClr val="CCECFF"/>
            </a:solidFill>
            <a:ln w="12700" cmpd="sng">
              <a:solidFill>
                <a:srgbClr val="000000"/>
              </a:solidFill>
              <a:round/>
              <a:headEnd/>
              <a:tailEnd/>
            </a:ln>
          </p:spPr>
          <p:txBody>
            <a:bodyPr/>
            <a:lstStyle/>
            <a:p>
              <a:endParaRPr lang="en-US" dirty="0"/>
            </a:p>
          </p:txBody>
        </p:sp>
        <p:sp>
          <p:nvSpPr>
            <p:cNvPr id="1112" name="Freeform 155"/>
            <p:cNvSpPr>
              <a:spLocks/>
            </p:cNvSpPr>
            <p:nvPr/>
          </p:nvSpPr>
          <p:spPr bwMode="auto">
            <a:xfrm>
              <a:off x="1952334" y="2374413"/>
              <a:ext cx="170010" cy="182680"/>
            </a:xfrm>
            <a:custGeom>
              <a:avLst/>
              <a:gdLst>
                <a:gd name="T0" fmla="*/ 186 w 400"/>
                <a:gd name="T1" fmla="*/ 126 h 430"/>
                <a:gd name="T2" fmla="*/ 186 w 400"/>
                <a:gd name="T3" fmla="*/ 249 h 430"/>
                <a:gd name="T4" fmla="*/ 205 w 400"/>
                <a:gd name="T5" fmla="*/ 461 h 430"/>
                <a:gd name="T6" fmla="*/ 0 w 400"/>
                <a:gd name="T7" fmla="*/ 709 h 430"/>
                <a:gd name="T8" fmla="*/ 41 w 400"/>
                <a:gd name="T9" fmla="*/ 1195 h 430"/>
                <a:gd name="T10" fmla="*/ 624 w 400"/>
                <a:gd name="T11" fmla="*/ 1531 h 430"/>
                <a:gd name="T12" fmla="*/ 624 w 400"/>
                <a:gd name="T13" fmla="*/ 1685 h 430"/>
                <a:gd name="T14" fmla="*/ 750 w 400"/>
                <a:gd name="T15" fmla="*/ 2091 h 430"/>
                <a:gd name="T16" fmla="*/ 914 w 400"/>
                <a:gd name="T17" fmla="*/ 2256 h 430"/>
                <a:gd name="T18" fmla="*/ 1977 w 400"/>
                <a:gd name="T19" fmla="*/ 2109 h 430"/>
                <a:gd name="T20" fmla="*/ 1860 w 400"/>
                <a:gd name="T21" fmla="*/ 1721 h 430"/>
                <a:gd name="T22" fmla="*/ 2104 w 400"/>
                <a:gd name="T23" fmla="*/ 637 h 430"/>
                <a:gd name="T24" fmla="*/ 1849 w 400"/>
                <a:gd name="T25" fmla="*/ 1097 h 430"/>
                <a:gd name="T26" fmla="*/ 1805 w 400"/>
                <a:gd name="T27" fmla="*/ 995 h 430"/>
                <a:gd name="T28" fmla="*/ 1829 w 400"/>
                <a:gd name="T29" fmla="*/ 875 h 430"/>
                <a:gd name="T30" fmla="*/ 1682 w 400"/>
                <a:gd name="T31" fmla="*/ 389 h 430"/>
                <a:gd name="T32" fmla="*/ 1534 w 400"/>
                <a:gd name="T33" fmla="*/ 389 h 430"/>
                <a:gd name="T34" fmla="*/ 914 w 400"/>
                <a:gd name="T35" fmla="*/ 249 h 430"/>
                <a:gd name="T36" fmla="*/ 890 w 400"/>
                <a:gd name="T37" fmla="*/ 212 h 430"/>
                <a:gd name="T38" fmla="*/ 890 w 400"/>
                <a:gd name="T39" fmla="*/ 192 h 430"/>
                <a:gd name="T40" fmla="*/ 652 w 400"/>
                <a:gd name="T41" fmla="*/ 126 h 430"/>
                <a:gd name="T42" fmla="*/ 602 w 400"/>
                <a:gd name="T43" fmla="*/ 0 h 430"/>
                <a:gd name="T44" fmla="*/ 249 w 400"/>
                <a:gd name="T45" fmla="*/ 103 h 430"/>
                <a:gd name="T46" fmla="*/ 186 w 400"/>
                <a:gd name="T47" fmla="*/ 126 h 430"/>
                <a:gd name="T48" fmla="*/ 186 w 400"/>
                <a:gd name="T49" fmla="*/ 126 h 4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00"/>
                <a:gd name="T76" fmla="*/ 0 h 430"/>
                <a:gd name="T77" fmla="*/ 400 w 400"/>
                <a:gd name="T78" fmla="*/ 430 h 4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3" name="Freeform 156"/>
            <p:cNvSpPr>
              <a:spLocks/>
            </p:cNvSpPr>
            <p:nvPr/>
          </p:nvSpPr>
          <p:spPr bwMode="auto">
            <a:xfrm>
              <a:off x="2006305" y="2545531"/>
              <a:ext cx="139169" cy="225460"/>
            </a:xfrm>
            <a:custGeom>
              <a:avLst/>
              <a:gdLst>
                <a:gd name="T0" fmla="*/ 1108 w 328"/>
                <a:gd name="T1" fmla="*/ 2672 h 531"/>
                <a:gd name="T2" fmla="*/ 978 w 328"/>
                <a:gd name="T3" fmla="*/ 2672 h 531"/>
                <a:gd name="T4" fmla="*/ 978 w 328"/>
                <a:gd name="T5" fmla="*/ 2565 h 531"/>
                <a:gd name="T6" fmla="*/ 908 w 328"/>
                <a:gd name="T7" fmla="*/ 2457 h 531"/>
                <a:gd name="T8" fmla="*/ 627 w 328"/>
                <a:gd name="T9" fmla="*/ 2177 h 531"/>
                <a:gd name="T10" fmla="*/ 659 w 328"/>
                <a:gd name="T11" fmla="*/ 2012 h 531"/>
                <a:gd name="T12" fmla="*/ 604 w 328"/>
                <a:gd name="T13" fmla="*/ 1765 h 531"/>
                <a:gd name="T14" fmla="*/ 448 w 328"/>
                <a:gd name="T15" fmla="*/ 1835 h 531"/>
                <a:gd name="T16" fmla="*/ 119 w 328"/>
                <a:gd name="T17" fmla="*/ 1478 h 531"/>
                <a:gd name="T18" fmla="*/ 0 w 328"/>
                <a:gd name="T19" fmla="*/ 1293 h 531"/>
                <a:gd name="T20" fmla="*/ 37 w 328"/>
                <a:gd name="T21" fmla="*/ 1173 h 531"/>
                <a:gd name="T22" fmla="*/ 196 w 328"/>
                <a:gd name="T23" fmla="*/ 798 h 531"/>
                <a:gd name="T24" fmla="*/ 158 w 328"/>
                <a:gd name="T25" fmla="*/ 682 h 531"/>
                <a:gd name="T26" fmla="*/ 383 w 328"/>
                <a:gd name="T27" fmla="*/ 534 h 531"/>
                <a:gd name="T28" fmla="*/ 407 w 328"/>
                <a:gd name="T29" fmla="*/ 268 h 531"/>
                <a:gd name="T30" fmla="*/ 337 w 328"/>
                <a:gd name="T31" fmla="*/ 221 h 531"/>
                <a:gd name="T32" fmla="*/ 238 w 328"/>
                <a:gd name="T33" fmla="*/ 141 h 531"/>
                <a:gd name="T34" fmla="*/ 1268 w 328"/>
                <a:gd name="T35" fmla="*/ 0 h 531"/>
                <a:gd name="T36" fmla="*/ 1268 w 328"/>
                <a:gd name="T37" fmla="*/ 4 h 531"/>
                <a:gd name="T38" fmla="*/ 1348 w 328"/>
                <a:gd name="T39" fmla="*/ 289 h 531"/>
                <a:gd name="T40" fmla="*/ 1392 w 328"/>
                <a:gd name="T41" fmla="*/ 313 h 531"/>
                <a:gd name="T42" fmla="*/ 1591 w 328"/>
                <a:gd name="T43" fmla="*/ 1564 h 531"/>
                <a:gd name="T44" fmla="*/ 1591 w 328"/>
                <a:gd name="T45" fmla="*/ 1638 h 531"/>
                <a:gd name="T46" fmla="*/ 1672 w 328"/>
                <a:gd name="T47" fmla="*/ 1741 h 531"/>
                <a:gd name="T48" fmla="*/ 1513 w 328"/>
                <a:gd name="T49" fmla="*/ 2318 h 531"/>
                <a:gd name="T50" fmla="*/ 1392 w 328"/>
                <a:gd name="T51" fmla="*/ 2736 h 531"/>
                <a:gd name="T52" fmla="*/ 1203 w 328"/>
                <a:gd name="T53" fmla="*/ 2606 h 531"/>
                <a:gd name="T54" fmla="*/ 1108 w 328"/>
                <a:gd name="T55" fmla="*/ 2748 h 531"/>
                <a:gd name="T56" fmla="*/ 1108 w 328"/>
                <a:gd name="T57" fmla="*/ 2672 h 531"/>
                <a:gd name="T58" fmla="*/ 1108 w 328"/>
                <a:gd name="T59" fmla="*/ 2672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close/>
                </a:path>
              </a:pathLst>
            </a:custGeom>
            <a:solidFill>
              <a:srgbClr val="CCECFF"/>
            </a:solidFill>
            <a:ln w="12700" cmpd="sng">
              <a:solidFill>
                <a:srgbClr val="000000"/>
              </a:solidFill>
              <a:round/>
              <a:headEnd/>
              <a:tailEnd/>
            </a:ln>
          </p:spPr>
          <p:txBody>
            <a:bodyPr/>
            <a:lstStyle/>
            <a:p>
              <a:endParaRPr lang="en-US" dirty="0"/>
            </a:p>
          </p:txBody>
        </p:sp>
        <p:sp>
          <p:nvSpPr>
            <p:cNvPr id="1114" name="Freeform 157"/>
            <p:cNvSpPr>
              <a:spLocks/>
            </p:cNvSpPr>
            <p:nvPr/>
          </p:nvSpPr>
          <p:spPr bwMode="auto">
            <a:xfrm>
              <a:off x="2006305" y="2545531"/>
              <a:ext cx="139169" cy="225460"/>
            </a:xfrm>
            <a:custGeom>
              <a:avLst/>
              <a:gdLst>
                <a:gd name="T0" fmla="*/ 1108 w 328"/>
                <a:gd name="T1" fmla="*/ 2672 h 531"/>
                <a:gd name="T2" fmla="*/ 978 w 328"/>
                <a:gd name="T3" fmla="*/ 2672 h 531"/>
                <a:gd name="T4" fmla="*/ 978 w 328"/>
                <a:gd name="T5" fmla="*/ 2565 h 531"/>
                <a:gd name="T6" fmla="*/ 908 w 328"/>
                <a:gd name="T7" fmla="*/ 2457 h 531"/>
                <a:gd name="T8" fmla="*/ 627 w 328"/>
                <a:gd name="T9" fmla="*/ 2177 h 531"/>
                <a:gd name="T10" fmla="*/ 659 w 328"/>
                <a:gd name="T11" fmla="*/ 2012 h 531"/>
                <a:gd name="T12" fmla="*/ 604 w 328"/>
                <a:gd name="T13" fmla="*/ 1765 h 531"/>
                <a:gd name="T14" fmla="*/ 448 w 328"/>
                <a:gd name="T15" fmla="*/ 1835 h 531"/>
                <a:gd name="T16" fmla="*/ 119 w 328"/>
                <a:gd name="T17" fmla="*/ 1478 h 531"/>
                <a:gd name="T18" fmla="*/ 0 w 328"/>
                <a:gd name="T19" fmla="*/ 1293 h 531"/>
                <a:gd name="T20" fmla="*/ 37 w 328"/>
                <a:gd name="T21" fmla="*/ 1173 h 531"/>
                <a:gd name="T22" fmla="*/ 196 w 328"/>
                <a:gd name="T23" fmla="*/ 798 h 531"/>
                <a:gd name="T24" fmla="*/ 158 w 328"/>
                <a:gd name="T25" fmla="*/ 682 h 531"/>
                <a:gd name="T26" fmla="*/ 383 w 328"/>
                <a:gd name="T27" fmla="*/ 534 h 531"/>
                <a:gd name="T28" fmla="*/ 407 w 328"/>
                <a:gd name="T29" fmla="*/ 268 h 531"/>
                <a:gd name="T30" fmla="*/ 337 w 328"/>
                <a:gd name="T31" fmla="*/ 221 h 531"/>
                <a:gd name="T32" fmla="*/ 238 w 328"/>
                <a:gd name="T33" fmla="*/ 141 h 531"/>
                <a:gd name="T34" fmla="*/ 1268 w 328"/>
                <a:gd name="T35" fmla="*/ 0 h 531"/>
                <a:gd name="T36" fmla="*/ 1268 w 328"/>
                <a:gd name="T37" fmla="*/ 4 h 531"/>
                <a:gd name="T38" fmla="*/ 1348 w 328"/>
                <a:gd name="T39" fmla="*/ 289 h 531"/>
                <a:gd name="T40" fmla="*/ 1392 w 328"/>
                <a:gd name="T41" fmla="*/ 313 h 531"/>
                <a:gd name="T42" fmla="*/ 1591 w 328"/>
                <a:gd name="T43" fmla="*/ 1564 h 531"/>
                <a:gd name="T44" fmla="*/ 1591 w 328"/>
                <a:gd name="T45" fmla="*/ 1638 h 531"/>
                <a:gd name="T46" fmla="*/ 1672 w 328"/>
                <a:gd name="T47" fmla="*/ 1741 h 531"/>
                <a:gd name="T48" fmla="*/ 1513 w 328"/>
                <a:gd name="T49" fmla="*/ 2318 h 531"/>
                <a:gd name="T50" fmla="*/ 1392 w 328"/>
                <a:gd name="T51" fmla="*/ 2736 h 531"/>
                <a:gd name="T52" fmla="*/ 1203 w 328"/>
                <a:gd name="T53" fmla="*/ 2606 h 531"/>
                <a:gd name="T54" fmla="*/ 1108 w 328"/>
                <a:gd name="T55" fmla="*/ 2748 h 531"/>
                <a:gd name="T56" fmla="*/ 1108 w 328"/>
                <a:gd name="T57" fmla="*/ 2672 h 531"/>
                <a:gd name="T58" fmla="*/ 1108 w 328"/>
                <a:gd name="T59" fmla="*/ 2672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5" name="Freeform 158"/>
            <p:cNvSpPr>
              <a:spLocks/>
            </p:cNvSpPr>
            <p:nvPr/>
          </p:nvSpPr>
          <p:spPr bwMode="auto">
            <a:xfrm>
              <a:off x="1955804" y="2939797"/>
              <a:ext cx="184659" cy="156858"/>
            </a:xfrm>
            <a:custGeom>
              <a:avLst/>
              <a:gdLst>
                <a:gd name="T0" fmla="*/ 0 w 435"/>
                <a:gd name="T1" fmla="*/ 62 h 369"/>
                <a:gd name="T2" fmla="*/ 1139 w 435"/>
                <a:gd name="T3" fmla="*/ 0 h 369"/>
                <a:gd name="T4" fmla="*/ 1222 w 435"/>
                <a:gd name="T5" fmla="*/ 379 h 369"/>
                <a:gd name="T6" fmla="*/ 1062 w 435"/>
                <a:gd name="T7" fmla="*/ 981 h 369"/>
                <a:gd name="T8" fmla="*/ 1805 w 435"/>
                <a:gd name="T9" fmla="*/ 900 h 369"/>
                <a:gd name="T10" fmla="*/ 1805 w 435"/>
                <a:gd name="T11" fmla="*/ 1078 h 369"/>
                <a:gd name="T12" fmla="*/ 1975 w 435"/>
                <a:gd name="T13" fmla="*/ 1365 h 369"/>
                <a:gd name="T14" fmla="*/ 2018 w 435"/>
                <a:gd name="T15" fmla="*/ 1390 h 369"/>
                <a:gd name="T16" fmla="*/ 2156 w 435"/>
                <a:gd name="T17" fmla="*/ 1298 h 369"/>
                <a:gd name="T18" fmla="*/ 2018 w 435"/>
                <a:gd name="T19" fmla="*/ 1611 h 369"/>
                <a:gd name="T20" fmla="*/ 2236 w 435"/>
                <a:gd name="T21" fmla="*/ 1829 h 369"/>
                <a:gd name="T22" fmla="*/ 2156 w 435"/>
                <a:gd name="T23" fmla="*/ 1951 h 369"/>
                <a:gd name="T24" fmla="*/ 1805 w 435"/>
                <a:gd name="T25" fmla="*/ 1694 h 369"/>
                <a:gd name="T26" fmla="*/ 1805 w 435"/>
                <a:gd name="T27" fmla="*/ 1891 h 369"/>
                <a:gd name="T28" fmla="*/ 1603 w 435"/>
                <a:gd name="T29" fmla="*/ 1851 h 369"/>
                <a:gd name="T30" fmla="*/ 1585 w 435"/>
                <a:gd name="T31" fmla="*/ 1951 h 369"/>
                <a:gd name="T32" fmla="*/ 933 w 435"/>
                <a:gd name="T33" fmla="*/ 1638 h 369"/>
                <a:gd name="T34" fmla="*/ 956 w 435"/>
                <a:gd name="T35" fmla="*/ 1694 h 369"/>
                <a:gd name="T36" fmla="*/ 688 w 435"/>
                <a:gd name="T37" fmla="*/ 1777 h 369"/>
                <a:gd name="T38" fmla="*/ 688 w 435"/>
                <a:gd name="T39" fmla="*/ 1714 h 369"/>
                <a:gd name="T40" fmla="*/ 159 w 435"/>
                <a:gd name="T41" fmla="*/ 1680 h 369"/>
                <a:gd name="T42" fmla="*/ 119 w 435"/>
                <a:gd name="T43" fmla="*/ 1365 h 369"/>
                <a:gd name="T44" fmla="*/ 250 w 435"/>
                <a:gd name="T45" fmla="*/ 1262 h 369"/>
                <a:gd name="T46" fmla="*/ 179 w 435"/>
                <a:gd name="T47" fmla="*/ 671 h 369"/>
                <a:gd name="T48" fmla="*/ 55 w 435"/>
                <a:gd name="T49" fmla="*/ 590 h 369"/>
                <a:gd name="T50" fmla="*/ 0 w 435"/>
                <a:gd name="T51" fmla="*/ 62 h 369"/>
                <a:gd name="T52" fmla="*/ 0 w 435"/>
                <a:gd name="T53" fmla="*/ 62 h 369"/>
                <a:gd name="T54" fmla="*/ 0 w 435"/>
                <a:gd name="T55" fmla="*/ 62 h 3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35"/>
                <a:gd name="T85" fmla="*/ 0 h 369"/>
                <a:gd name="T86" fmla="*/ 435 w 435"/>
                <a:gd name="T87" fmla="*/ 369 h 3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116" name="Freeform 159"/>
            <p:cNvSpPr>
              <a:spLocks/>
            </p:cNvSpPr>
            <p:nvPr/>
          </p:nvSpPr>
          <p:spPr bwMode="auto">
            <a:xfrm>
              <a:off x="1955804" y="2939797"/>
              <a:ext cx="184659" cy="156858"/>
            </a:xfrm>
            <a:custGeom>
              <a:avLst/>
              <a:gdLst>
                <a:gd name="T0" fmla="*/ 0 w 435"/>
                <a:gd name="T1" fmla="*/ 62 h 369"/>
                <a:gd name="T2" fmla="*/ 1139 w 435"/>
                <a:gd name="T3" fmla="*/ 0 h 369"/>
                <a:gd name="T4" fmla="*/ 1222 w 435"/>
                <a:gd name="T5" fmla="*/ 379 h 369"/>
                <a:gd name="T6" fmla="*/ 1062 w 435"/>
                <a:gd name="T7" fmla="*/ 981 h 369"/>
                <a:gd name="T8" fmla="*/ 1805 w 435"/>
                <a:gd name="T9" fmla="*/ 900 h 369"/>
                <a:gd name="T10" fmla="*/ 1805 w 435"/>
                <a:gd name="T11" fmla="*/ 1078 h 369"/>
                <a:gd name="T12" fmla="*/ 1975 w 435"/>
                <a:gd name="T13" fmla="*/ 1365 h 369"/>
                <a:gd name="T14" fmla="*/ 2018 w 435"/>
                <a:gd name="T15" fmla="*/ 1390 h 369"/>
                <a:gd name="T16" fmla="*/ 2156 w 435"/>
                <a:gd name="T17" fmla="*/ 1298 h 369"/>
                <a:gd name="T18" fmla="*/ 2018 w 435"/>
                <a:gd name="T19" fmla="*/ 1611 h 369"/>
                <a:gd name="T20" fmla="*/ 2236 w 435"/>
                <a:gd name="T21" fmla="*/ 1829 h 369"/>
                <a:gd name="T22" fmla="*/ 2156 w 435"/>
                <a:gd name="T23" fmla="*/ 1951 h 369"/>
                <a:gd name="T24" fmla="*/ 1805 w 435"/>
                <a:gd name="T25" fmla="*/ 1694 h 369"/>
                <a:gd name="T26" fmla="*/ 1805 w 435"/>
                <a:gd name="T27" fmla="*/ 1891 h 369"/>
                <a:gd name="T28" fmla="*/ 1603 w 435"/>
                <a:gd name="T29" fmla="*/ 1851 h 369"/>
                <a:gd name="T30" fmla="*/ 1585 w 435"/>
                <a:gd name="T31" fmla="*/ 1951 h 369"/>
                <a:gd name="T32" fmla="*/ 933 w 435"/>
                <a:gd name="T33" fmla="*/ 1638 h 369"/>
                <a:gd name="T34" fmla="*/ 956 w 435"/>
                <a:gd name="T35" fmla="*/ 1694 h 369"/>
                <a:gd name="T36" fmla="*/ 688 w 435"/>
                <a:gd name="T37" fmla="*/ 1777 h 369"/>
                <a:gd name="T38" fmla="*/ 688 w 435"/>
                <a:gd name="T39" fmla="*/ 1714 h 369"/>
                <a:gd name="T40" fmla="*/ 159 w 435"/>
                <a:gd name="T41" fmla="*/ 1680 h 369"/>
                <a:gd name="T42" fmla="*/ 119 w 435"/>
                <a:gd name="T43" fmla="*/ 1365 h 369"/>
                <a:gd name="T44" fmla="*/ 250 w 435"/>
                <a:gd name="T45" fmla="*/ 1262 h 369"/>
                <a:gd name="T46" fmla="*/ 179 w 435"/>
                <a:gd name="T47" fmla="*/ 671 h 369"/>
                <a:gd name="T48" fmla="*/ 55 w 435"/>
                <a:gd name="T49" fmla="*/ 590 h 369"/>
                <a:gd name="T50" fmla="*/ 0 w 435"/>
                <a:gd name="T51" fmla="*/ 62 h 369"/>
                <a:gd name="T52" fmla="*/ 0 w 435"/>
                <a:gd name="T53" fmla="*/ 62 h 36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5"/>
                <a:gd name="T82" fmla="*/ 0 h 369"/>
                <a:gd name="T83" fmla="*/ 435 w 435"/>
                <a:gd name="T84" fmla="*/ 369 h 36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7" name="Freeform 160"/>
            <p:cNvSpPr>
              <a:spLocks/>
            </p:cNvSpPr>
            <p:nvPr/>
          </p:nvSpPr>
          <p:spPr bwMode="auto">
            <a:xfrm>
              <a:off x="1819333" y="2293479"/>
              <a:ext cx="207019" cy="233939"/>
            </a:xfrm>
            <a:custGeom>
              <a:avLst/>
              <a:gdLst>
                <a:gd name="T0" fmla="*/ 1915 w 487"/>
                <a:gd name="T1" fmla="*/ 1096 h 551"/>
                <a:gd name="T2" fmla="*/ 2568 w 487"/>
                <a:gd name="T3" fmla="*/ 350 h 551"/>
                <a:gd name="T4" fmla="*/ 2568 w 487"/>
                <a:gd name="T5" fmla="*/ 315 h 551"/>
                <a:gd name="T6" fmla="*/ 2172 w 487"/>
                <a:gd name="T7" fmla="*/ 294 h 551"/>
                <a:gd name="T8" fmla="*/ 2008 w 487"/>
                <a:gd name="T9" fmla="*/ 350 h 551"/>
                <a:gd name="T10" fmla="*/ 1448 w 487"/>
                <a:gd name="T11" fmla="*/ 102 h 551"/>
                <a:gd name="T12" fmla="*/ 1168 w 487"/>
                <a:gd name="T13" fmla="*/ 194 h 551"/>
                <a:gd name="T14" fmla="*/ 890 w 487"/>
                <a:gd name="T15" fmla="*/ 102 h 551"/>
                <a:gd name="T16" fmla="*/ 821 w 487"/>
                <a:gd name="T17" fmla="*/ 0 h 551"/>
                <a:gd name="T18" fmla="*/ 212 w 487"/>
                <a:gd name="T19" fmla="*/ 41 h 551"/>
                <a:gd name="T20" fmla="*/ 0 w 487"/>
                <a:gd name="T21" fmla="*/ 41 h 551"/>
                <a:gd name="T22" fmla="*/ 0 w 487"/>
                <a:gd name="T23" fmla="*/ 84 h 551"/>
                <a:gd name="T24" fmla="*/ 61 w 487"/>
                <a:gd name="T25" fmla="*/ 596 h 551"/>
                <a:gd name="T26" fmla="*/ 169 w 487"/>
                <a:gd name="T27" fmla="*/ 802 h 551"/>
                <a:gd name="T28" fmla="*/ 334 w 487"/>
                <a:gd name="T29" fmla="*/ 1626 h 551"/>
                <a:gd name="T30" fmla="*/ 234 w 487"/>
                <a:gd name="T31" fmla="*/ 1768 h 551"/>
                <a:gd name="T32" fmla="*/ 375 w 487"/>
                <a:gd name="T33" fmla="*/ 1937 h 551"/>
                <a:gd name="T34" fmla="*/ 418 w 487"/>
                <a:gd name="T35" fmla="*/ 2830 h 551"/>
                <a:gd name="T36" fmla="*/ 448 w 487"/>
                <a:gd name="T37" fmla="*/ 2859 h 551"/>
                <a:gd name="T38" fmla="*/ 2296 w 487"/>
                <a:gd name="T39" fmla="*/ 2653 h 551"/>
                <a:gd name="T40" fmla="*/ 2275 w 487"/>
                <a:gd name="T41" fmla="*/ 2511 h 551"/>
                <a:gd name="T42" fmla="*/ 1686 w 487"/>
                <a:gd name="T43" fmla="*/ 2176 h 551"/>
                <a:gd name="T44" fmla="*/ 1645 w 487"/>
                <a:gd name="T45" fmla="*/ 1687 h 551"/>
                <a:gd name="T46" fmla="*/ 1855 w 487"/>
                <a:gd name="T47" fmla="*/ 1442 h 551"/>
                <a:gd name="T48" fmla="*/ 1832 w 487"/>
                <a:gd name="T49" fmla="*/ 1233 h 551"/>
                <a:gd name="T50" fmla="*/ 1832 w 487"/>
                <a:gd name="T51" fmla="*/ 1113 h 551"/>
                <a:gd name="T52" fmla="*/ 1915 w 487"/>
                <a:gd name="T53" fmla="*/ 1096 h 551"/>
                <a:gd name="T54" fmla="*/ 1915 w 487"/>
                <a:gd name="T55" fmla="*/ 1096 h 551"/>
                <a:gd name="T56" fmla="*/ 1915 w 487"/>
                <a:gd name="T57" fmla="*/ 1096 h 5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7"/>
                <a:gd name="T88" fmla="*/ 0 h 551"/>
                <a:gd name="T89" fmla="*/ 487 w 487"/>
                <a:gd name="T90" fmla="*/ 551 h 5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close/>
                </a:path>
              </a:pathLst>
            </a:custGeom>
            <a:solidFill>
              <a:srgbClr val="CCECFF"/>
            </a:solidFill>
            <a:ln w="12700" cmpd="sng">
              <a:solidFill>
                <a:srgbClr val="000000"/>
              </a:solidFill>
              <a:round/>
              <a:headEnd/>
              <a:tailEnd/>
            </a:ln>
          </p:spPr>
          <p:txBody>
            <a:bodyPr/>
            <a:lstStyle/>
            <a:p>
              <a:endParaRPr lang="en-US" dirty="0"/>
            </a:p>
          </p:txBody>
        </p:sp>
        <p:sp>
          <p:nvSpPr>
            <p:cNvPr id="1118" name="Freeform 161"/>
            <p:cNvSpPr>
              <a:spLocks/>
            </p:cNvSpPr>
            <p:nvPr/>
          </p:nvSpPr>
          <p:spPr bwMode="auto">
            <a:xfrm>
              <a:off x="1819333" y="2293479"/>
              <a:ext cx="207019" cy="233939"/>
            </a:xfrm>
            <a:custGeom>
              <a:avLst/>
              <a:gdLst>
                <a:gd name="T0" fmla="*/ 1915 w 487"/>
                <a:gd name="T1" fmla="*/ 1096 h 551"/>
                <a:gd name="T2" fmla="*/ 2568 w 487"/>
                <a:gd name="T3" fmla="*/ 350 h 551"/>
                <a:gd name="T4" fmla="*/ 2568 w 487"/>
                <a:gd name="T5" fmla="*/ 315 h 551"/>
                <a:gd name="T6" fmla="*/ 2172 w 487"/>
                <a:gd name="T7" fmla="*/ 294 h 551"/>
                <a:gd name="T8" fmla="*/ 2008 w 487"/>
                <a:gd name="T9" fmla="*/ 350 h 551"/>
                <a:gd name="T10" fmla="*/ 1448 w 487"/>
                <a:gd name="T11" fmla="*/ 102 h 551"/>
                <a:gd name="T12" fmla="*/ 1168 w 487"/>
                <a:gd name="T13" fmla="*/ 194 h 551"/>
                <a:gd name="T14" fmla="*/ 890 w 487"/>
                <a:gd name="T15" fmla="*/ 102 h 551"/>
                <a:gd name="T16" fmla="*/ 821 w 487"/>
                <a:gd name="T17" fmla="*/ 0 h 551"/>
                <a:gd name="T18" fmla="*/ 212 w 487"/>
                <a:gd name="T19" fmla="*/ 41 h 551"/>
                <a:gd name="T20" fmla="*/ 0 w 487"/>
                <a:gd name="T21" fmla="*/ 41 h 551"/>
                <a:gd name="T22" fmla="*/ 0 w 487"/>
                <a:gd name="T23" fmla="*/ 84 h 551"/>
                <a:gd name="T24" fmla="*/ 61 w 487"/>
                <a:gd name="T25" fmla="*/ 596 h 551"/>
                <a:gd name="T26" fmla="*/ 169 w 487"/>
                <a:gd name="T27" fmla="*/ 802 h 551"/>
                <a:gd name="T28" fmla="*/ 334 w 487"/>
                <a:gd name="T29" fmla="*/ 1626 h 551"/>
                <a:gd name="T30" fmla="*/ 234 w 487"/>
                <a:gd name="T31" fmla="*/ 1768 h 551"/>
                <a:gd name="T32" fmla="*/ 375 w 487"/>
                <a:gd name="T33" fmla="*/ 1937 h 551"/>
                <a:gd name="T34" fmla="*/ 418 w 487"/>
                <a:gd name="T35" fmla="*/ 2830 h 551"/>
                <a:gd name="T36" fmla="*/ 448 w 487"/>
                <a:gd name="T37" fmla="*/ 2859 h 551"/>
                <a:gd name="T38" fmla="*/ 2296 w 487"/>
                <a:gd name="T39" fmla="*/ 2653 h 551"/>
                <a:gd name="T40" fmla="*/ 2275 w 487"/>
                <a:gd name="T41" fmla="*/ 2511 h 551"/>
                <a:gd name="T42" fmla="*/ 1686 w 487"/>
                <a:gd name="T43" fmla="*/ 2176 h 551"/>
                <a:gd name="T44" fmla="*/ 1645 w 487"/>
                <a:gd name="T45" fmla="*/ 1687 h 551"/>
                <a:gd name="T46" fmla="*/ 1855 w 487"/>
                <a:gd name="T47" fmla="*/ 1442 h 551"/>
                <a:gd name="T48" fmla="*/ 1832 w 487"/>
                <a:gd name="T49" fmla="*/ 1233 h 551"/>
                <a:gd name="T50" fmla="*/ 1832 w 487"/>
                <a:gd name="T51" fmla="*/ 1113 h 551"/>
                <a:gd name="T52" fmla="*/ 1915 w 487"/>
                <a:gd name="T53" fmla="*/ 1096 h 551"/>
                <a:gd name="T54" fmla="*/ 1915 w 487"/>
                <a:gd name="T55" fmla="*/ 1096 h 55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87"/>
                <a:gd name="T85" fmla="*/ 0 h 551"/>
                <a:gd name="T86" fmla="*/ 487 w 487"/>
                <a:gd name="T87" fmla="*/ 551 h 55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19" name="Freeform 162"/>
            <p:cNvSpPr>
              <a:spLocks/>
            </p:cNvSpPr>
            <p:nvPr/>
          </p:nvSpPr>
          <p:spPr bwMode="auto">
            <a:xfrm>
              <a:off x="1846319" y="2510845"/>
              <a:ext cx="193526" cy="134120"/>
            </a:xfrm>
            <a:custGeom>
              <a:avLst/>
              <a:gdLst>
                <a:gd name="T0" fmla="*/ 84 w 456"/>
                <a:gd name="T1" fmla="*/ 181 h 316"/>
                <a:gd name="T2" fmla="*/ 0 w 456"/>
                <a:gd name="T3" fmla="*/ 241 h 316"/>
                <a:gd name="T4" fmla="*/ 41 w 456"/>
                <a:gd name="T5" fmla="*/ 601 h 316"/>
                <a:gd name="T6" fmla="*/ 61 w 456"/>
                <a:gd name="T7" fmla="*/ 773 h 316"/>
                <a:gd name="T8" fmla="*/ 348 w 456"/>
                <a:gd name="T9" fmla="*/ 1421 h 316"/>
                <a:gd name="T10" fmla="*/ 370 w 456"/>
                <a:gd name="T11" fmla="*/ 1547 h 316"/>
                <a:gd name="T12" fmla="*/ 386 w 456"/>
                <a:gd name="T13" fmla="*/ 1628 h 316"/>
                <a:gd name="T14" fmla="*/ 1889 w 456"/>
                <a:gd name="T15" fmla="*/ 1525 h 316"/>
                <a:gd name="T16" fmla="*/ 1971 w 456"/>
                <a:gd name="T17" fmla="*/ 1588 h 316"/>
                <a:gd name="T18" fmla="*/ 2135 w 456"/>
                <a:gd name="T19" fmla="*/ 1218 h 316"/>
                <a:gd name="T20" fmla="*/ 2088 w 456"/>
                <a:gd name="T21" fmla="*/ 1105 h 316"/>
                <a:gd name="T22" fmla="*/ 2314 w 456"/>
                <a:gd name="T23" fmla="*/ 958 h 316"/>
                <a:gd name="T24" fmla="*/ 2335 w 456"/>
                <a:gd name="T25" fmla="*/ 692 h 316"/>
                <a:gd name="T26" fmla="*/ 2273 w 456"/>
                <a:gd name="T27" fmla="*/ 649 h 316"/>
                <a:gd name="T28" fmla="*/ 2173 w 456"/>
                <a:gd name="T29" fmla="*/ 563 h 316"/>
                <a:gd name="T30" fmla="*/ 2015 w 456"/>
                <a:gd name="T31" fmla="*/ 406 h 316"/>
                <a:gd name="T32" fmla="*/ 1909 w 456"/>
                <a:gd name="T33" fmla="*/ 0 h 316"/>
                <a:gd name="T34" fmla="*/ 108 w 456"/>
                <a:gd name="T35" fmla="*/ 199 h 316"/>
                <a:gd name="T36" fmla="*/ 84 w 456"/>
                <a:gd name="T37" fmla="*/ 181 h 316"/>
                <a:gd name="T38" fmla="*/ 84 w 456"/>
                <a:gd name="T39" fmla="*/ 181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close/>
                </a:path>
              </a:pathLst>
            </a:custGeom>
            <a:solidFill>
              <a:srgbClr val="CCECFF"/>
            </a:solidFill>
            <a:ln w="12700" cmpd="sng">
              <a:solidFill>
                <a:srgbClr val="000000"/>
              </a:solidFill>
              <a:round/>
              <a:headEnd/>
              <a:tailEnd/>
            </a:ln>
          </p:spPr>
          <p:txBody>
            <a:bodyPr/>
            <a:lstStyle/>
            <a:p>
              <a:endParaRPr lang="en-US" dirty="0"/>
            </a:p>
          </p:txBody>
        </p:sp>
        <p:sp>
          <p:nvSpPr>
            <p:cNvPr id="1120" name="Freeform 163"/>
            <p:cNvSpPr>
              <a:spLocks/>
            </p:cNvSpPr>
            <p:nvPr/>
          </p:nvSpPr>
          <p:spPr bwMode="auto">
            <a:xfrm>
              <a:off x="1846319" y="2510845"/>
              <a:ext cx="193526" cy="134120"/>
            </a:xfrm>
            <a:custGeom>
              <a:avLst/>
              <a:gdLst>
                <a:gd name="T0" fmla="*/ 84 w 456"/>
                <a:gd name="T1" fmla="*/ 181 h 316"/>
                <a:gd name="T2" fmla="*/ 0 w 456"/>
                <a:gd name="T3" fmla="*/ 241 h 316"/>
                <a:gd name="T4" fmla="*/ 41 w 456"/>
                <a:gd name="T5" fmla="*/ 601 h 316"/>
                <a:gd name="T6" fmla="*/ 61 w 456"/>
                <a:gd name="T7" fmla="*/ 773 h 316"/>
                <a:gd name="T8" fmla="*/ 348 w 456"/>
                <a:gd name="T9" fmla="*/ 1421 h 316"/>
                <a:gd name="T10" fmla="*/ 370 w 456"/>
                <a:gd name="T11" fmla="*/ 1547 h 316"/>
                <a:gd name="T12" fmla="*/ 386 w 456"/>
                <a:gd name="T13" fmla="*/ 1628 h 316"/>
                <a:gd name="T14" fmla="*/ 1889 w 456"/>
                <a:gd name="T15" fmla="*/ 1525 h 316"/>
                <a:gd name="T16" fmla="*/ 1971 w 456"/>
                <a:gd name="T17" fmla="*/ 1588 h 316"/>
                <a:gd name="T18" fmla="*/ 2135 w 456"/>
                <a:gd name="T19" fmla="*/ 1218 h 316"/>
                <a:gd name="T20" fmla="*/ 2088 w 456"/>
                <a:gd name="T21" fmla="*/ 1105 h 316"/>
                <a:gd name="T22" fmla="*/ 2314 w 456"/>
                <a:gd name="T23" fmla="*/ 958 h 316"/>
                <a:gd name="T24" fmla="*/ 2335 w 456"/>
                <a:gd name="T25" fmla="*/ 692 h 316"/>
                <a:gd name="T26" fmla="*/ 2273 w 456"/>
                <a:gd name="T27" fmla="*/ 649 h 316"/>
                <a:gd name="T28" fmla="*/ 2173 w 456"/>
                <a:gd name="T29" fmla="*/ 563 h 316"/>
                <a:gd name="T30" fmla="*/ 2015 w 456"/>
                <a:gd name="T31" fmla="*/ 406 h 316"/>
                <a:gd name="T32" fmla="*/ 1909 w 456"/>
                <a:gd name="T33" fmla="*/ 0 h 316"/>
                <a:gd name="T34" fmla="*/ 108 w 456"/>
                <a:gd name="T35" fmla="*/ 199 h 316"/>
                <a:gd name="T36" fmla="*/ 84 w 456"/>
                <a:gd name="T37" fmla="*/ 181 h 316"/>
                <a:gd name="T38" fmla="*/ 84 w 456"/>
                <a:gd name="T39" fmla="*/ 181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1" name="Freeform 164"/>
            <p:cNvSpPr>
              <a:spLocks/>
            </p:cNvSpPr>
            <p:nvPr/>
          </p:nvSpPr>
          <p:spPr bwMode="auto">
            <a:xfrm>
              <a:off x="1878316" y="2636486"/>
              <a:ext cx="220126" cy="177670"/>
            </a:xfrm>
            <a:custGeom>
              <a:avLst/>
              <a:gdLst>
                <a:gd name="T0" fmla="*/ 1573 w 518"/>
                <a:gd name="T1" fmla="*/ 182 h 419"/>
                <a:gd name="T2" fmla="*/ 1616 w 518"/>
                <a:gd name="T3" fmla="*/ 61 h 419"/>
                <a:gd name="T4" fmla="*/ 1531 w 518"/>
                <a:gd name="T5" fmla="*/ 0 h 419"/>
                <a:gd name="T6" fmla="*/ 0 w 518"/>
                <a:gd name="T7" fmla="*/ 101 h 419"/>
                <a:gd name="T8" fmla="*/ 161 w 518"/>
                <a:gd name="T9" fmla="*/ 383 h 419"/>
                <a:gd name="T10" fmla="*/ 496 w 518"/>
                <a:gd name="T11" fmla="*/ 879 h 419"/>
                <a:gd name="T12" fmla="*/ 578 w 518"/>
                <a:gd name="T13" fmla="*/ 1788 h 419"/>
                <a:gd name="T14" fmla="*/ 602 w 518"/>
                <a:gd name="T15" fmla="*/ 2006 h 419"/>
                <a:gd name="T16" fmla="*/ 2401 w 518"/>
                <a:gd name="T17" fmla="*/ 1845 h 419"/>
                <a:gd name="T18" fmla="*/ 2341 w 518"/>
                <a:gd name="T19" fmla="*/ 2104 h 419"/>
                <a:gd name="T20" fmla="*/ 2519 w 518"/>
                <a:gd name="T21" fmla="*/ 2126 h 419"/>
                <a:gd name="T22" fmla="*/ 2647 w 518"/>
                <a:gd name="T23" fmla="*/ 1824 h 419"/>
                <a:gd name="T24" fmla="*/ 2708 w 518"/>
                <a:gd name="T25" fmla="*/ 1606 h 419"/>
                <a:gd name="T26" fmla="*/ 2708 w 518"/>
                <a:gd name="T27" fmla="*/ 1524 h 419"/>
                <a:gd name="T28" fmla="*/ 2592 w 518"/>
                <a:gd name="T29" fmla="*/ 1524 h 419"/>
                <a:gd name="T30" fmla="*/ 2592 w 518"/>
                <a:gd name="T31" fmla="*/ 1420 h 419"/>
                <a:gd name="T32" fmla="*/ 2501 w 518"/>
                <a:gd name="T33" fmla="*/ 1320 h 419"/>
                <a:gd name="T34" fmla="*/ 2223 w 518"/>
                <a:gd name="T35" fmla="*/ 1047 h 419"/>
                <a:gd name="T36" fmla="*/ 2260 w 518"/>
                <a:gd name="T37" fmla="*/ 879 h 419"/>
                <a:gd name="T38" fmla="*/ 2198 w 518"/>
                <a:gd name="T39" fmla="*/ 640 h 419"/>
                <a:gd name="T40" fmla="*/ 2036 w 518"/>
                <a:gd name="T41" fmla="*/ 704 h 419"/>
                <a:gd name="T42" fmla="*/ 1677 w 518"/>
                <a:gd name="T43" fmla="*/ 338 h 419"/>
                <a:gd name="T44" fmla="*/ 1573 w 518"/>
                <a:gd name="T45" fmla="*/ 182 h 419"/>
                <a:gd name="T46" fmla="*/ 1573 w 518"/>
                <a:gd name="T47" fmla="*/ 182 h 419"/>
                <a:gd name="T48" fmla="*/ 1573 w 518"/>
                <a:gd name="T49" fmla="*/ 182 h 4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8"/>
                <a:gd name="T76" fmla="*/ 0 h 419"/>
                <a:gd name="T77" fmla="*/ 518 w 518"/>
                <a:gd name="T78" fmla="*/ 419 h 4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close/>
                </a:path>
              </a:pathLst>
            </a:custGeom>
            <a:solidFill>
              <a:srgbClr val="CCECFF"/>
            </a:solidFill>
            <a:ln w="12700" cmpd="sng">
              <a:solidFill>
                <a:srgbClr val="000000"/>
              </a:solidFill>
              <a:round/>
              <a:headEnd/>
              <a:tailEnd/>
            </a:ln>
          </p:spPr>
          <p:txBody>
            <a:bodyPr/>
            <a:lstStyle/>
            <a:p>
              <a:endParaRPr lang="en-US" dirty="0"/>
            </a:p>
          </p:txBody>
        </p:sp>
        <p:sp>
          <p:nvSpPr>
            <p:cNvPr id="1122" name="Freeform 165"/>
            <p:cNvSpPr>
              <a:spLocks/>
            </p:cNvSpPr>
            <p:nvPr/>
          </p:nvSpPr>
          <p:spPr bwMode="auto">
            <a:xfrm>
              <a:off x="1878316" y="2636486"/>
              <a:ext cx="220126" cy="177670"/>
            </a:xfrm>
            <a:custGeom>
              <a:avLst/>
              <a:gdLst>
                <a:gd name="T0" fmla="*/ 1573 w 518"/>
                <a:gd name="T1" fmla="*/ 182 h 419"/>
                <a:gd name="T2" fmla="*/ 1616 w 518"/>
                <a:gd name="T3" fmla="*/ 61 h 419"/>
                <a:gd name="T4" fmla="*/ 1531 w 518"/>
                <a:gd name="T5" fmla="*/ 0 h 419"/>
                <a:gd name="T6" fmla="*/ 0 w 518"/>
                <a:gd name="T7" fmla="*/ 101 h 419"/>
                <a:gd name="T8" fmla="*/ 161 w 518"/>
                <a:gd name="T9" fmla="*/ 383 h 419"/>
                <a:gd name="T10" fmla="*/ 496 w 518"/>
                <a:gd name="T11" fmla="*/ 879 h 419"/>
                <a:gd name="T12" fmla="*/ 578 w 518"/>
                <a:gd name="T13" fmla="*/ 1788 h 419"/>
                <a:gd name="T14" fmla="*/ 602 w 518"/>
                <a:gd name="T15" fmla="*/ 2006 h 419"/>
                <a:gd name="T16" fmla="*/ 2401 w 518"/>
                <a:gd name="T17" fmla="*/ 1845 h 419"/>
                <a:gd name="T18" fmla="*/ 2341 w 518"/>
                <a:gd name="T19" fmla="*/ 2104 h 419"/>
                <a:gd name="T20" fmla="*/ 2519 w 518"/>
                <a:gd name="T21" fmla="*/ 2126 h 419"/>
                <a:gd name="T22" fmla="*/ 2647 w 518"/>
                <a:gd name="T23" fmla="*/ 1824 h 419"/>
                <a:gd name="T24" fmla="*/ 2708 w 518"/>
                <a:gd name="T25" fmla="*/ 1606 h 419"/>
                <a:gd name="T26" fmla="*/ 2708 w 518"/>
                <a:gd name="T27" fmla="*/ 1524 h 419"/>
                <a:gd name="T28" fmla="*/ 2592 w 518"/>
                <a:gd name="T29" fmla="*/ 1524 h 419"/>
                <a:gd name="T30" fmla="*/ 2592 w 518"/>
                <a:gd name="T31" fmla="*/ 1420 h 419"/>
                <a:gd name="T32" fmla="*/ 2501 w 518"/>
                <a:gd name="T33" fmla="*/ 1320 h 419"/>
                <a:gd name="T34" fmla="*/ 2223 w 518"/>
                <a:gd name="T35" fmla="*/ 1047 h 419"/>
                <a:gd name="T36" fmla="*/ 2260 w 518"/>
                <a:gd name="T37" fmla="*/ 879 h 419"/>
                <a:gd name="T38" fmla="*/ 2198 w 518"/>
                <a:gd name="T39" fmla="*/ 640 h 419"/>
                <a:gd name="T40" fmla="*/ 2036 w 518"/>
                <a:gd name="T41" fmla="*/ 704 h 419"/>
                <a:gd name="T42" fmla="*/ 1677 w 518"/>
                <a:gd name="T43" fmla="*/ 338 h 419"/>
                <a:gd name="T44" fmla="*/ 1573 w 518"/>
                <a:gd name="T45" fmla="*/ 182 h 419"/>
                <a:gd name="T46" fmla="*/ 1573 w 518"/>
                <a:gd name="T47" fmla="*/ 182 h 4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18"/>
                <a:gd name="T73" fmla="*/ 0 h 419"/>
                <a:gd name="T74" fmla="*/ 518 w 518"/>
                <a:gd name="T75" fmla="*/ 419 h 4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3" name="Freeform 166"/>
            <p:cNvSpPr>
              <a:spLocks/>
            </p:cNvSpPr>
            <p:nvPr/>
          </p:nvSpPr>
          <p:spPr bwMode="auto">
            <a:xfrm>
              <a:off x="1927276" y="2791032"/>
              <a:ext cx="155746" cy="154161"/>
            </a:xfrm>
            <a:custGeom>
              <a:avLst/>
              <a:gdLst>
                <a:gd name="T0" fmla="*/ 1477 w 367"/>
                <a:gd name="T1" fmla="*/ 1827 h 363"/>
                <a:gd name="T2" fmla="*/ 1438 w 367"/>
                <a:gd name="T3" fmla="*/ 1629 h 363"/>
                <a:gd name="T4" fmla="*/ 1717 w 367"/>
                <a:gd name="T5" fmla="*/ 779 h 363"/>
                <a:gd name="T6" fmla="*/ 1878 w 367"/>
                <a:gd name="T7" fmla="*/ 287 h 363"/>
                <a:gd name="T8" fmla="*/ 1703 w 367"/>
                <a:gd name="T9" fmla="*/ 263 h 363"/>
                <a:gd name="T10" fmla="*/ 1762 w 367"/>
                <a:gd name="T11" fmla="*/ 0 h 363"/>
                <a:gd name="T12" fmla="*/ 0 w 367"/>
                <a:gd name="T13" fmla="*/ 160 h 363"/>
                <a:gd name="T14" fmla="*/ 101 w 367"/>
                <a:gd name="T15" fmla="*/ 1603 h 363"/>
                <a:gd name="T16" fmla="*/ 305 w 367"/>
                <a:gd name="T17" fmla="*/ 1669 h 363"/>
                <a:gd name="T18" fmla="*/ 341 w 367"/>
                <a:gd name="T19" fmla="*/ 1894 h 363"/>
                <a:gd name="T20" fmla="*/ 1479 w 367"/>
                <a:gd name="T21" fmla="*/ 1827 h 363"/>
                <a:gd name="T22" fmla="*/ 1479 w 367"/>
                <a:gd name="T23" fmla="*/ 1827 h 363"/>
                <a:gd name="T24" fmla="*/ 1477 w 367"/>
                <a:gd name="T25" fmla="*/ 1827 h 3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7"/>
                <a:gd name="T40" fmla="*/ 0 h 363"/>
                <a:gd name="T41" fmla="*/ 367 w 367"/>
                <a:gd name="T42" fmla="*/ 363 h 3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lnTo>
                    <a:pt x="288" y="351"/>
                  </a:lnTo>
                  <a:close/>
                </a:path>
              </a:pathLst>
            </a:custGeom>
            <a:solidFill>
              <a:srgbClr val="CCECFF"/>
            </a:solidFill>
            <a:ln w="12700" cmpd="sng">
              <a:solidFill>
                <a:srgbClr val="000000"/>
              </a:solidFill>
              <a:round/>
              <a:headEnd/>
              <a:tailEnd/>
            </a:ln>
          </p:spPr>
          <p:txBody>
            <a:bodyPr/>
            <a:lstStyle/>
            <a:p>
              <a:endParaRPr lang="en-US" dirty="0"/>
            </a:p>
          </p:txBody>
        </p:sp>
        <p:sp>
          <p:nvSpPr>
            <p:cNvPr id="1124" name="Freeform 167"/>
            <p:cNvSpPr>
              <a:spLocks/>
            </p:cNvSpPr>
            <p:nvPr/>
          </p:nvSpPr>
          <p:spPr bwMode="auto">
            <a:xfrm>
              <a:off x="1927276" y="2791032"/>
              <a:ext cx="155746" cy="154161"/>
            </a:xfrm>
            <a:custGeom>
              <a:avLst/>
              <a:gdLst>
                <a:gd name="T0" fmla="*/ 1477 w 367"/>
                <a:gd name="T1" fmla="*/ 1827 h 363"/>
                <a:gd name="T2" fmla="*/ 1438 w 367"/>
                <a:gd name="T3" fmla="*/ 1629 h 363"/>
                <a:gd name="T4" fmla="*/ 1717 w 367"/>
                <a:gd name="T5" fmla="*/ 779 h 363"/>
                <a:gd name="T6" fmla="*/ 1878 w 367"/>
                <a:gd name="T7" fmla="*/ 287 h 363"/>
                <a:gd name="T8" fmla="*/ 1703 w 367"/>
                <a:gd name="T9" fmla="*/ 263 h 363"/>
                <a:gd name="T10" fmla="*/ 1762 w 367"/>
                <a:gd name="T11" fmla="*/ 0 h 363"/>
                <a:gd name="T12" fmla="*/ 0 w 367"/>
                <a:gd name="T13" fmla="*/ 160 h 363"/>
                <a:gd name="T14" fmla="*/ 101 w 367"/>
                <a:gd name="T15" fmla="*/ 1603 h 363"/>
                <a:gd name="T16" fmla="*/ 305 w 367"/>
                <a:gd name="T17" fmla="*/ 1669 h 363"/>
                <a:gd name="T18" fmla="*/ 341 w 367"/>
                <a:gd name="T19" fmla="*/ 1894 h 363"/>
                <a:gd name="T20" fmla="*/ 1479 w 367"/>
                <a:gd name="T21" fmla="*/ 1827 h 363"/>
                <a:gd name="T22" fmla="*/ 1479 w 367"/>
                <a:gd name="T23" fmla="*/ 1827 h 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7"/>
                <a:gd name="T37" fmla="*/ 0 h 363"/>
                <a:gd name="T38" fmla="*/ 367 w 367"/>
                <a:gd name="T39" fmla="*/ 363 h 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5" name="Freeform 168"/>
            <p:cNvSpPr>
              <a:spLocks/>
            </p:cNvSpPr>
            <p:nvPr/>
          </p:nvSpPr>
          <p:spPr bwMode="auto">
            <a:xfrm>
              <a:off x="1624651" y="2291937"/>
              <a:ext cx="221668" cy="134120"/>
            </a:xfrm>
            <a:custGeom>
              <a:avLst/>
              <a:gdLst>
                <a:gd name="T0" fmla="*/ 2701 w 522"/>
                <a:gd name="T1" fmla="*/ 1628 h 316"/>
                <a:gd name="T2" fmla="*/ 0 w 522"/>
                <a:gd name="T3" fmla="*/ 1567 h 316"/>
                <a:gd name="T4" fmla="*/ 61 w 522"/>
                <a:gd name="T5" fmla="*/ 0 h 316"/>
                <a:gd name="T6" fmla="*/ 2378 w 522"/>
                <a:gd name="T7" fmla="*/ 55 h 316"/>
                <a:gd name="T8" fmla="*/ 2378 w 522"/>
                <a:gd name="T9" fmla="*/ 98 h 316"/>
                <a:gd name="T10" fmla="*/ 2439 w 522"/>
                <a:gd name="T11" fmla="*/ 606 h 316"/>
                <a:gd name="T12" fmla="*/ 2518 w 522"/>
                <a:gd name="T13" fmla="*/ 811 h 316"/>
                <a:gd name="T14" fmla="*/ 2701 w 522"/>
                <a:gd name="T15" fmla="*/ 1628 h 316"/>
                <a:gd name="T16" fmla="*/ 2701 w 522"/>
                <a:gd name="T17" fmla="*/ 1628 h 316"/>
                <a:gd name="T18" fmla="*/ 2701 w 522"/>
                <a:gd name="T19" fmla="*/ 1628 h 3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2"/>
                <a:gd name="T31" fmla="*/ 0 h 316"/>
                <a:gd name="T32" fmla="*/ 522 w 522"/>
                <a:gd name="T33" fmla="*/ 316 h 3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2" h="316">
                  <a:moveTo>
                    <a:pt x="522" y="316"/>
                  </a:moveTo>
                  <a:lnTo>
                    <a:pt x="0" y="304"/>
                  </a:lnTo>
                  <a:lnTo>
                    <a:pt x="12" y="0"/>
                  </a:lnTo>
                  <a:lnTo>
                    <a:pt x="459" y="11"/>
                  </a:lnTo>
                  <a:lnTo>
                    <a:pt x="459" y="19"/>
                  </a:lnTo>
                  <a:lnTo>
                    <a:pt x="471" y="118"/>
                  </a:lnTo>
                  <a:lnTo>
                    <a:pt x="487" y="158"/>
                  </a:lnTo>
                  <a:lnTo>
                    <a:pt x="522" y="316"/>
                  </a:lnTo>
                  <a:close/>
                </a:path>
              </a:pathLst>
            </a:custGeom>
            <a:solidFill>
              <a:srgbClr val="CCECFF"/>
            </a:solidFill>
            <a:ln w="12700" cmpd="sng">
              <a:solidFill>
                <a:srgbClr val="000000"/>
              </a:solidFill>
              <a:round/>
              <a:headEnd/>
              <a:tailEnd/>
            </a:ln>
          </p:spPr>
          <p:txBody>
            <a:bodyPr/>
            <a:lstStyle/>
            <a:p>
              <a:endParaRPr lang="en-US" dirty="0"/>
            </a:p>
          </p:txBody>
        </p:sp>
        <p:sp>
          <p:nvSpPr>
            <p:cNvPr id="1126" name="Freeform 169"/>
            <p:cNvSpPr>
              <a:spLocks/>
            </p:cNvSpPr>
            <p:nvPr/>
          </p:nvSpPr>
          <p:spPr bwMode="auto">
            <a:xfrm>
              <a:off x="1624651" y="2291937"/>
              <a:ext cx="221668" cy="134120"/>
            </a:xfrm>
            <a:custGeom>
              <a:avLst/>
              <a:gdLst>
                <a:gd name="T0" fmla="*/ 2701 w 522"/>
                <a:gd name="T1" fmla="*/ 1628 h 316"/>
                <a:gd name="T2" fmla="*/ 0 w 522"/>
                <a:gd name="T3" fmla="*/ 1567 h 316"/>
                <a:gd name="T4" fmla="*/ 61 w 522"/>
                <a:gd name="T5" fmla="*/ 0 h 316"/>
                <a:gd name="T6" fmla="*/ 2378 w 522"/>
                <a:gd name="T7" fmla="*/ 55 h 316"/>
                <a:gd name="T8" fmla="*/ 2378 w 522"/>
                <a:gd name="T9" fmla="*/ 98 h 316"/>
                <a:gd name="T10" fmla="*/ 2439 w 522"/>
                <a:gd name="T11" fmla="*/ 606 h 316"/>
                <a:gd name="T12" fmla="*/ 2518 w 522"/>
                <a:gd name="T13" fmla="*/ 811 h 316"/>
                <a:gd name="T14" fmla="*/ 2701 w 522"/>
                <a:gd name="T15" fmla="*/ 1628 h 316"/>
                <a:gd name="T16" fmla="*/ 2701 w 522"/>
                <a:gd name="T17" fmla="*/ 1628 h 3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2"/>
                <a:gd name="T28" fmla="*/ 0 h 316"/>
                <a:gd name="T29" fmla="*/ 522 w 522"/>
                <a:gd name="T30" fmla="*/ 316 h 3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2" h="316">
                  <a:moveTo>
                    <a:pt x="522" y="316"/>
                  </a:moveTo>
                  <a:lnTo>
                    <a:pt x="0" y="304"/>
                  </a:lnTo>
                  <a:lnTo>
                    <a:pt x="12" y="0"/>
                  </a:lnTo>
                  <a:lnTo>
                    <a:pt x="459" y="11"/>
                  </a:lnTo>
                  <a:lnTo>
                    <a:pt x="459" y="19"/>
                  </a:lnTo>
                  <a:lnTo>
                    <a:pt x="471" y="118"/>
                  </a:lnTo>
                  <a:lnTo>
                    <a:pt x="487" y="158"/>
                  </a:lnTo>
                  <a:lnTo>
                    <a:pt x="522" y="31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7" name="Freeform 170"/>
            <p:cNvSpPr>
              <a:spLocks/>
            </p:cNvSpPr>
            <p:nvPr/>
          </p:nvSpPr>
          <p:spPr bwMode="auto">
            <a:xfrm>
              <a:off x="1621567" y="2421046"/>
              <a:ext cx="231306" cy="139515"/>
            </a:xfrm>
            <a:custGeom>
              <a:avLst/>
              <a:gdLst>
                <a:gd name="T0" fmla="*/ 2712 w 545"/>
                <a:gd name="T1" fmla="*/ 62 h 328"/>
                <a:gd name="T2" fmla="*/ 37 w 545"/>
                <a:gd name="T3" fmla="*/ 0 h 328"/>
                <a:gd name="T4" fmla="*/ 4 w 545"/>
                <a:gd name="T5" fmla="*/ 468 h 328"/>
                <a:gd name="T6" fmla="*/ 0 w 545"/>
                <a:gd name="T7" fmla="*/ 1502 h 328"/>
                <a:gd name="T8" fmla="*/ 2015 w 545"/>
                <a:gd name="T9" fmla="*/ 1531 h 328"/>
                <a:gd name="T10" fmla="*/ 2273 w 545"/>
                <a:gd name="T11" fmla="*/ 1636 h 328"/>
                <a:gd name="T12" fmla="*/ 2431 w 545"/>
                <a:gd name="T13" fmla="*/ 1590 h 328"/>
                <a:gd name="T14" fmla="*/ 2548 w 545"/>
                <a:gd name="T15" fmla="*/ 1636 h 328"/>
                <a:gd name="T16" fmla="*/ 2548 w 545"/>
                <a:gd name="T17" fmla="*/ 1649 h 328"/>
                <a:gd name="T18" fmla="*/ 2754 w 545"/>
                <a:gd name="T19" fmla="*/ 1755 h 328"/>
                <a:gd name="T20" fmla="*/ 2712 w 545"/>
                <a:gd name="T21" fmla="*/ 1387 h 328"/>
                <a:gd name="T22" fmla="*/ 2799 w 545"/>
                <a:gd name="T23" fmla="*/ 1313 h 328"/>
                <a:gd name="T24" fmla="*/ 2754 w 545"/>
                <a:gd name="T25" fmla="*/ 381 h 328"/>
                <a:gd name="T26" fmla="*/ 2616 w 545"/>
                <a:gd name="T27" fmla="*/ 220 h 328"/>
                <a:gd name="T28" fmla="*/ 2712 w 545"/>
                <a:gd name="T29" fmla="*/ 62 h 328"/>
                <a:gd name="T30" fmla="*/ 2712 w 545"/>
                <a:gd name="T31" fmla="*/ 62 h 328"/>
                <a:gd name="T32" fmla="*/ 2712 w 545"/>
                <a:gd name="T33" fmla="*/ 62 h 3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5"/>
                <a:gd name="T52" fmla="*/ 0 h 328"/>
                <a:gd name="T53" fmla="*/ 545 w 545"/>
                <a:gd name="T54" fmla="*/ 328 h 3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close/>
                </a:path>
              </a:pathLst>
            </a:custGeom>
            <a:solidFill>
              <a:srgbClr val="CCECFF"/>
            </a:solidFill>
            <a:ln w="12700" cmpd="sng">
              <a:solidFill>
                <a:srgbClr val="000000"/>
              </a:solidFill>
              <a:round/>
              <a:headEnd/>
              <a:tailEnd/>
            </a:ln>
          </p:spPr>
          <p:txBody>
            <a:bodyPr/>
            <a:lstStyle/>
            <a:p>
              <a:endParaRPr lang="en-US" dirty="0"/>
            </a:p>
          </p:txBody>
        </p:sp>
        <p:sp>
          <p:nvSpPr>
            <p:cNvPr id="1128" name="Freeform 171"/>
            <p:cNvSpPr>
              <a:spLocks/>
            </p:cNvSpPr>
            <p:nvPr/>
          </p:nvSpPr>
          <p:spPr bwMode="auto">
            <a:xfrm>
              <a:off x="1621567" y="2421046"/>
              <a:ext cx="231306" cy="139515"/>
            </a:xfrm>
            <a:custGeom>
              <a:avLst/>
              <a:gdLst>
                <a:gd name="T0" fmla="*/ 2712 w 545"/>
                <a:gd name="T1" fmla="*/ 62 h 328"/>
                <a:gd name="T2" fmla="*/ 37 w 545"/>
                <a:gd name="T3" fmla="*/ 0 h 328"/>
                <a:gd name="T4" fmla="*/ 4 w 545"/>
                <a:gd name="T5" fmla="*/ 468 h 328"/>
                <a:gd name="T6" fmla="*/ 0 w 545"/>
                <a:gd name="T7" fmla="*/ 1502 h 328"/>
                <a:gd name="T8" fmla="*/ 2015 w 545"/>
                <a:gd name="T9" fmla="*/ 1531 h 328"/>
                <a:gd name="T10" fmla="*/ 2273 w 545"/>
                <a:gd name="T11" fmla="*/ 1636 h 328"/>
                <a:gd name="T12" fmla="*/ 2431 w 545"/>
                <a:gd name="T13" fmla="*/ 1590 h 328"/>
                <a:gd name="T14" fmla="*/ 2548 w 545"/>
                <a:gd name="T15" fmla="*/ 1636 h 328"/>
                <a:gd name="T16" fmla="*/ 2548 w 545"/>
                <a:gd name="T17" fmla="*/ 1649 h 328"/>
                <a:gd name="T18" fmla="*/ 2754 w 545"/>
                <a:gd name="T19" fmla="*/ 1755 h 328"/>
                <a:gd name="T20" fmla="*/ 2712 w 545"/>
                <a:gd name="T21" fmla="*/ 1387 h 328"/>
                <a:gd name="T22" fmla="*/ 2799 w 545"/>
                <a:gd name="T23" fmla="*/ 1313 h 328"/>
                <a:gd name="T24" fmla="*/ 2754 w 545"/>
                <a:gd name="T25" fmla="*/ 381 h 328"/>
                <a:gd name="T26" fmla="*/ 2616 w 545"/>
                <a:gd name="T27" fmla="*/ 220 h 328"/>
                <a:gd name="T28" fmla="*/ 2712 w 545"/>
                <a:gd name="T29" fmla="*/ 62 h 328"/>
                <a:gd name="T30" fmla="*/ 2712 w 545"/>
                <a:gd name="T31" fmla="*/ 62 h 3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5"/>
                <a:gd name="T49" fmla="*/ 0 h 328"/>
                <a:gd name="T50" fmla="*/ 545 w 545"/>
                <a:gd name="T51" fmla="*/ 328 h 32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29" name="Freeform 172"/>
            <p:cNvSpPr>
              <a:spLocks/>
            </p:cNvSpPr>
            <p:nvPr/>
          </p:nvSpPr>
          <p:spPr bwMode="auto">
            <a:xfrm>
              <a:off x="1619639" y="2540521"/>
              <a:ext cx="272170" cy="127568"/>
            </a:xfrm>
            <a:custGeom>
              <a:avLst/>
              <a:gdLst>
                <a:gd name="T0" fmla="*/ 2666 w 640"/>
                <a:gd name="T1" fmla="*/ 137 h 301"/>
                <a:gd name="T2" fmla="*/ 2666 w 640"/>
                <a:gd name="T3" fmla="*/ 120 h 301"/>
                <a:gd name="T4" fmla="*/ 2532 w 640"/>
                <a:gd name="T5" fmla="*/ 82 h 301"/>
                <a:gd name="T6" fmla="*/ 2371 w 640"/>
                <a:gd name="T7" fmla="*/ 120 h 301"/>
                <a:gd name="T8" fmla="*/ 2105 w 640"/>
                <a:gd name="T9" fmla="*/ 4 h 301"/>
                <a:gd name="T10" fmla="*/ 4 w 640"/>
                <a:gd name="T11" fmla="*/ 0 h 301"/>
                <a:gd name="T12" fmla="*/ 0 w 640"/>
                <a:gd name="T13" fmla="*/ 917 h 301"/>
                <a:gd name="T14" fmla="*/ 675 w 640"/>
                <a:gd name="T15" fmla="*/ 937 h 301"/>
                <a:gd name="T16" fmla="*/ 652 w 640"/>
                <a:gd name="T17" fmla="*/ 1391 h 301"/>
                <a:gd name="T18" fmla="*/ 2666 w 640"/>
                <a:gd name="T19" fmla="*/ 1472 h 301"/>
                <a:gd name="T20" fmla="*/ 3395 w 640"/>
                <a:gd name="T21" fmla="*/ 1510 h 301"/>
                <a:gd name="T22" fmla="*/ 3231 w 640"/>
                <a:gd name="T23" fmla="*/ 1245 h 301"/>
                <a:gd name="T24" fmla="*/ 3208 w 640"/>
                <a:gd name="T25" fmla="*/ 1152 h 301"/>
                <a:gd name="T26" fmla="*/ 3186 w 640"/>
                <a:gd name="T27" fmla="*/ 1030 h 301"/>
                <a:gd name="T28" fmla="*/ 2888 w 640"/>
                <a:gd name="T29" fmla="*/ 406 h 301"/>
                <a:gd name="T30" fmla="*/ 2873 w 640"/>
                <a:gd name="T31" fmla="*/ 238 h 301"/>
                <a:gd name="T32" fmla="*/ 2666 w 640"/>
                <a:gd name="T33" fmla="*/ 137 h 301"/>
                <a:gd name="T34" fmla="*/ 2666 w 640"/>
                <a:gd name="T35" fmla="*/ 137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close/>
                </a:path>
              </a:pathLst>
            </a:custGeom>
            <a:solidFill>
              <a:srgbClr val="CCECFF"/>
            </a:solidFill>
            <a:ln w="12700" cmpd="sng">
              <a:solidFill>
                <a:srgbClr val="000000"/>
              </a:solidFill>
              <a:round/>
              <a:headEnd/>
              <a:tailEnd/>
            </a:ln>
          </p:spPr>
          <p:txBody>
            <a:bodyPr/>
            <a:lstStyle/>
            <a:p>
              <a:endParaRPr lang="en-US" dirty="0"/>
            </a:p>
          </p:txBody>
        </p:sp>
        <p:sp>
          <p:nvSpPr>
            <p:cNvPr id="1130" name="Freeform 173"/>
            <p:cNvSpPr>
              <a:spLocks/>
            </p:cNvSpPr>
            <p:nvPr/>
          </p:nvSpPr>
          <p:spPr bwMode="auto">
            <a:xfrm>
              <a:off x="1619639" y="2540521"/>
              <a:ext cx="272170" cy="127568"/>
            </a:xfrm>
            <a:custGeom>
              <a:avLst/>
              <a:gdLst>
                <a:gd name="T0" fmla="*/ 2666 w 640"/>
                <a:gd name="T1" fmla="*/ 137 h 301"/>
                <a:gd name="T2" fmla="*/ 2666 w 640"/>
                <a:gd name="T3" fmla="*/ 120 h 301"/>
                <a:gd name="T4" fmla="*/ 2532 w 640"/>
                <a:gd name="T5" fmla="*/ 82 h 301"/>
                <a:gd name="T6" fmla="*/ 2371 w 640"/>
                <a:gd name="T7" fmla="*/ 120 h 301"/>
                <a:gd name="T8" fmla="*/ 2105 w 640"/>
                <a:gd name="T9" fmla="*/ 4 h 301"/>
                <a:gd name="T10" fmla="*/ 4 w 640"/>
                <a:gd name="T11" fmla="*/ 0 h 301"/>
                <a:gd name="T12" fmla="*/ 0 w 640"/>
                <a:gd name="T13" fmla="*/ 917 h 301"/>
                <a:gd name="T14" fmla="*/ 675 w 640"/>
                <a:gd name="T15" fmla="*/ 937 h 301"/>
                <a:gd name="T16" fmla="*/ 652 w 640"/>
                <a:gd name="T17" fmla="*/ 1391 h 301"/>
                <a:gd name="T18" fmla="*/ 2666 w 640"/>
                <a:gd name="T19" fmla="*/ 1472 h 301"/>
                <a:gd name="T20" fmla="*/ 3395 w 640"/>
                <a:gd name="T21" fmla="*/ 1510 h 301"/>
                <a:gd name="T22" fmla="*/ 3231 w 640"/>
                <a:gd name="T23" fmla="*/ 1245 h 301"/>
                <a:gd name="T24" fmla="*/ 3208 w 640"/>
                <a:gd name="T25" fmla="*/ 1152 h 301"/>
                <a:gd name="T26" fmla="*/ 3186 w 640"/>
                <a:gd name="T27" fmla="*/ 1030 h 301"/>
                <a:gd name="T28" fmla="*/ 2888 w 640"/>
                <a:gd name="T29" fmla="*/ 406 h 301"/>
                <a:gd name="T30" fmla="*/ 2873 w 640"/>
                <a:gd name="T31" fmla="*/ 238 h 301"/>
                <a:gd name="T32" fmla="*/ 2666 w 640"/>
                <a:gd name="T33" fmla="*/ 137 h 301"/>
                <a:gd name="T34" fmla="*/ 2666 w 640"/>
                <a:gd name="T35" fmla="*/ 137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1" name="Freeform 174"/>
            <p:cNvSpPr>
              <a:spLocks/>
            </p:cNvSpPr>
            <p:nvPr/>
          </p:nvSpPr>
          <p:spPr bwMode="auto">
            <a:xfrm>
              <a:off x="1672068" y="2658068"/>
              <a:ext cx="253665" cy="127953"/>
            </a:xfrm>
            <a:custGeom>
              <a:avLst/>
              <a:gdLst>
                <a:gd name="T0" fmla="*/ 0 w 597"/>
                <a:gd name="T1" fmla="*/ 1448 h 301"/>
                <a:gd name="T2" fmla="*/ 3118 w 597"/>
                <a:gd name="T3" fmla="*/ 1597 h 301"/>
                <a:gd name="T4" fmla="*/ 3030 w 597"/>
                <a:gd name="T5" fmla="*/ 652 h 301"/>
                <a:gd name="T6" fmla="*/ 2703 w 597"/>
                <a:gd name="T7" fmla="*/ 126 h 301"/>
                <a:gd name="T8" fmla="*/ 1981 w 597"/>
                <a:gd name="T9" fmla="*/ 84 h 301"/>
                <a:gd name="T10" fmla="*/ 0 w 597"/>
                <a:gd name="T11" fmla="*/ 0 h 301"/>
                <a:gd name="T12" fmla="*/ 0 w 597"/>
                <a:gd name="T13" fmla="*/ 1448 h 301"/>
                <a:gd name="T14" fmla="*/ 0 w 597"/>
                <a:gd name="T15" fmla="*/ 1448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close/>
                </a:path>
              </a:pathLst>
            </a:custGeom>
            <a:solidFill>
              <a:srgbClr val="CCECFF"/>
            </a:solidFill>
            <a:ln w="12700" cmpd="sng">
              <a:solidFill>
                <a:srgbClr val="000000"/>
              </a:solidFill>
              <a:round/>
              <a:headEnd/>
              <a:tailEnd/>
            </a:ln>
          </p:spPr>
          <p:txBody>
            <a:bodyPr/>
            <a:lstStyle/>
            <a:p>
              <a:endParaRPr lang="en-US" dirty="0"/>
            </a:p>
          </p:txBody>
        </p:sp>
        <p:sp>
          <p:nvSpPr>
            <p:cNvPr id="1132" name="Freeform 175"/>
            <p:cNvSpPr>
              <a:spLocks/>
            </p:cNvSpPr>
            <p:nvPr/>
          </p:nvSpPr>
          <p:spPr bwMode="auto">
            <a:xfrm>
              <a:off x="1672068" y="2658068"/>
              <a:ext cx="253665" cy="127953"/>
            </a:xfrm>
            <a:custGeom>
              <a:avLst/>
              <a:gdLst>
                <a:gd name="T0" fmla="*/ 0 w 597"/>
                <a:gd name="T1" fmla="*/ 1448 h 301"/>
                <a:gd name="T2" fmla="*/ 3118 w 597"/>
                <a:gd name="T3" fmla="*/ 1597 h 301"/>
                <a:gd name="T4" fmla="*/ 3030 w 597"/>
                <a:gd name="T5" fmla="*/ 652 h 301"/>
                <a:gd name="T6" fmla="*/ 2703 w 597"/>
                <a:gd name="T7" fmla="*/ 126 h 301"/>
                <a:gd name="T8" fmla="*/ 1981 w 597"/>
                <a:gd name="T9" fmla="*/ 84 h 301"/>
                <a:gd name="T10" fmla="*/ 0 w 597"/>
                <a:gd name="T11" fmla="*/ 0 h 301"/>
                <a:gd name="T12" fmla="*/ 0 w 597"/>
                <a:gd name="T13" fmla="*/ 1448 h 301"/>
                <a:gd name="T14" fmla="*/ 0 w 597"/>
                <a:gd name="T15" fmla="*/ 1448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3" name="Freeform 176"/>
            <p:cNvSpPr>
              <a:spLocks/>
            </p:cNvSpPr>
            <p:nvPr/>
          </p:nvSpPr>
          <p:spPr bwMode="auto">
            <a:xfrm>
              <a:off x="1636216" y="2770991"/>
              <a:ext cx="299541" cy="150692"/>
            </a:xfrm>
            <a:custGeom>
              <a:avLst/>
              <a:gdLst>
                <a:gd name="T0" fmla="*/ 3564 w 705"/>
                <a:gd name="T1" fmla="*/ 181 h 355"/>
                <a:gd name="T2" fmla="*/ 3579 w 705"/>
                <a:gd name="T3" fmla="*/ 406 h 355"/>
                <a:gd name="T4" fmla="*/ 3680 w 705"/>
                <a:gd name="T5" fmla="*/ 1834 h 355"/>
                <a:gd name="T6" fmla="*/ 3404 w 705"/>
                <a:gd name="T7" fmla="*/ 1755 h 355"/>
                <a:gd name="T8" fmla="*/ 2559 w 705"/>
                <a:gd name="T9" fmla="*/ 1768 h 355"/>
                <a:gd name="T10" fmla="*/ 1248 w 705"/>
                <a:gd name="T11" fmla="*/ 1422 h 355"/>
                <a:gd name="T12" fmla="*/ 1197 w 705"/>
                <a:gd name="T13" fmla="*/ 343 h 355"/>
                <a:gd name="T14" fmla="*/ 0 w 705"/>
                <a:gd name="T15" fmla="*/ 261 h 355"/>
                <a:gd name="T16" fmla="*/ 0 w 705"/>
                <a:gd name="T17" fmla="*/ 0 h 355"/>
                <a:gd name="T18" fmla="*/ 439 w 705"/>
                <a:gd name="T19" fmla="*/ 37 h 355"/>
                <a:gd name="T20" fmla="*/ 3564 w 705"/>
                <a:gd name="T21" fmla="*/ 181 h 355"/>
                <a:gd name="T22" fmla="*/ 3564 w 705"/>
                <a:gd name="T23" fmla="*/ 181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close/>
                </a:path>
              </a:pathLst>
            </a:custGeom>
            <a:solidFill>
              <a:srgbClr val="CCECFF"/>
            </a:solidFill>
            <a:ln w="12700" cmpd="sng">
              <a:solidFill>
                <a:srgbClr val="000000"/>
              </a:solidFill>
              <a:round/>
              <a:headEnd/>
              <a:tailEnd/>
            </a:ln>
          </p:spPr>
          <p:txBody>
            <a:bodyPr/>
            <a:lstStyle/>
            <a:p>
              <a:endParaRPr lang="en-US" dirty="0"/>
            </a:p>
          </p:txBody>
        </p:sp>
        <p:sp>
          <p:nvSpPr>
            <p:cNvPr id="1134" name="Freeform 177"/>
            <p:cNvSpPr>
              <a:spLocks/>
            </p:cNvSpPr>
            <p:nvPr/>
          </p:nvSpPr>
          <p:spPr bwMode="auto">
            <a:xfrm>
              <a:off x="1636216" y="2770991"/>
              <a:ext cx="299541" cy="150692"/>
            </a:xfrm>
            <a:custGeom>
              <a:avLst/>
              <a:gdLst>
                <a:gd name="T0" fmla="*/ 3564 w 705"/>
                <a:gd name="T1" fmla="*/ 181 h 355"/>
                <a:gd name="T2" fmla="*/ 3579 w 705"/>
                <a:gd name="T3" fmla="*/ 406 h 355"/>
                <a:gd name="T4" fmla="*/ 3680 w 705"/>
                <a:gd name="T5" fmla="*/ 1834 h 355"/>
                <a:gd name="T6" fmla="*/ 3404 w 705"/>
                <a:gd name="T7" fmla="*/ 1755 h 355"/>
                <a:gd name="T8" fmla="*/ 2559 w 705"/>
                <a:gd name="T9" fmla="*/ 1768 h 355"/>
                <a:gd name="T10" fmla="*/ 1248 w 705"/>
                <a:gd name="T11" fmla="*/ 1422 h 355"/>
                <a:gd name="T12" fmla="*/ 1197 w 705"/>
                <a:gd name="T13" fmla="*/ 343 h 355"/>
                <a:gd name="T14" fmla="*/ 0 w 705"/>
                <a:gd name="T15" fmla="*/ 261 h 355"/>
                <a:gd name="T16" fmla="*/ 0 w 705"/>
                <a:gd name="T17" fmla="*/ 0 h 355"/>
                <a:gd name="T18" fmla="*/ 439 w 705"/>
                <a:gd name="T19" fmla="*/ 37 h 355"/>
                <a:gd name="T20" fmla="*/ 3564 w 705"/>
                <a:gd name="T21" fmla="*/ 181 h 355"/>
                <a:gd name="T22" fmla="*/ 3564 w 705"/>
                <a:gd name="T23" fmla="*/ 181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5" name="Freeform 178"/>
            <p:cNvSpPr>
              <a:spLocks/>
            </p:cNvSpPr>
            <p:nvPr/>
          </p:nvSpPr>
          <p:spPr bwMode="auto">
            <a:xfrm>
              <a:off x="1500517" y="2792574"/>
              <a:ext cx="475719" cy="440129"/>
            </a:xfrm>
            <a:custGeom>
              <a:avLst/>
              <a:gdLst>
                <a:gd name="T0" fmla="*/ 55 w 1120"/>
                <a:gd name="T1" fmla="*/ 2364 h 1036"/>
                <a:gd name="T2" fmla="*/ 99 w 1120"/>
                <a:gd name="T3" fmla="*/ 2260 h 1036"/>
                <a:gd name="T4" fmla="*/ 1579 w 1120"/>
                <a:gd name="T5" fmla="*/ 2364 h 1036"/>
                <a:gd name="T6" fmla="*/ 1666 w 1120"/>
                <a:gd name="T7" fmla="*/ 0 h 1036"/>
                <a:gd name="T8" fmla="*/ 2861 w 1120"/>
                <a:gd name="T9" fmla="*/ 82 h 1036"/>
                <a:gd name="T10" fmla="*/ 2901 w 1120"/>
                <a:gd name="T11" fmla="*/ 1174 h 1036"/>
                <a:gd name="T12" fmla="*/ 4203 w 1120"/>
                <a:gd name="T13" fmla="*/ 1530 h 1036"/>
                <a:gd name="T14" fmla="*/ 5052 w 1120"/>
                <a:gd name="T15" fmla="*/ 1506 h 1036"/>
                <a:gd name="T16" fmla="*/ 5329 w 1120"/>
                <a:gd name="T17" fmla="*/ 1596 h 1036"/>
                <a:gd name="T18" fmla="*/ 5522 w 1120"/>
                <a:gd name="T19" fmla="*/ 1655 h 1036"/>
                <a:gd name="T20" fmla="*/ 5570 w 1120"/>
                <a:gd name="T21" fmla="*/ 1881 h 1036"/>
                <a:gd name="T22" fmla="*/ 5621 w 1120"/>
                <a:gd name="T23" fmla="*/ 2400 h 1036"/>
                <a:gd name="T24" fmla="*/ 5754 w 1120"/>
                <a:gd name="T25" fmla="*/ 2485 h 1036"/>
                <a:gd name="T26" fmla="*/ 5821 w 1120"/>
                <a:gd name="T27" fmla="*/ 3061 h 1036"/>
                <a:gd name="T28" fmla="*/ 5690 w 1120"/>
                <a:gd name="T29" fmla="*/ 3169 h 1036"/>
                <a:gd name="T30" fmla="*/ 5729 w 1120"/>
                <a:gd name="T31" fmla="*/ 3479 h 1036"/>
                <a:gd name="T32" fmla="*/ 4847 w 1120"/>
                <a:gd name="T33" fmla="*/ 4057 h 1036"/>
                <a:gd name="T34" fmla="*/ 4784 w 1120"/>
                <a:gd name="T35" fmla="*/ 4097 h 1036"/>
                <a:gd name="T36" fmla="*/ 4663 w 1120"/>
                <a:gd name="T37" fmla="*/ 4044 h 1036"/>
                <a:gd name="T38" fmla="*/ 4188 w 1120"/>
                <a:gd name="T39" fmla="*/ 4781 h 1036"/>
                <a:gd name="T40" fmla="*/ 4399 w 1120"/>
                <a:gd name="T41" fmla="*/ 5406 h 1036"/>
                <a:gd name="T42" fmla="*/ 4188 w 1120"/>
                <a:gd name="T43" fmla="*/ 5430 h 1036"/>
                <a:gd name="T44" fmla="*/ 3247 w 1120"/>
                <a:gd name="T45" fmla="*/ 5223 h 1036"/>
                <a:gd name="T46" fmla="*/ 2945 w 1120"/>
                <a:gd name="T47" fmla="*/ 4512 h 1036"/>
                <a:gd name="T48" fmla="*/ 2637 w 1120"/>
                <a:gd name="T49" fmla="*/ 4244 h 1036"/>
                <a:gd name="T50" fmla="*/ 2420 w 1120"/>
                <a:gd name="T51" fmla="*/ 3750 h 1036"/>
                <a:gd name="T52" fmla="*/ 2139 w 1120"/>
                <a:gd name="T53" fmla="*/ 3494 h 1036"/>
                <a:gd name="T54" fmla="*/ 1724 w 1120"/>
                <a:gd name="T55" fmla="*/ 3435 h 1036"/>
                <a:gd name="T56" fmla="*/ 1480 w 1120"/>
                <a:gd name="T57" fmla="*/ 3997 h 1036"/>
                <a:gd name="T58" fmla="*/ 798 w 1120"/>
                <a:gd name="T59" fmla="*/ 3494 h 1036"/>
                <a:gd name="T60" fmla="*/ 656 w 1120"/>
                <a:gd name="T61" fmla="*/ 3021 h 1036"/>
                <a:gd name="T62" fmla="*/ 0 w 1120"/>
                <a:gd name="T63" fmla="*/ 2364 h 1036"/>
                <a:gd name="T64" fmla="*/ 55 w 1120"/>
                <a:gd name="T65" fmla="*/ 2364 h 1036"/>
                <a:gd name="T66" fmla="*/ 55 w 1120"/>
                <a:gd name="T67" fmla="*/ 2364 h 1036"/>
                <a:gd name="T68" fmla="*/ 55 w 1120"/>
                <a:gd name="T69" fmla="*/ 2364 h 10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20"/>
                <a:gd name="T106" fmla="*/ 0 h 1036"/>
                <a:gd name="T107" fmla="*/ 1120 w 1120"/>
                <a:gd name="T108" fmla="*/ 1036 h 10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close/>
                </a:path>
              </a:pathLst>
            </a:custGeom>
            <a:solidFill>
              <a:srgbClr val="CCECFF"/>
            </a:solidFill>
            <a:ln w="12700" cmpd="sng">
              <a:solidFill>
                <a:srgbClr val="000000"/>
              </a:solidFill>
              <a:round/>
              <a:headEnd/>
              <a:tailEnd/>
            </a:ln>
          </p:spPr>
          <p:txBody>
            <a:bodyPr/>
            <a:lstStyle/>
            <a:p>
              <a:endParaRPr lang="en-US" dirty="0"/>
            </a:p>
          </p:txBody>
        </p:sp>
        <p:sp>
          <p:nvSpPr>
            <p:cNvPr id="1136" name="Freeform 179"/>
            <p:cNvSpPr>
              <a:spLocks/>
            </p:cNvSpPr>
            <p:nvPr/>
          </p:nvSpPr>
          <p:spPr bwMode="auto">
            <a:xfrm>
              <a:off x="1500517" y="2792574"/>
              <a:ext cx="475719" cy="440129"/>
            </a:xfrm>
            <a:custGeom>
              <a:avLst/>
              <a:gdLst>
                <a:gd name="T0" fmla="*/ 55 w 1120"/>
                <a:gd name="T1" fmla="*/ 2364 h 1036"/>
                <a:gd name="T2" fmla="*/ 99 w 1120"/>
                <a:gd name="T3" fmla="*/ 2260 h 1036"/>
                <a:gd name="T4" fmla="*/ 1579 w 1120"/>
                <a:gd name="T5" fmla="*/ 2364 h 1036"/>
                <a:gd name="T6" fmla="*/ 1666 w 1120"/>
                <a:gd name="T7" fmla="*/ 0 h 1036"/>
                <a:gd name="T8" fmla="*/ 2861 w 1120"/>
                <a:gd name="T9" fmla="*/ 82 h 1036"/>
                <a:gd name="T10" fmla="*/ 2901 w 1120"/>
                <a:gd name="T11" fmla="*/ 1174 h 1036"/>
                <a:gd name="T12" fmla="*/ 4203 w 1120"/>
                <a:gd name="T13" fmla="*/ 1530 h 1036"/>
                <a:gd name="T14" fmla="*/ 5052 w 1120"/>
                <a:gd name="T15" fmla="*/ 1506 h 1036"/>
                <a:gd name="T16" fmla="*/ 5329 w 1120"/>
                <a:gd name="T17" fmla="*/ 1596 h 1036"/>
                <a:gd name="T18" fmla="*/ 5522 w 1120"/>
                <a:gd name="T19" fmla="*/ 1655 h 1036"/>
                <a:gd name="T20" fmla="*/ 5570 w 1120"/>
                <a:gd name="T21" fmla="*/ 1881 h 1036"/>
                <a:gd name="T22" fmla="*/ 5621 w 1120"/>
                <a:gd name="T23" fmla="*/ 2400 h 1036"/>
                <a:gd name="T24" fmla="*/ 5754 w 1120"/>
                <a:gd name="T25" fmla="*/ 2485 h 1036"/>
                <a:gd name="T26" fmla="*/ 5821 w 1120"/>
                <a:gd name="T27" fmla="*/ 3061 h 1036"/>
                <a:gd name="T28" fmla="*/ 5690 w 1120"/>
                <a:gd name="T29" fmla="*/ 3169 h 1036"/>
                <a:gd name="T30" fmla="*/ 5729 w 1120"/>
                <a:gd name="T31" fmla="*/ 3479 h 1036"/>
                <a:gd name="T32" fmla="*/ 4847 w 1120"/>
                <a:gd name="T33" fmla="*/ 4057 h 1036"/>
                <a:gd name="T34" fmla="*/ 4784 w 1120"/>
                <a:gd name="T35" fmla="*/ 4097 h 1036"/>
                <a:gd name="T36" fmla="*/ 4663 w 1120"/>
                <a:gd name="T37" fmla="*/ 4044 h 1036"/>
                <a:gd name="T38" fmla="*/ 4188 w 1120"/>
                <a:gd name="T39" fmla="*/ 4781 h 1036"/>
                <a:gd name="T40" fmla="*/ 4399 w 1120"/>
                <a:gd name="T41" fmla="*/ 5406 h 1036"/>
                <a:gd name="T42" fmla="*/ 4188 w 1120"/>
                <a:gd name="T43" fmla="*/ 5430 h 1036"/>
                <a:gd name="T44" fmla="*/ 3247 w 1120"/>
                <a:gd name="T45" fmla="*/ 5223 h 1036"/>
                <a:gd name="T46" fmla="*/ 2945 w 1120"/>
                <a:gd name="T47" fmla="*/ 4512 h 1036"/>
                <a:gd name="T48" fmla="*/ 2637 w 1120"/>
                <a:gd name="T49" fmla="*/ 4244 h 1036"/>
                <a:gd name="T50" fmla="*/ 2420 w 1120"/>
                <a:gd name="T51" fmla="*/ 3750 h 1036"/>
                <a:gd name="T52" fmla="*/ 2139 w 1120"/>
                <a:gd name="T53" fmla="*/ 3494 h 1036"/>
                <a:gd name="T54" fmla="*/ 1724 w 1120"/>
                <a:gd name="T55" fmla="*/ 3435 h 1036"/>
                <a:gd name="T56" fmla="*/ 1480 w 1120"/>
                <a:gd name="T57" fmla="*/ 3997 h 1036"/>
                <a:gd name="T58" fmla="*/ 798 w 1120"/>
                <a:gd name="T59" fmla="*/ 3494 h 1036"/>
                <a:gd name="T60" fmla="*/ 656 w 1120"/>
                <a:gd name="T61" fmla="*/ 3021 h 1036"/>
                <a:gd name="T62" fmla="*/ 0 w 1120"/>
                <a:gd name="T63" fmla="*/ 2364 h 1036"/>
                <a:gd name="T64" fmla="*/ 55 w 1120"/>
                <a:gd name="T65" fmla="*/ 2364 h 1036"/>
                <a:gd name="T66" fmla="*/ 55 w 1120"/>
                <a:gd name="T67" fmla="*/ 2364 h 10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0"/>
                <a:gd name="T103" fmla="*/ 0 h 1036"/>
                <a:gd name="T104" fmla="*/ 1120 w 1120"/>
                <a:gd name="T105" fmla="*/ 1036 h 10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7" name="Freeform 180"/>
            <p:cNvSpPr>
              <a:spLocks/>
            </p:cNvSpPr>
            <p:nvPr/>
          </p:nvSpPr>
          <p:spPr bwMode="auto">
            <a:xfrm>
              <a:off x="1301979" y="2254938"/>
              <a:ext cx="327683" cy="203492"/>
            </a:xfrm>
            <a:custGeom>
              <a:avLst/>
              <a:gdLst>
                <a:gd name="T0" fmla="*/ 0 w 771"/>
                <a:gd name="T1" fmla="*/ 618 h 479"/>
                <a:gd name="T2" fmla="*/ 337 w 771"/>
                <a:gd name="T3" fmla="*/ 1362 h 479"/>
                <a:gd name="T4" fmla="*/ 419 w 771"/>
                <a:gd name="T5" fmla="*/ 1389 h 479"/>
                <a:gd name="T6" fmla="*/ 313 w 771"/>
                <a:gd name="T7" fmla="*/ 1909 h 479"/>
                <a:gd name="T8" fmla="*/ 473 w 771"/>
                <a:gd name="T9" fmla="*/ 1909 h 479"/>
                <a:gd name="T10" fmla="*/ 828 w 771"/>
                <a:gd name="T11" fmla="*/ 2467 h 479"/>
                <a:gd name="T12" fmla="*/ 1451 w 771"/>
                <a:gd name="T13" fmla="*/ 2491 h 479"/>
                <a:gd name="T14" fmla="*/ 1480 w 771"/>
                <a:gd name="T15" fmla="*/ 2340 h 479"/>
                <a:gd name="T16" fmla="*/ 3963 w 771"/>
                <a:gd name="T17" fmla="*/ 2511 h 479"/>
                <a:gd name="T18" fmla="*/ 3989 w 771"/>
                <a:gd name="T19" fmla="*/ 2050 h 479"/>
                <a:gd name="T20" fmla="*/ 4049 w 771"/>
                <a:gd name="T21" fmla="*/ 461 h 479"/>
                <a:gd name="T22" fmla="*/ 3329 w 771"/>
                <a:gd name="T23" fmla="*/ 418 h 479"/>
                <a:gd name="T24" fmla="*/ 3241 w 771"/>
                <a:gd name="T25" fmla="*/ 418 h 479"/>
                <a:gd name="T26" fmla="*/ 3130 w 771"/>
                <a:gd name="T27" fmla="*/ 389 h 479"/>
                <a:gd name="T28" fmla="*/ 1433 w 771"/>
                <a:gd name="T29" fmla="*/ 169 h 479"/>
                <a:gd name="T30" fmla="*/ 99 w 771"/>
                <a:gd name="T31" fmla="*/ 0 h 479"/>
                <a:gd name="T32" fmla="*/ 0 w 771"/>
                <a:gd name="T33" fmla="*/ 618 h 479"/>
                <a:gd name="T34" fmla="*/ 0 w 771"/>
                <a:gd name="T35" fmla="*/ 618 h 479"/>
                <a:gd name="T36" fmla="*/ 0 w 771"/>
                <a:gd name="T37" fmla="*/ 618 h 4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1"/>
                <a:gd name="T58" fmla="*/ 0 h 479"/>
                <a:gd name="T59" fmla="*/ 771 w 771"/>
                <a:gd name="T60" fmla="*/ 479 h 4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close/>
                </a:path>
              </a:pathLst>
            </a:custGeom>
            <a:solidFill>
              <a:srgbClr val="CCECFF"/>
            </a:solidFill>
            <a:ln w="12700" cmpd="sng">
              <a:solidFill>
                <a:srgbClr val="000000"/>
              </a:solidFill>
              <a:round/>
              <a:headEnd/>
              <a:tailEnd/>
            </a:ln>
          </p:spPr>
          <p:txBody>
            <a:bodyPr/>
            <a:lstStyle/>
            <a:p>
              <a:endParaRPr lang="en-US" dirty="0"/>
            </a:p>
          </p:txBody>
        </p:sp>
        <p:sp>
          <p:nvSpPr>
            <p:cNvPr id="1138" name="Freeform 181"/>
            <p:cNvSpPr>
              <a:spLocks/>
            </p:cNvSpPr>
            <p:nvPr/>
          </p:nvSpPr>
          <p:spPr bwMode="auto">
            <a:xfrm>
              <a:off x="1301979" y="2254938"/>
              <a:ext cx="327683" cy="203492"/>
            </a:xfrm>
            <a:custGeom>
              <a:avLst/>
              <a:gdLst>
                <a:gd name="T0" fmla="*/ 0 w 771"/>
                <a:gd name="T1" fmla="*/ 618 h 479"/>
                <a:gd name="T2" fmla="*/ 337 w 771"/>
                <a:gd name="T3" fmla="*/ 1362 h 479"/>
                <a:gd name="T4" fmla="*/ 419 w 771"/>
                <a:gd name="T5" fmla="*/ 1389 h 479"/>
                <a:gd name="T6" fmla="*/ 313 w 771"/>
                <a:gd name="T7" fmla="*/ 1909 h 479"/>
                <a:gd name="T8" fmla="*/ 473 w 771"/>
                <a:gd name="T9" fmla="*/ 1909 h 479"/>
                <a:gd name="T10" fmla="*/ 828 w 771"/>
                <a:gd name="T11" fmla="*/ 2467 h 479"/>
                <a:gd name="T12" fmla="*/ 1451 w 771"/>
                <a:gd name="T13" fmla="*/ 2491 h 479"/>
                <a:gd name="T14" fmla="*/ 1480 w 771"/>
                <a:gd name="T15" fmla="*/ 2340 h 479"/>
                <a:gd name="T16" fmla="*/ 3963 w 771"/>
                <a:gd name="T17" fmla="*/ 2511 h 479"/>
                <a:gd name="T18" fmla="*/ 3989 w 771"/>
                <a:gd name="T19" fmla="*/ 2050 h 479"/>
                <a:gd name="T20" fmla="*/ 4049 w 771"/>
                <a:gd name="T21" fmla="*/ 461 h 479"/>
                <a:gd name="T22" fmla="*/ 3329 w 771"/>
                <a:gd name="T23" fmla="*/ 418 h 479"/>
                <a:gd name="T24" fmla="*/ 3241 w 771"/>
                <a:gd name="T25" fmla="*/ 418 h 479"/>
                <a:gd name="T26" fmla="*/ 3130 w 771"/>
                <a:gd name="T27" fmla="*/ 389 h 479"/>
                <a:gd name="T28" fmla="*/ 1433 w 771"/>
                <a:gd name="T29" fmla="*/ 169 h 479"/>
                <a:gd name="T30" fmla="*/ 99 w 771"/>
                <a:gd name="T31" fmla="*/ 0 h 479"/>
                <a:gd name="T32" fmla="*/ 0 w 771"/>
                <a:gd name="T33" fmla="*/ 618 h 479"/>
                <a:gd name="T34" fmla="*/ 0 w 771"/>
                <a:gd name="T35" fmla="*/ 618 h 4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1"/>
                <a:gd name="T55" fmla="*/ 0 h 479"/>
                <a:gd name="T56" fmla="*/ 771 w 771"/>
                <a:gd name="T57" fmla="*/ 479 h 47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39" name="Freeform 182"/>
            <p:cNvSpPr>
              <a:spLocks/>
            </p:cNvSpPr>
            <p:nvPr/>
          </p:nvSpPr>
          <p:spPr bwMode="auto">
            <a:xfrm>
              <a:off x="1404910" y="2444941"/>
              <a:ext cx="218199" cy="172660"/>
            </a:xfrm>
            <a:custGeom>
              <a:avLst/>
              <a:gdLst>
                <a:gd name="T0" fmla="*/ 2627 w 514"/>
                <a:gd name="T1" fmla="*/ 1151 h 407"/>
                <a:gd name="T2" fmla="*/ 2600 w 514"/>
                <a:gd name="T3" fmla="*/ 2080 h 407"/>
                <a:gd name="T4" fmla="*/ 666 w 514"/>
                <a:gd name="T5" fmla="*/ 1976 h 407"/>
                <a:gd name="T6" fmla="*/ 0 w 514"/>
                <a:gd name="T7" fmla="*/ 1938 h 407"/>
                <a:gd name="T8" fmla="*/ 41 w 514"/>
                <a:gd name="T9" fmla="*/ 1431 h 407"/>
                <a:gd name="T10" fmla="*/ 179 w 514"/>
                <a:gd name="T11" fmla="*/ 144 h 407"/>
                <a:gd name="T12" fmla="*/ 197 w 514"/>
                <a:gd name="T13" fmla="*/ 0 h 407"/>
                <a:gd name="T14" fmla="*/ 2642 w 514"/>
                <a:gd name="T15" fmla="*/ 162 h 407"/>
                <a:gd name="T16" fmla="*/ 2627 w 514"/>
                <a:gd name="T17" fmla="*/ 1151 h 407"/>
                <a:gd name="T18" fmla="*/ 2627 w 514"/>
                <a:gd name="T19" fmla="*/ 1151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close/>
                </a:path>
              </a:pathLst>
            </a:custGeom>
            <a:solidFill>
              <a:srgbClr val="CCECFF"/>
            </a:solidFill>
            <a:ln w="12700" cmpd="sng">
              <a:solidFill>
                <a:srgbClr val="000000"/>
              </a:solidFill>
              <a:round/>
              <a:headEnd/>
              <a:tailEnd/>
            </a:ln>
          </p:spPr>
          <p:txBody>
            <a:bodyPr/>
            <a:lstStyle/>
            <a:p>
              <a:endParaRPr lang="en-US" dirty="0"/>
            </a:p>
          </p:txBody>
        </p:sp>
        <p:sp>
          <p:nvSpPr>
            <p:cNvPr id="1140" name="Freeform 183"/>
            <p:cNvSpPr>
              <a:spLocks/>
            </p:cNvSpPr>
            <p:nvPr/>
          </p:nvSpPr>
          <p:spPr bwMode="auto">
            <a:xfrm>
              <a:off x="1404910" y="2444941"/>
              <a:ext cx="218199" cy="172660"/>
            </a:xfrm>
            <a:custGeom>
              <a:avLst/>
              <a:gdLst>
                <a:gd name="T0" fmla="*/ 2627 w 514"/>
                <a:gd name="T1" fmla="*/ 1151 h 407"/>
                <a:gd name="T2" fmla="*/ 2600 w 514"/>
                <a:gd name="T3" fmla="*/ 2080 h 407"/>
                <a:gd name="T4" fmla="*/ 666 w 514"/>
                <a:gd name="T5" fmla="*/ 1976 h 407"/>
                <a:gd name="T6" fmla="*/ 0 w 514"/>
                <a:gd name="T7" fmla="*/ 1938 h 407"/>
                <a:gd name="T8" fmla="*/ 41 w 514"/>
                <a:gd name="T9" fmla="*/ 1431 h 407"/>
                <a:gd name="T10" fmla="*/ 179 w 514"/>
                <a:gd name="T11" fmla="*/ 144 h 407"/>
                <a:gd name="T12" fmla="*/ 197 w 514"/>
                <a:gd name="T13" fmla="*/ 0 h 407"/>
                <a:gd name="T14" fmla="*/ 2642 w 514"/>
                <a:gd name="T15" fmla="*/ 162 h 407"/>
                <a:gd name="T16" fmla="*/ 2627 w 514"/>
                <a:gd name="T17" fmla="*/ 1151 h 407"/>
                <a:gd name="T18" fmla="*/ 2627 w 514"/>
                <a:gd name="T19" fmla="*/ 1151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1" name="Freeform 184"/>
            <p:cNvSpPr>
              <a:spLocks/>
            </p:cNvSpPr>
            <p:nvPr/>
          </p:nvSpPr>
          <p:spPr bwMode="auto">
            <a:xfrm>
              <a:off x="1444618" y="2609122"/>
              <a:ext cx="228993" cy="164952"/>
            </a:xfrm>
            <a:custGeom>
              <a:avLst/>
              <a:gdLst>
                <a:gd name="T0" fmla="*/ 2357 w 539"/>
                <a:gd name="T1" fmla="*/ 2021 h 388"/>
                <a:gd name="T2" fmla="*/ 0 w 539"/>
                <a:gd name="T3" fmla="*/ 1913 h 388"/>
                <a:gd name="T4" fmla="*/ 120 w 539"/>
                <a:gd name="T5" fmla="*/ 803 h 388"/>
                <a:gd name="T6" fmla="*/ 188 w 539"/>
                <a:gd name="T7" fmla="*/ 0 h 388"/>
                <a:gd name="T8" fmla="*/ 2146 w 539"/>
                <a:gd name="T9" fmla="*/ 103 h 388"/>
                <a:gd name="T10" fmla="*/ 2817 w 539"/>
                <a:gd name="T11" fmla="*/ 126 h 388"/>
                <a:gd name="T12" fmla="*/ 2793 w 539"/>
                <a:gd name="T13" fmla="*/ 612 h 388"/>
                <a:gd name="T14" fmla="*/ 2793 w 539"/>
                <a:gd name="T15" fmla="*/ 2057 h 388"/>
                <a:gd name="T16" fmla="*/ 2357 w 539"/>
                <a:gd name="T17" fmla="*/ 2021 h 388"/>
                <a:gd name="T18" fmla="*/ 2357 w 539"/>
                <a:gd name="T19" fmla="*/ 2021 h 388"/>
                <a:gd name="T20" fmla="*/ 2357 w 539"/>
                <a:gd name="T21" fmla="*/ 2021 h 3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9"/>
                <a:gd name="T34" fmla="*/ 0 h 388"/>
                <a:gd name="T35" fmla="*/ 539 w 539"/>
                <a:gd name="T36" fmla="*/ 388 h 3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9" h="388">
                  <a:moveTo>
                    <a:pt x="451" y="381"/>
                  </a:moveTo>
                  <a:lnTo>
                    <a:pt x="0" y="361"/>
                  </a:lnTo>
                  <a:lnTo>
                    <a:pt x="23" y="151"/>
                  </a:lnTo>
                  <a:lnTo>
                    <a:pt x="36" y="0"/>
                  </a:lnTo>
                  <a:lnTo>
                    <a:pt x="412" y="20"/>
                  </a:lnTo>
                  <a:lnTo>
                    <a:pt x="539" y="24"/>
                  </a:lnTo>
                  <a:lnTo>
                    <a:pt x="535" y="115"/>
                  </a:lnTo>
                  <a:lnTo>
                    <a:pt x="535" y="388"/>
                  </a:lnTo>
                  <a:lnTo>
                    <a:pt x="451" y="381"/>
                  </a:lnTo>
                  <a:close/>
                </a:path>
              </a:pathLst>
            </a:custGeom>
            <a:solidFill>
              <a:srgbClr val="CCECFF"/>
            </a:solidFill>
            <a:ln w="12700" cmpd="sng">
              <a:solidFill>
                <a:srgbClr val="000000"/>
              </a:solidFill>
              <a:round/>
              <a:headEnd/>
              <a:tailEnd/>
            </a:ln>
          </p:spPr>
          <p:txBody>
            <a:bodyPr/>
            <a:lstStyle/>
            <a:p>
              <a:endParaRPr lang="en-US" dirty="0"/>
            </a:p>
          </p:txBody>
        </p:sp>
        <p:sp>
          <p:nvSpPr>
            <p:cNvPr id="1142" name="Freeform 185"/>
            <p:cNvSpPr>
              <a:spLocks/>
            </p:cNvSpPr>
            <p:nvPr/>
          </p:nvSpPr>
          <p:spPr bwMode="auto">
            <a:xfrm>
              <a:off x="1444618" y="2609122"/>
              <a:ext cx="228993" cy="164952"/>
            </a:xfrm>
            <a:custGeom>
              <a:avLst/>
              <a:gdLst>
                <a:gd name="T0" fmla="*/ 2357 w 539"/>
                <a:gd name="T1" fmla="*/ 2021 h 388"/>
                <a:gd name="T2" fmla="*/ 0 w 539"/>
                <a:gd name="T3" fmla="*/ 1913 h 388"/>
                <a:gd name="T4" fmla="*/ 120 w 539"/>
                <a:gd name="T5" fmla="*/ 803 h 388"/>
                <a:gd name="T6" fmla="*/ 188 w 539"/>
                <a:gd name="T7" fmla="*/ 0 h 388"/>
                <a:gd name="T8" fmla="*/ 2146 w 539"/>
                <a:gd name="T9" fmla="*/ 103 h 388"/>
                <a:gd name="T10" fmla="*/ 2817 w 539"/>
                <a:gd name="T11" fmla="*/ 126 h 388"/>
                <a:gd name="T12" fmla="*/ 2793 w 539"/>
                <a:gd name="T13" fmla="*/ 612 h 388"/>
                <a:gd name="T14" fmla="*/ 2793 w 539"/>
                <a:gd name="T15" fmla="*/ 2057 h 388"/>
                <a:gd name="T16" fmla="*/ 2357 w 539"/>
                <a:gd name="T17" fmla="*/ 2021 h 388"/>
                <a:gd name="T18" fmla="*/ 2357 w 539"/>
                <a:gd name="T19" fmla="*/ 2021 h 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9"/>
                <a:gd name="T31" fmla="*/ 0 h 388"/>
                <a:gd name="T32" fmla="*/ 539 w 539"/>
                <a:gd name="T33" fmla="*/ 388 h 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9" h="388">
                  <a:moveTo>
                    <a:pt x="451" y="381"/>
                  </a:moveTo>
                  <a:lnTo>
                    <a:pt x="0" y="361"/>
                  </a:lnTo>
                  <a:lnTo>
                    <a:pt x="23" y="151"/>
                  </a:lnTo>
                  <a:lnTo>
                    <a:pt x="36" y="0"/>
                  </a:lnTo>
                  <a:lnTo>
                    <a:pt x="412" y="20"/>
                  </a:lnTo>
                  <a:lnTo>
                    <a:pt x="539" y="24"/>
                  </a:lnTo>
                  <a:lnTo>
                    <a:pt x="535" y="115"/>
                  </a:lnTo>
                  <a:lnTo>
                    <a:pt x="535" y="388"/>
                  </a:lnTo>
                  <a:lnTo>
                    <a:pt x="451" y="38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3" name="Freeform 186"/>
            <p:cNvSpPr>
              <a:spLocks/>
            </p:cNvSpPr>
            <p:nvPr/>
          </p:nvSpPr>
          <p:spPr bwMode="auto">
            <a:xfrm>
              <a:off x="1419560" y="2762512"/>
              <a:ext cx="216656" cy="236637"/>
            </a:xfrm>
            <a:custGeom>
              <a:avLst/>
              <a:gdLst>
                <a:gd name="T0" fmla="*/ 2659 w 510"/>
                <a:gd name="T1" fmla="*/ 103 h 557"/>
                <a:gd name="T2" fmla="*/ 307 w 510"/>
                <a:gd name="T3" fmla="*/ 0 h 557"/>
                <a:gd name="T4" fmla="*/ 0 w 510"/>
                <a:gd name="T5" fmla="*/ 2875 h 557"/>
                <a:gd name="T6" fmla="*/ 389 w 510"/>
                <a:gd name="T7" fmla="*/ 2917 h 557"/>
                <a:gd name="T8" fmla="*/ 422 w 510"/>
                <a:gd name="T9" fmla="*/ 2671 h 557"/>
                <a:gd name="T10" fmla="*/ 984 w 510"/>
                <a:gd name="T11" fmla="*/ 2739 h 557"/>
                <a:gd name="T12" fmla="*/ 1041 w 510"/>
                <a:gd name="T13" fmla="*/ 2739 h 557"/>
                <a:gd name="T14" fmla="*/ 1084 w 510"/>
                <a:gd name="T15" fmla="*/ 2631 h 557"/>
                <a:gd name="T16" fmla="*/ 2569 w 510"/>
                <a:gd name="T17" fmla="*/ 2739 h 557"/>
                <a:gd name="T18" fmla="*/ 2659 w 510"/>
                <a:gd name="T19" fmla="*/ 370 h 557"/>
                <a:gd name="T20" fmla="*/ 2659 w 510"/>
                <a:gd name="T21" fmla="*/ 103 h 557"/>
                <a:gd name="T22" fmla="*/ 2659 w 510"/>
                <a:gd name="T23" fmla="*/ 103 h 557"/>
                <a:gd name="T24" fmla="*/ 2659 w 510"/>
                <a:gd name="T25" fmla="*/ 103 h 5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0"/>
                <a:gd name="T40" fmla="*/ 0 h 557"/>
                <a:gd name="T41" fmla="*/ 510 w 510"/>
                <a:gd name="T42" fmla="*/ 557 h 5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close/>
                </a:path>
              </a:pathLst>
            </a:custGeom>
            <a:solidFill>
              <a:srgbClr val="CCECFF"/>
            </a:solidFill>
            <a:ln w="12700" cmpd="sng">
              <a:solidFill>
                <a:srgbClr val="000000"/>
              </a:solidFill>
              <a:round/>
              <a:headEnd/>
              <a:tailEnd/>
            </a:ln>
          </p:spPr>
          <p:txBody>
            <a:bodyPr/>
            <a:lstStyle/>
            <a:p>
              <a:endParaRPr lang="en-US" dirty="0"/>
            </a:p>
          </p:txBody>
        </p:sp>
        <p:sp>
          <p:nvSpPr>
            <p:cNvPr id="1144" name="Freeform 187"/>
            <p:cNvSpPr>
              <a:spLocks/>
            </p:cNvSpPr>
            <p:nvPr/>
          </p:nvSpPr>
          <p:spPr bwMode="auto">
            <a:xfrm>
              <a:off x="1419560" y="2762512"/>
              <a:ext cx="216656" cy="236637"/>
            </a:xfrm>
            <a:custGeom>
              <a:avLst/>
              <a:gdLst>
                <a:gd name="T0" fmla="*/ 2659 w 510"/>
                <a:gd name="T1" fmla="*/ 103 h 557"/>
                <a:gd name="T2" fmla="*/ 307 w 510"/>
                <a:gd name="T3" fmla="*/ 0 h 557"/>
                <a:gd name="T4" fmla="*/ 0 w 510"/>
                <a:gd name="T5" fmla="*/ 2875 h 557"/>
                <a:gd name="T6" fmla="*/ 389 w 510"/>
                <a:gd name="T7" fmla="*/ 2917 h 557"/>
                <a:gd name="T8" fmla="*/ 422 w 510"/>
                <a:gd name="T9" fmla="*/ 2671 h 557"/>
                <a:gd name="T10" fmla="*/ 984 w 510"/>
                <a:gd name="T11" fmla="*/ 2739 h 557"/>
                <a:gd name="T12" fmla="*/ 1041 w 510"/>
                <a:gd name="T13" fmla="*/ 2739 h 557"/>
                <a:gd name="T14" fmla="*/ 1084 w 510"/>
                <a:gd name="T15" fmla="*/ 2631 h 557"/>
                <a:gd name="T16" fmla="*/ 2569 w 510"/>
                <a:gd name="T17" fmla="*/ 2739 h 557"/>
                <a:gd name="T18" fmla="*/ 2659 w 510"/>
                <a:gd name="T19" fmla="*/ 370 h 557"/>
                <a:gd name="T20" fmla="*/ 2659 w 510"/>
                <a:gd name="T21" fmla="*/ 103 h 557"/>
                <a:gd name="T22" fmla="*/ 2659 w 510"/>
                <a:gd name="T23" fmla="*/ 103 h 5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0"/>
                <a:gd name="T37" fmla="*/ 0 h 557"/>
                <a:gd name="T38" fmla="*/ 510 w 510"/>
                <a:gd name="T39" fmla="*/ 557 h 5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5" name="Freeform 188"/>
            <p:cNvSpPr>
              <a:spLocks/>
            </p:cNvSpPr>
            <p:nvPr/>
          </p:nvSpPr>
          <p:spPr bwMode="auto">
            <a:xfrm>
              <a:off x="1234900" y="2251855"/>
              <a:ext cx="184659" cy="311790"/>
            </a:xfrm>
            <a:custGeom>
              <a:avLst/>
              <a:gdLst>
                <a:gd name="T0" fmla="*/ 913 w 435"/>
                <a:gd name="T1" fmla="*/ 41 h 735"/>
                <a:gd name="T2" fmla="*/ 810 w 435"/>
                <a:gd name="T3" fmla="*/ 646 h 735"/>
                <a:gd name="T4" fmla="*/ 1139 w 435"/>
                <a:gd name="T5" fmla="*/ 1374 h 735"/>
                <a:gd name="T6" fmla="*/ 1222 w 435"/>
                <a:gd name="T7" fmla="*/ 1398 h 735"/>
                <a:gd name="T8" fmla="*/ 1120 w 435"/>
                <a:gd name="T9" fmla="*/ 1892 h 735"/>
                <a:gd name="T10" fmla="*/ 1284 w 435"/>
                <a:gd name="T11" fmla="*/ 1892 h 735"/>
                <a:gd name="T12" fmla="*/ 1603 w 435"/>
                <a:gd name="T13" fmla="*/ 2445 h 735"/>
                <a:gd name="T14" fmla="*/ 2236 w 435"/>
                <a:gd name="T15" fmla="*/ 2469 h 735"/>
                <a:gd name="T16" fmla="*/ 2098 w 435"/>
                <a:gd name="T17" fmla="*/ 3759 h 735"/>
                <a:gd name="T18" fmla="*/ 1034 w 435"/>
                <a:gd name="T19" fmla="*/ 3574 h 735"/>
                <a:gd name="T20" fmla="*/ 0 w 435"/>
                <a:gd name="T21" fmla="*/ 3381 h 735"/>
                <a:gd name="T22" fmla="*/ 81 w 435"/>
                <a:gd name="T23" fmla="*/ 2668 h 735"/>
                <a:gd name="T24" fmla="*/ 197 w 435"/>
                <a:gd name="T25" fmla="*/ 2445 h 735"/>
                <a:gd name="T26" fmla="*/ 119 w 435"/>
                <a:gd name="T27" fmla="*/ 2250 h 735"/>
                <a:gd name="T28" fmla="*/ 511 w 435"/>
                <a:gd name="T29" fmla="*/ 1694 h 735"/>
                <a:gd name="T30" fmla="*/ 370 w 435"/>
                <a:gd name="T31" fmla="*/ 1535 h 735"/>
                <a:gd name="T32" fmla="*/ 596 w 435"/>
                <a:gd name="T33" fmla="*/ 0 h 735"/>
                <a:gd name="T34" fmla="*/ 913 w 435"/>
                <a:gd name="T35" fmla="*/ 41 h 735"/>
                <a:gd name="T36" fmla="*/ 913 w 435"/>
                <a:gd name="T37" fmla="*/ 41 h 735"/>
                <a:gd name="T38" fmla="*/ 913 w 435"/>
                <a:gd name="T39" fmla="*/ 41 h 7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735"/>
                <a:gd name="T62" fmla="*/ 435 w 435"/>
                <a:gd name="T63" fmla="*/ 735 h 7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close/>
                </a:path>
              </a:pathLst>
            </a:custGeom>
            <a:solidFill>
              <a:srgbClr val="CCECFF"/>
            </a:solidFill>
            <a:ln w="12700" cmpd="sng">
              <a:solidFill>
                <a:srgbClr val="000000"/>
              </a:solidFill>
              <a:round/>
              <a:headEnd/>
              <a:tailEnd/>
            </a:ln>
          </p:spPr>
          <p:txBody>
            <a:bodyPr/>
            <a:lstStyle/>
            <a:p>
              <a:endParaRPr lang="en-US" dirty="0"/>
            </a:p>
          </p:txBody>
        </p:sp>
        <p:sp>
          <p:nvSpPr>
            <p:cNvPr id="1146" name="Freeform 189"/>
            <p:cNvSpPr>
              <a:spLocks/>
            </p:cNvSpPr>
            <p:nvPr/>
          </p:nvSpPr>
          <p:spPr bwMode="auto">
            <a:xfrm>
              <a:off x="1234900" y="2251855"/>
              <a:ext cx="184659" cy="311790"/>
            </a:xfrm>
            <a:custGeom>
              <a:avLst/>
              <a:gdLst>
                <a:gd name="T0" fmla="*/ 913 w 435"/>
                <a:gd name="T1" fmla="*/ 41 h 735"/>
                <a:gd name="T2" fmla="*/ 810 w 435"/>
                <a:gd name="T3" fmla="*/ 646 h 735"/>
                <a:gd name="T4" fmla="*/ 1139 w 435"/>
                <a:gd name="T5" fmla="*/ 1374 h 735"/>
                <a:gd name="T6" fmla="*/ 1222 w 435"/>
                <a:gd name="T7" fmla="*/ 1398 h 735"/>
                <a:gd name="T8" fmla="*/ 1120 w 435"/>
                <a:gd name="T9" fmla="*/ 1892 h 735"/>
                <a:gd name="T10" fmla="*/ 1284 w 435"/>
                <a:gd name="T11" fmla="*/ 1892 h 735"/>
                <a:gd name="T12" fmla="*/ 1603 w 435"/>
                <a:gd name="T13" fmla="*/ 2445 h 735"/>
                <a:gd name="T14" fmla="*/ 2236 w 435"/>
                <a:gd name="T15" fmla="*/ 2469 h 735"/>
                <a:gd name="T16" fmla="*/ 2098 w 435"/>
                <a:gd name="T17" fmla="*/ 3759 h 735"/>
                <a:gd name="T18" fmla="*/ 1034 w 435"/>
                <a:gd name="T19" fmla="*/ 3574 h 735"/>
                <a:gd name="T20" fmla="*/ 0 w 435"/>
                <a:gd name="T21" fmla="*/ 3381 h 735"/>
                <a:gd name="T22" fmla="*/ 81 w 435"/>
                <a:gd name="T23" fmla="*/ 2668 h 735"/>
                <a:gd name="T24" fmla="*/ 197 w 435"/>
                <a:gd name="T25" fmla="*/ 2445 h 735"/>
                <a:gd name="T26" fmla="*/ 119 w 435"/>
                <a:gd name="T27" fmla="*/ 2250 h 735"/>
                <a:gd name="T28" fmla="*/ 511 w 435"/>
                <a:gd name="T29" fmla="*/ 1694 h 735"/>
                <a:gd name="T30" fmla="*/ 370 w 435"/>
                <a:gd name="T31" fmla="*/ 1535 h 735"/>
                <a:gd name="T32" fmla="*/ 596 w 435"/>
                <a:gd name="T33" fmla="*/ 0 h 735"/>
                <a:gd name="T34" fmla="*/ 913 w 435"/>
                <a:gd name="T35" fmla="*/ 41 h 735"/>
                <a:gd name="T36" fmla="*/ 913 w 435"/>
                <a:gd name="T37" fmla="*/ 41 h 7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5"/>
                <a:gd name="T58" fmla="*/ 0 h 735"/>
                <a:gd name="T59" fmla="*/ 435 w 435"/>
                <a:gd name="T60" fmla="*/ 735 h 7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7" name="Freeform 190"/>
            <p:cNvSpPr>
              <a:spLocks/>
            </p:cNvSpPr>
            <p:nvPr/>
          </p:nvSpPr>
          <p:spPr bwMode="auto">
            <a:xfrm>
              <a:off x="1282318" y="2549000"/>
              <a:ext cx="177720" cy="213512"/>
            </a:xfrm>
            <a:custGeom>
              <a:avLst/>
              <a:gdLst>
                <a:gd name="T0" fmla="*/ 1507 w 419"/>
                <a:gd name="T1" fmla="*/ 181 h 503"/>
                <a:gd name="T2" fmla="*/ 1473 w 419"/>
                <a:gd name="T3" fmla="*/ 697 h 503"/>
                <a:gd name="T4" fmla="*/ 2126 w 419"/>
                <a:gd name="T5" fmla="*/ 729 h 503"/>
                <a:gd name="T6" fmla="*/ 2060 w 419"/>
                <a:gd name="T7" fmla="*/ 1516 h 503"/>
                <a:gd name="T8" fmla="*/ 1942 w 419"/>
                <a:gd name="T9" fmla="*/ 2598 h 503"/>
                <a:gd name="T10" fmla="*/ 0 w 419"/>
                <a:gd name="T11" fmla="*/ 2487 h 503"/>
                <a:gd name="T12" fmla="*/ 463 w 419"/>
                <a:gd name="T13" fmla="*/ 0 h 503"/>
                <a:gd name="T14" fmla="*/ 1507 w 419"/>
                <a:gd name="T15" fmla="*/ 181 h 503"/>
                <a:gd name="T16" fmla="*/ 1507 w 419"/>
                <a:gd name="T17" fmla="*/ 181 h 503"/>
                <a:gd name="T18" fmla="*/ 1507 w 419"/>
                <a:gd name="T19" fmla="*/ 181 h 5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503"/>
                <a:gd name="T32" fmla="*/ 419 w 419"/>
                <a:gd name="T33" fmla="*/ 503 h 5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503">
                  <a:moveTo>
                    <a:pt x="297" y="35"/>
                  </a:moveTo>
                  <a:lnTo>
                    <a:pt x="289" y="134"/>
                  </a:lnTo>
                  <a:lnTo>
                    <a:pt x="419" y="142"/>
                  </a:lnTo>
                  <a:lnTo>
                    <a:pt x="406" y="293"/>
                  </a:lnTo>
                  <a:lnTo>
                    <a:pt x="383" y="503"/>
                  </a:lnTo>
                  <a:lnTo>
                    <a:pt x="0" y="482"/>
                  </a:lnTo>
                  <a:lnTo>
                    <a:pt x="91" y="0"/>
                  </a:lnTo>
                  <a:lnTo>
                    <a:pt x="297" y="35"/>
                  </a:lnTo>
                  <a:close/>
                </a:path>
              </a:pathLst>
            </a:custGeom>
            <a:solidFill>
              <a:srgbClr val="CCECFF"/>
            </a:solidFill>
            <a:ln w="12700" cmpd="sng">
              <a:solidFill>
                <a:srgbClr val="000000"/>
              </a:solidFill>
              <a:round/>
              <a:headEnd/>
              <a:tailEnd/>
            </a:ln>
          </p:spPr>
          <p:txBody>
            <a:bodyPr/>
            <a:lstStyle/>
            <a:p>
              <a:endParaRPr lang="en-US" dirty="0"/>
            </a:p>
          </p:txBody>
        </p:sp>
        <p:sp>
          <p:nvSpPr>
            <p:cNvPr id="1148" name="Freeform 191"/>
            <p:cNvSpPr>
              <a:spLocks/>
            </p:cNvSpPr>
            <p:nvPr/>
          </p:nvSpPr>
          <p:spPr bwMode="auto">
            <a:xfrm>
              <a:off x="1282318" y="2549000"/>
              <a:ext cx="177720" cy="213512"/>
            </a:xfrm>
            <a:custGeom>
              <a:avLst/>
              <a:gdLst>
                <a:gd name="T0" fmla="*/ 1507 w 419"/>
                <a:gd name="T1" fmla="*/ 181 h 503"/>
                <a:gd name="T2" fmla="*/ 1473 w 419"/>
                <a:gd name="T3" fmla="*/ 697 h 503"/>
                <a:gd name="T4" fmla="*/ 2126 w 419"/>
                <a:gd name="T5" fmla="*/ 729 h 503"/>
                <a:gd name="T6" fmla="*/ 2060 w 419"/>
                <a:gd name="T7" fmla="*/ 1516 h 503"/>
                <a:gd name="T8" fmla="*/ 1942 w 419"/>
                <a:gd name="T9" fmla="*/ 2598 h 503"/>
                <a:gd name="T10" fmla="*/ 0 w 419"/>
                <a:gd name="T11" fmla="*/ 2487 h 503"/>
                <a:gd name="T12" fmla="*/ 463 w 419"/>
                <a:gd name="T13" fmla="*/ 0 h 503"/>
                <a:gd name="T14" fmla="*/ 1507 w 419"/>
                <a:gd name="T15" fmla="*/ 181 h 503"/>
                <a:gd name="T16" fmla="*/ 1507 w 419"/>
                <a:gd name="T17" fmla="*/ 181 h 5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9"/>
                <a:gd name="T28" fmla="*/ 0 h 503"/>
                <a:gd name="T29" fmla="*/ 419 w 419"/>
                <a:gd name="T30" fmla="*/ 503 h 5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9" h="503">
                  <a:moveTo>
                    <a:pt x="297" y="35"/>
                  </a:moveTo>
                  <a:lnTo>
                    <a:pt x="289" y="134"/>
                  </a:lnTo>
                  <a:lnTo>
                    <a:pt x="419" y="142"/>
                  </a:lnTo>
                  <a:lnTo>
                    <a:pt x="406" y="293"/>
                  </a:lnTo>
                  <a:lnTo>
                    <a:pt x="383" y="503"/>
                  </a:lnTo>
                  <a:lnTo>
                    <a:pt x="0" y="482"/>
                  </a:lnTo>
                  <a:lnTo>
                    <a:pt x="91" y="0"/>
                  </a:lnTo>
                  <a:lnTo>
                    <a:pt x="297" y="3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49" name="Freeform 192"/>
            <p:cNvSpPr>
              <a:spLocks/>
            </p:cNvSpPr>
            <p:nvPr/>
          </p:nvSpPr>
          <p:spPr bwMode="auto">
            <a:xfrm>
              <a:off x="1237985" y="2753648"/>
              <a:ext cx="206633" cy="242032"/>
            </a:xfrm>
            <a:custGeom>
              <a:avLst/>
              <a:gdLst>
                <a:gd name="T0" fmla="*/ 122 w 487"/>
                <a:gd name="T1" fmla="*/ 1856 h 570"/>
                <a:gd name="T2" fmla="*/ 0 w 487"/>
                <a:gd name="T3" fmla="*/ 2098 h 570"/>
                <a:gd name="T4" fmla="*/ 1376 w 487"/>
                <a:gd name="T5" fmla="*/ 2901 h 570"/>
                <a:gd name="T6" fmla="*/ 2177 w 487"/>
                <a:gd name="T7" fmla="*/ 2958 h 570"/>
                <a:gd name="T8" fmla="*/ 2483 w 487"/>
                <a:gd name="T9" fmla="*/ 109 h 570"/>
                <a:gd name="T10" fmla="*/ 528 w 487"/>
                <a:gd name="T11" fmla="*/ 0 h 570"/>
                <a:gd name="T12" fmla="*/ 493 w 487"/>
                <a:gd name="T13" fmla="*/ 350 h 570"/>
                <a:gd name="T14" fmla="*/ 384 w 487"/>
                <a:gd name="T15" fmla="*/ 394 h 570"/>
                <a:gd name="T16" fmla="*/ 336 w 487"/>
                <a:gd name="T17" fmla="*/ 313 h 570"/>
                <a:gd name="T18" fmla="*/ 288 w 487"/>
                <a:gd name="T19" fmla="*/ 289 h 570"/>
                <a:gd name="T20" fmla="*/ 182 w 487"/>
                <a:gd name="T21" fmla="*/ 792 h 570"/>
                <a:gd name="T22" fmla="*/ 162 w 487"/>
                <a:gd name="T23" fmla="*/ 848 h 570"/>
                <a:gd name="T24" fmla="*/ 336 w 487"/>
                <a:gd name="T25" fmla="*/ 1341 h 570"/>
                <a:gd name="T26" fmla="*/ 144 w 487"/>
                <a:gd name="T27" fmla="*/ 1459 h 570"/>
                <a:gd name="T28" fmla="*/ 84 w 487"/>
                <a:gd name="T29" fmla="*/ 1728 h 570"/>
                <a:gd name="T30" fmla="*/ 122 w 487"/>
                <a:gd name="T31" fmla="*/ 1856 h 570"/>
                <a:gd name="T32" fmla="*/ 122 w 487"/>
                <a:gd name="T33" fmla="*/ 1856 h 570"/>
                <a:gd name="T34" fmla="*/ 122 w 487"/>
                <a:gd name="T35" fmla="*/ 1856 h 57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7"/>
                <a:gd name="T55" fmla="*/ 0 h 570"/>
                <a:gd name="T56" fmla="*/ 487 w 487"/>
                <a:gd name="T57" fmla="*/ 570 h 57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close/>
                </a:path>
              </a:pathLst>
            </a:custGeom>
            <a:solidFill>
              <a:srgbClr val="CCECFF"/>
            </a:solidFill>
            <a:ln w="12700" cmpd="sng">
              <a:solidFill>
                <a:srgbClr val="000000"/>
              </a:solidFill>
              <a:round/>
              <a:headEnd/>
              <a:tailEnd/>
            </a:ln>
          </p:spPr>
          <p:txBody>
            <a:bodyPr/>
            <a:lstStyle/>
            <a:p>
              <a:endParaRPr lang="en-US" dirty="0"/>
            </a:p>
          </p:txBody>
        </p:sp>
        <p:sp>
          <p:nvSpPr>
            <p:cNvPr id="1150" name="Freeform 193"/>
            <p:cNvSpPr>
              <a:spLocks/>
            </p:cNvSpPr>
            <p:nvPr/>
          </p:nvSpPr>
          <p:spPr bwMode="auto">
            <a:xfrm>
              <a:off x="1237985" y="2753648"/>
              <a:ext cx="206633" cy="242032"/>
            </a:xfrm>
            <a:custGeom>
              <a:avLst/>
              <a:gdLst>
                <a:gd name="T0" fmla="*/ 122 w 487"/>
                <a:gd name="T1" fmla="*/ 1856 h 570"/>
                <a:gd name="T2" fmla="*/ 0 w 487"/>
                <a:gd name="T3" fmla="*/ 2098 h 570"/>
                <a:gd name="T4" fmla="*/ 1376 w 487"/>
                <a:gd name="T5" fmla="*/ 2901 h 570"/>
                <a:gd name="T6" fmla="*/ 2177 w 487"/>
                <a:gd name="T7" fmla="*/ 2958 h 570"/>
                <a:gd name="T8" fmla="*/ 2483 w 487"/>
                <a:gd name="T9" fmla="*/ 109 h 570"/>
                <a:gd name="T10" fmla="*/ 528 w 487"/>
                <a:gd name="T11" fmla="*/ 0 h 570"/>
                <a:gd name="T12" fmla="*/ 493 w 487"/>
                <a:gd name="T13" fmla="*/ 350 h 570"/>
                <a:gd name="T14" fmla="*/ 384 w 487"/>
                <a:gd name="T15" fmla="*/ 394 h 570"/>
                <a:gd name="T16" fmla="*/ 336 w 487"/>
                <a:gd name="T17" fmla="*/ 313 h 570"/>
                <a:gd name="T18" fmla="*/ 288 w 487"/>
                <a:gd name="T19" fmla="*/ 289 h 570"/>
                <a:gd name="T20" fmla="*/ 182 w 487"/>
                <a:gd name="T21" fmla="*/ 792 h 570"/>
                <a:gd name="T22" fmla="*/ 162 w 487"/>
                <a:gd name="T23" fmla="*/ 848 h 570"/>
                <a:gd name="T24" fmla="*/ 336 w 487"/>
                <a:gd name="T25" fmla="*/ 1341 h 570"/>
                <a:gd name="T26" fmla="*/ 144 w 487"/>
                <a:gd name="T27" fmla="*/ 1459 h 570"/>
                <a:gd name="T28" fmla="*/ 84 w 487"/>
                <a:gd name="T29" fmla="*/ 1728 h 570"/>
                <a:gd name="T30" fmla="*/ 122 w 487"/>
                <a:gd name="T31" fmla="*/ 1856 h 570"/>
                <a:gd name="T32" fmla="*/ 122 w 487"/>
                <a:gd name="T33" fmla="*/ 1856 h 57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7"/>
                <a:gd name="T52" fmla="*/ 0 h 570"/>
                <a:gd name="T53" fmla="*/ 487 w 487"/>
                <a:gd name="T54" fmla="*/ 570 h 57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1" name="Freeform 194"/>
            <p:cNvSpPr>
              <a:spLocks/>
            </p:cNvSpPr>
            <p:nvPr/>
          </p:nvSpPr>
          <p:spPr bwMode="auto">
            <a:xfrm>
              <a:off x="1068746" y="2216398"/>
              <a:ext cx="215114" cy="163025"/>
            </a:xfrm>
            <a:custGeom>
              <a:avLst/>
              <a:gdLst>
                <a:gd name="T0" fmla="*/ 1507 w 506"/>
                <a:gd name="T1" fmla="*/ 1779 h 384"/>
                <a:gd name="T2" fmla="*/ 618 w 506"/>
                <a:gd name="T3" fmla="*/ 1794 h 384"/>
                <a:gd name="T4" fmla="*/ 414 w 506"/>
                <a:gd name="T5" fmla="*/ 1693 h 384"/>
                <a:gd name="T6" fmla="*/ 414 w 506"/>
                <a:gd name="T7" fmla="*/ 1496 h 384"/>
                <a:gd name="T8" fmla="*/ 61 w 506"/>
                <a:gd name="T9" fmla="*/ 1348 h 384"/>
                <a:gd name="T10" fmla="*/ 41 w 506"/>
                <a:gd name="T11" fmla="*/ 1290 h 384"/>
                <a:gd name="T12" fmla="*/ 61 w 506"/>
                <a:gd name="T13" fmla="*/ 837 h 384"/>
                <a:gd name="T14" fmla="*/ 61 w 506"/>
                <a:gd name="T15" fmla="*/ 773 h 384"/>
                <a:gd name="T16" fmla="*/ 41 w 506"/>
                <a:gd name="T17" fmla="*/ 635 h 384"/>
                <a:gd name="T18" fmla="*/ 4 w 506"/>
                <a:gd name="T19" fmla="*/ 511 h 384"/>
                <a:gd name="T20" fmla="*/ 0 w 506"/>
                <a:gd name="T21" fmla="*/ 371 h 384"/>
                <a:gd name="T22" fmla="*/ 120 w 506"/>
                <a:gd name="T23" fmla="*/ 160 h 384"/>
                <a:gd name="T24" fmla="*/ 472 w 506"/>
                <a:gd name="T25" fmla="*/ 425 h 384"/>
                <a:gd name="T26" fmla="*/ 636 w 506"/>
                <a:gd name="T27" fmla="*/ 219 h 384"/>
                <a:gd name="T28" fmla="*/ 618 w 506"/>
                <a:gd name="T29" fmla="*/ 160 h 384"/>
                <a:gd name="T30" fmla="*/ 618 w 506"/>
                <a:gd name="T31" fmla="*/ 61 h 384"/>
                <a:gd name="T32" fmla="*/ 636 w 506"/>
                <a:gd name="T33" fmla="*/ 0 h 384"/>
                <a:gd name="T34" fmla="*/ 2670 w 506"/>
                <a:gd name="T35" fmla="*/ 425 h 384"/>
                <a:gd name="T36" fmla="*/ 2448 w 506"/>
                <a:gd name="T37" fmla="*/ 1985 h 384"/>
                <a:gd name="T38" fmla="*/ 1507 w 506"/>
                <a:gd name="T39" fmla="*/ 1779 h 384"/>
                <a:gd name="T40" fmla="*/ 1507 w 506"/>
                <a:gd name="T41" fmla="*/ 1779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close/>
                </a:path>
              </a:pathLst>
            </a:custGeom>
            <a:solidFill>
              <a:srgbClr val="CCECFF"/>
            </a:solidFill>
            <a:ln w="12700" cmpd="sng">
              <a:solidFill>
                <a:srgbClr val="000000"/>
              </a:solidFill>
              <a:round/>
              <a:headEnd/>
              <a:tailEnd/>
            </a:ln>
          </p:spPr>
          <p:txBody>
            <a:bodyPr/>
            <a:lstStyle/>
            <a:p>
              <a:endParaRPr lang="en-US" dirty="0"/>
            </a:p>
          </p:txBody>
        </p:sp>
        <p:sp>
          <p:nvSpPr>
            <p:cNvPr id="1152" name="Freeform 195"/>
            <p:cNvSpPr>
              <a:spLocks/>
            </p:cNvSpPr>
            <p:nvPr/>
          </p:nvSpPr>
          <p:spPr bwMode="auto">
            <a:xfrm>
              <a:off x="1068746" y="2216398"/>
              <a:ext cx="215114" cy="163025"/>
            </a:xfrm>
            <a:custGeom>
              <a:avLst/>
              <a:gdLst>
                <a:gd name="T0" fmla="*/ 1507 w 506"/>
                <a:gd name="T1" fmla="*/ 1779 h 384"/>
                <a:gd name="T2" fmla="*/ 618 w 506"/>
                <a:gd name="T3" fmla="*/ 1794 h 384"/>
                <a:gd name="T4" fmla="*/ 414 w 506"/>
                <a:gd name="T5" fmla="*/ 1693 h 384"/>
                <a:gd name="T6" fmla="*/ 414 w 506"/>
                <a:gd name="T7" fmla="*/ 1496 h 384"/>
                <a:gd name="T8" fmla="*/ 61 w 506"/>
                <a:gd name="T9" fmla="*/ 1348 h 384"/>
                <a:gd name="T10" fmla="*/ 41 w 506"/>
                <a:gd name="T11" fmla="*/ 1290 h 384"/>
                <a:gd name="T12" fmla="*/ 61 w 506"/>
                <a:gd name="T13" fmla="*/ 837 h 384"/>
                <a:gd name="T14" fmla="*/ 61 w 506"/>
                <a:gd name="T15" fmla="*/ 773 h 384"/>
                <a:gd name="T16" fmla="*/ 41 w 506"/>
                <a:gd name="T17" fmla="*/ 635 h 384"/>
                <a:gd name="T18" fmla="*/ 4 w 506"/>
                <a:gd name="T19" fmla="*/ 511 h 384"/>
                <a:gd name="T20" fmla="*/ 0 w 506"/>
                <a:gd name="T21" fmla="*/ 371 h 384"/>
                <a:gd name="T22" fmla="*/ 120 w 506"/>
                <a:gd name="T23" fmla="*/ 160 h 384"/>
                <a:gd name="T24" fmla="*/ 472 w 506"/>
                <a:gd name="T25" fmla="*/ 425 h 384"/>
                <a:gd name="T26" fmla="*/ 636 w 506"/>
                <a:gd name="T27" fmla="*/ 219 h 384"/>
                <a:gd name="T28" fmla="*/ 618 w 506"/>
                <a:gd name="T29" fmla="*/ 160 h 384"/>
                <a:gd name="T30" fmla="*/ 618 w 506"/>
                <a:gd name="T31" fmla="*/ 61 h 384"/>
                <a:gd name="T32" fmla="*/ 636 w 506"/>
                <a:gd name="T33" fmla="*/ 0 h 384"/>
                <a:gd name="T34" fmla="*/ 2670 w 506"/>
                <a:gd name="T35" fmla="*/ 425 h 384"/>
                <a:gd name="T36" fmla="*/ 2448 w 506"/>
                <a:gd name="T37" fmla="*/ 1985 h 384"/>
                <a:gd name="T38" fmla="*/ 1507 w 506"/>
                <a:gd name="T39" fmla="*/ 1779 h 384"/>
                <a:gd name="T40" fmla="*/ 1507 w 506"/>
                <a:gd name="T41" fmla="*/ 1779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3" name="Freeform 196"/>
            <p:cNvSpPr>
              <a:spLocks/>
            </p:cNvSpPr>
            <p:nvPr/>
          </p:nvSpPr>
          <p:spPr bwMode="auto">
            <a:xfrm>
              <a:off x="1018244" y="2327394"/>
              <a:ext cx="258677" cy="205034"/>
            </a:xfrm>
            <a:custGeom>
              <a:avLst/>
              <a:gdLst>
                <a:gd name="T0" fmla="*/ 0 w 609"/>
                <a:gd name="T1" fmla="*/ 1673 h 483"/>
                <a:gd name="T2" fmla="*/ 61 w 609"/>
                <a:gd name="T3" fmla="*/ 1560 h 483"/>
                <a:gd name="T4" fmla="*/ 640 w 609"/>
                <a:gd name="T5" fmla="*/ 181 h 483"/>
                <a:gd name="T6" fmla="*/ 682 w 609"/>
                <a:gd name="T7" fmla="*/ 181 h 483"/>
                <a:gd name="T8" fmla="*/ 682 w 609"/>
                <a:gd name="T9" fmla="*/ 0 h 483"/>
                <a:gd name="T10" fmla="*/ 1026 w 609"/>
                <a:gd name="T11" fmla="*/ 145 h 483"/>
                <a:gd name="T12" fmla="*/ 1026 w 609"/>
                <a:gd name="T13" fmla="*/ 347 h 483"/>
                <a:gd name="T14" fmla="*/ 1223 w 609"/>
                <a:gd name="T15" fmla="*/ 447 h 483"/>
                <a:gd name="T16" fmla="*/ 2110 w 609"/>
                <a:gd name="T17" fmla="*/ 422 h 483"/>
                <a:gd name="T18" fmla="*/ 3024 w 609"/>
                <a:gd name="T19" fmla="*/ 634 h 483"/>
                <a:gd name="T20" fmla="*/ 3162 w 609"/>
                <a:gd name="T21" fmla="*/ 796 h 483"/>
                <a:gd name="T22" fmla="*/ 2771 w 609"/>
                <a:gd name="T23" fmla="*/ 1354 h 483"/>
                <a:gd name="T24" fmla="*/ 2853 w 609"/>
                <a:gd name="T25" fmla="*/ 1560 h 483"/>
                <a:gd name="T26" fmla="*/ 2728 w 609"/>
                <a:gd name="T27" fmla="*/ 1779 h 483"/>
                <a:gd name="T28" fmla="*/ 2649 w 609"/>
                <a:gd name="T29" fmla="*/ 2493 h 483"/>
                <a:gd name="T30" fmla="*/ 1579 w 609"/>
                <a:gd name="T31" fmla="*/ 2310 h 483"/>
                <a:gd name="T32" fmla="*/ 41 w 609"/>
                <a:gd name="T33" fmla="*/ 2029 h 483"/>
                <a:gd name="T34" fmla="*/ 0 w 609"/>
                <a:gd name="T35" fmla="*/ 1673 h 483"/>
                <a:gd name="T36" fmla="*/ 0 w 609"/>
                <a:gd name="T37" fmla="*/ 1673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close/>
                </a:path>
              </a:pathLst>
            </a:custGeom>
            <a:solidFill>
              <a:srgbClr val="CCECFF"/>
            </a:solidFill>
            <a:ln w="12700" cmpd="sng">
              <a:solidFill>
                <a:srgbClr val="000000"/>
              </a:solidFill>
              <a:round/>
              <a:headEnd/>
              <a:tailEnd/>
            </a:ln>
          </p:spPr>
          <p:txBody>
            <a:bodyPr/>
            <a:lstStyle/>
            <a:p>
              <a:endParaRPr lang="en-US" dirty="0"/>
            </a:p>
          </p:txBody>
        </p:sp>
        <p:sp>
          <p:nvSpPr>
            <p:cNvPr id="1154" name="Freeform 197"/>
            <p:cNvSpPr>
              <a:spLocks/>
            </p:cNvSpPr>
            <p:nvPr/>
          </p:nvSpPr>
          <p:spPr bwMode="auto">
            <a:xfrm>
              <a:off x="1018244" y="2327394"/>
              <a:ext cx="258677" cy="205034"/>
            </a:xfrm>
            <a:custGeom>
              <a:avLst/>
              <a:gdLst>
                <a:gd name="T0" fmla="*/ 0 w 609"/>
                <a:gd name="T1" fmla="*/ 1673 h 483"/>
                <a:gd name="T2" fmla="*/ 61 w 609"/>
                <a:gd name="T3" fmla="*/ 1560 h 483"/>
                <a:gd name="T4" fmla="*/ 640 w 609"/>
                <a:gd name="T5" fmla="*/ 181 h 483"/>
                <a:gd name="T6" fmla="*/ 682 w 609"/>
                <a:gd name="T7" fmla="*/ 181 h 483"/>
                <a:gd name="T8" fmla="*/ 682 w 609"/>
                <a:gd name="T9" fmla="*/ 0 h 483"/>
                <a:gd name="T10" fmla="*/ 1026 w 609"/>
                <a:gd name="T11" fmla="*/ 145 h 483"/>
                <a:gd name="T12" fmla="*/ 1026 w 609"/>
                <a:gd name="T13" fmla="*/ 347 h 483"/>
                <a:gd name="T14" fmla="*/ 1223 w 609"/>
                <a:gd name="T15" fmla="*/ 447 h 483"/>
                <a:gd name="T16" fmla="*/ 2110 w 609"/>
                <a:gd name="T17" fmla="*/ 422 h 483"/>
                <a:gd name="T18" fmla="*/ 3024 w 609"/>
                <a:gd name="T19" fmla="*/ 634 h 483"/>
                <a:gd name="T20" fmla="*/ 3162 w 609"/>
                <a:gd name="T21" fmla="*/ 796 h 483"/>
                <a:gd name="T22" fmla="*/ 2771 w 609"/>
                <a:gd name="T23" fmla="*/ 1354 h 483"/>
                <a:gd name="T24" fmla="*/ 2853 w 609"/>
                <a:gd name="T25" fmla="*/ 1560 h 483"/>
                <a:gd name="T26" fmla="*/ 2728 w 609"/>
                <a:gd name="T27" fmla="*/ 1779 h 483"/>
                <a:gd name="T28" fmla="*/ 2649 w 609"/>
                <a:gd name="T29" fmla="*/ 2493 h 483"/>
                <a:gd name="T30" fmla="*/ 1579 w 609"/>
                <a:gd name="T31" fmla="*/ 2310 h 483"/>
                <a:gd name="T32" fmla="*/ 41 w 609"/>
                <a:gd name="T33" fmla="*/ 2029 h 483"/>
                <a:gd name="T34" fmla="*/ 0 w 609"/>
                <a:gd name="T35" fmla="*/ 1673 h 483"/>
                <a:gd name="T36" fmla="*/ 0 w 609"/>
                <a:gd name="T37" fmla="*/ 1673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5" name="Freeform 198"/>
            <p:cNvSpPr>
              <a:spLocks/>
            </p:cNvSpPr>
            <p:nvPr/>
          </p:nvSpPr>
          <p:spPr bwMode="auto">
            <a:xfrm>
              <a:off x="1118476" y="2517011"/>
              <a:ext cx="202393" cy="300999"/>
            </a:xfrm>
            <a:custGeom>
              <a:avLst/>
              <a:gdLst>
                <a:gd name="T0" fmla="*/ 1449 w 476"/>
                <a:gd name="T1" fmla="*/ 187 h 709"/>
                <a:gd name="T2" fmla="*/ 2518 w 476"/>
                <a:gd name="T3" fmla="*/ 386 h 709"/>
                <a:gd name="T4" fmla="*/ 2042 w 476"/>
                <a:gd name="T5" fmla="*/ 2885 h 709"/>
                <a:gd name="T6" fmla="*/ 1994 w 476"/>
                <a:gd name="T7" fmla="*/ 3236 h 709"/>
                <a:gd name="T8" fmla="*/ 1889 w 476"/>
                <a:gd name="T9" fmla="*/ 3277 h 709"/>
                <a:gd name="T10" fmla="*/ 1832 w 476"/>
                <a:gd name="T11" fmla="*/ 3196 h 709"/>
                <a:gd name="T12" fmla="*/ 1787 w 476"/>
                <a:gd name="T13" fmla="*/ 3177 h 709"/>
                <a:gd name="T14" fmla="*/ 1680 w 476"/>
                <a:gd name="T15" fmla="*/ 3670 h 709"/>
                <a:gd name="T16" fmla="*/ 0 w 476"/>
                <a:gd name="T17" fmla="*/ 1478 h 709"/>
                <a:gd name="T18" fmla="*/ 362 w 476"/>
                <a:gd name="T19" fmla="*/ 0 h 709"/>
                <a:gd name="T20" fmla="*/ 1449 w 476"/>
                <a:gd name="T21" fmla="*/ 187 h 709"/>
                <a:gd name="T22" fmla="*/ 1449 w 476"/>
                <a:gd name="T23" fmla="*/ 187 h 709"/>
                <a:gd name="T24" fmla="*/ 1449 w 476"/>
                <a:gd name="T25" fmla="*/ 187 h 7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6"/>
                <a:gd name="T40" fmla="*/ 0 h 709"/>
                <a:gd name="T41" fmla="*/ 476 w 476"/>
                <a:gd name="T42" fmla="*/ 709 h 70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close/>
                </a:path>
              </a:pathLst>
            </a:custGeom>
            <a:solidFill>
              <a:srgbClr val="CCECFF"/>
            </a:solidFill>
            <a:ln w="12700" cmpd="sng">
              <a:solidFill>
                <a:srgbClr val="000000"/>
              </a:solidFill>
              <a:round/>
              <a:headEnd/>
              <a:tailEnd/>
            </a:ln>
          </p:spPr>
          <p:txBody>
            <a:bodyPr/>
            <a:lstStyle/>
            <a:p>
              <a:endParaRPr lang="en-US" dirty="0"/>
            </a:p>
          </p:txBody>
        </p:sp>
        <p:sp>
          <p:nvSpPr>
            <p:cNvPr id="1156" name="Freeform 199"/>
            <p:cNvSpPr>
              <a:spLocks/>
            </p:cNvSpPr>
            <p:nvPr/>
          </p:nvSpPr>
          <p:spPr bwMode="auto">
            <a:xfrm>
              <a:off x="1118476" y="2517011"/>
              <a:ext cx="202393" cy="300999"/>
            </a:xfrm>
            <a:custGeom>
              <a:avLst/>
              <a:gdLst>
                <a:gd name="T0" fmla="*/ 1449 w 476"/>
                <a:gd name="T1" fmla="*/ 187 h 709"/>
                <a:gd name="T2" fmla="*/ 2518 w 476"/>
                <a:gd name="T3" fmla="*/ 386 h 709"/>
                <a:gd name="T4" fmla="*/ 2042 w 476"/>
                <a:gd name="T5" fmla="*/ 2885 h 709"/>
                <a:gd name="T6" fmla="*/ 1994 w 476"/>
                <a:gd name="T7" fmla="*/ 3236 h 709"/>
                <a:gd name="T8" fmla="*/ 1889 w 476"/>
                <a:gd name="T9" fmla="*/ 3277 h 709"/>
                <a:gd name="T10" fmla="*/ 1832 w 476"/>
                <a:gd name="T11" fmla="*/ 3196 h 709"/>
                <a:gd name="T12" fmla="*/ 1787 w 476"/>
                <a:gd name="T13" fmla="*/ 3177 h 709"/>
                <a:gd name="T14" fmla="*/ 1680 w 476"/>
                <a:gd name="T15" fmla="*/ 3670 h 709"/>
                <a:gd name="T16" fmla="*/ 0 w 476"/>
                <a:gd name="T17" fmla="*/ 1478 h 709"/>
                <a:gd name="T18" fmla="*/ 362 w 476"/>
                <a:gd name="T19" fmla="*/ 0 h 709"/>
                <a:gd name="T20" fmla="*/ 1449 w 476"/>
                <a:gd name="T21" fmla="*/ 187 h 709"/>
                <a:gd name="T22" fmla="*/ 1449 w 476"/>
                <a:gd name="T23" fmla="*/ 187 h 7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6"/>
                <a:gd name="T37" fmla="*/ 0 h 709"/>
                <a:gd name="T38" fmla="*/ 476 w 476"/>
                <a:gd name="T39" fmla="*/ 709 h 7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7" name="Freeform 200"/>
            <p:cNvSpPr>
              <a:spLocks/>
            </p:cNvSpPr>
            <p:nvPr/>
          </p:nvSpPr>
          <p:spPr bwMode="auto">
            <a:xfrm>
              <a:off x="1000125" y="2493502"/>
              <a:ext cx="265616" cy="431650"/>
            </a:xfrm>
            <a:custGeom>
              <a:avLst/>
              <a:gdLst>
                <a:gd name="T0" fmla="*/ 263 w 625"/>
                <a:gd name="T1" fmla="*/ 0 h 1017"/>
                <a:gd name="T2" fmla="*/ 1823 w 625"/>
                <a:gd name="T3" fmla="*/ 287 h 1017"/>
                <a:gd name="T4" fmla="*/ 1467 w 625"/>
                <a:gd name="T5" fmla="*/ 1739 h 1017"/>
                <a:gd name="T6" fmla="*/ 3125 w 625"/>
                <a:gd name="T7" fmla="*/ 3938 h 1017"/>
                <a:gd name="T8" fmla="*/ 3107 w 625"/>
                <a:gd name="T9" fmla="*/ 3999 h 1017"/>
                <a:gd name="T10" fmla="*/ 3283 w 625"/>
                <a:gd name="T11" fmla="*/ 4489 h 1017"/>
                <a:gd name="T12" fmla="*/ 3085 w 625"/>
                <a:gd name="T13" fmla="*/ 4613 h 1017"/>
                <a:gd name="T14" fmla="*/ 3023 w 625"/>
                <a:gd name="T15" fmla="*/ 4898 h 1017"/>
                <a:gd name="T16" fmla="*/ 3061 w 625"/>
                <a:gd name="T17" fmla="*/ 4997 h 1017"/>
                <a:gd name="T18" fmla="*/ 2939 w 625"/>
                <a:gd name="T19" fmla="*/ 5244 h 1017"/>
                <a:gd name="T20" fmla="*/ 2862 w 625"/>
                <a:gd name="T21" fmla="*/ 5183 h 1017"/>
                <a:gd name="T22" fmla="*/ 2904 w 625"/>
                <a:gd name="T23" fmla="*/ 5102 h 1017"/>
                <a:gd name="T24" fmla="*/ 1907 w 625"/>
                <a:gd name="T25" fmla="*/ 4997 h 1017"/>
                <a:gd name="T26" fmla="*/ 1882 w 625"/>
                <a:gd name="T27" fmla="*/ 4943 h 1017"/>
                <a:gd name="T28" fmla="*/ 1847 w 625"/>
                <a:gd name="T29" fmla="*/ 4716 h 1017"/>
                <a:gd name="T30" fmla="*/ 1847 w 625"/>
                <a:gd name="T31" fmla="*/ 4630 h 1017"/>
                <a:gd name="T32" fmla="*/ 1402 w 625"/>
                <a:gd name="T33" fmla="*/ 4144 h 1017"/>
                <a:gd name="T34" fmla="*/ 722 w 625"/>
                <a:gd name="T35" fmla="*/ 3736 h 1017"/>
                <a:gd name="T36" fmla="*/ 750 w 625"/>
                <a:gd name="T37" fmla="*/ 3510 h 1017"/>
                <a:gd name="T38" fmla="*/ 320 w 625"/>
                <a:gd name="T39" fmla="*/ 2734 h 1017"/>
                <a:gd name="T40" fmla="*/ 495 w 625"/>
                <a:gd name="T41" fmla="*/ 2635 h 1017"/>
                <a:gd name="T42" fmla="*/ 467 w 625"/>
                <a:gd name="T43" fmla="*/ 2540 h 1017"/>
                <a:gd name="T44" fmla="*/ 263 w 625"/>
                <a:gd name="T45" fmla="*/ 2490 h 1017"/>
                <a:gd name="T46" fmla="*/ 320 w 625"/>
                <a:gd name="T47" fmla="*/ 2141 h 1017"/>
                <a:gd name="T48" fmla="*/ 495 w 625"/>
                <a:gd name="T49" fmla="*/ 2242 h 1017"/>
                <a:gd name="T50" fmla="*/ 410 w 625"/>
                <a:gd name="T51" fmla="*/ 1926 h 1017"/>
                <a:gd name="T52" fmla="*/ 320 w 625"/>
                <a:gd name="T53" fmla="*/ 2021 h 1017"/>
                <a:gd name="T54" fmla="*/ 186 w 625"/>
                <a:gd name="T55" fmla="*/ 1901 h 1017"/>
                <a:gd name="T56" fmla="*/ 82 w 625"/>
                <a:gd name="T57" fmla="*/ 1570 h 1017"/>
                <a:gd name="T58" fmla="*/ 82 w 625"/>
                <a:gd name="T59" fmla="*/ 1222 h 1017"/>
                <a:gd name="T60" fmla="*/ 143 w 625"/>
                <a:gd name="T61" fmla="*/ 981 h 1017"/>
                <a:gd name="T62" fmla="*/ 4 w 625"/>
                <a:gd name="T63" fmla="*/ 717 h 1017"/>
                <a:gd name="T64" fmla="*/ 0 w 625"/>
                <a:gd name="T65" fmla="*/ 682 h 1017"/>
                <a:gd name="T66" fmla="*/ 263 w 625"/>
                <a:gd name="T67" fmla="*/ 1 h 1017"/>
                <a:gd name="T68" fmla="*/ 263 w 625"/>
                <a:gd name="T69" fmla="*/ 1 h 1017"/>
                <a:gd name="T70" fmla="*/ 263 w 625"/>
                <a:gd name="T71" fmla="*/ 0 h 10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25"/>
                <a:gd name="T109" fmla="*/ 0 h 1017"/>
                <a:gd name="T110" fmla="*/ 625 w 625"/>
                <a:gd name="T111" fmla="*/ 1017 h 10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lnTo>
                    <a:pt x="51" y="0"/>
                  </a:lnTo>
                  <a:close/>
                </a:path>
              </a:pathLst>
            </a:custGeom>
            <a:solidFill>
              <a:srgbClr val="CCECFF"/>
            </a:solidFill>
            <a:ln w="12700" cmpd="sng">
              <a:solidFill>
                <a:srgbClr val="000000"/>
              </a:solidFill>
              <a:round/>
              <a:headEnd/>
              <a:tailEnd/>
            </a:ln>
          </p:spPr>
          <p:txBody>
            <a:bodyPr/>
            <a:lstStyle/>
            <a:p>
              <a:endParaRPr lang="en-US" dirty="0"/>
            </a:p>
          </p:txBody>
        </p:sp>
        <p:sp>
          <p:nvSpPr>
            <p:cNvPr id="1158" name="Freeform 201"/>
            <p:cNvSpPr>
              <a:spLocks/>
            </p:cNvSpPr>
            <p:nvPr/>
          </p:nvSpPr>
          <p:spPr bwMode="auto">
            <a:xfrm>
              <a:off x="1000125" y="2493502"/>
              <a:ext cx="265616" cy="431650"/>
            </a:xfrm>
            <a:custGeom>
              <a:avLst/>
              <a:gdLst>
                <a:gd name="T0" fmla="*/ 263 w 625"/>
                <a:gd name="T1" fmla="*/ 0 h 1017"/>
                <a:gd name="T2" fmla="*/ 1823 w 625"/>
                <a:gd name="T3" fmla="*/ 287 h 1017"/>
                <a:gd name="T4" fmla="*/ 1467 w 625"/>
                <a:gd name="T5" fmla="*/ 1739 h 1017"/>
                <a:gd name="T6" fmla="*/ 3125 w 625"/>
                <a:gd name="T7" fmla="*/ 3938 h 1017"/>
                <a:gd name="T8" fmla="*/ 3107 w 625"/>
                <a:gd name="T9" fmla="*/ 3999 h 1017"/>
                <a:gd name="T10" fmla="*/ 3283 w 625"/>
                <a:gd name="T11" fmla="*/ 4489 h 1017"/>
                <a:gd name="T12" fmla="*/ 3085 w 625"/>
                <a:gd name="T13" fmla="*/ 4613 h 1017"/>
                <a:gd name="T14" fmla="*/ 3023 w 625"/>
                <a:gd name="T15" fmla="*/ 4898 h 1017"/>
                <a:gd name="T16" fmla="*/ 3061 w 625"/>
                <a:gd name="T17" fmla="*/ 4997 h 1017"/>
                <a:gd name="T18" fmla="*/ 2939 w 625"/>
                <a:gd name="T19" fmla="*/ 5244 h 1017"/>
                <a:gd name="T20" fmla="*/ 2862 w 625"/>
                <a:gd name="T21" fmla="*/ 5183 h 1017"/>
                <a:gd name="T22" fmla="*/ 2904 w 625"/>
                <a:gd name="T23" fmla="*/ 5102 h 1017"/>
                <a:gd name="T24" fmla="*/ 1907 w 625"/>
                <a:gd name="T25" fmla="*/ 4997 h 1017"/>
                <a:gd name="T26" fmla="*/ 1882 w 625"/>
                <a:gd name="T27" fmla="*/ 4943 h 1017"/>
                <a:gd name="T28" fmla="*/ 1847 w 625"/>
                <a:gd name="T29" fmla="*/ 4716 h 1017"/>
                <a:gd name="T30" fmla="*/ 1847 w 625"/>
                <a:gd name="T31" fmla="*/ 4630 h 1017"/>
                <a:gd name="T32" fmla="*/ 1402 w 625"/>
                <a:gd name="T33" fmla="*/ 4144 h 1017"/>
                <a:gd name="T34" fmla="*/ 722 w 625"/>
                <a:gd name="T35" fmla="*/ 3736 h 1017"/>
                <a:gd name="T36" fmla="*/ 750 w 625"/>
                <a:gd name="T37" fmla="*/ 3510 h 1017"/>
                <a:gd name="T38" fmla="*/ 320 w 625"/>
                <a:gd name="T39" fmla="*/ 2734 h 1017"/>
                <a:gd name="T40" fmla="*/ 495 w 625"/>
                <a:gd name="T41" fmla="*/ 2635 h 1017"/>
                <a:gd name="T42" fmla="*/ 467 w 625"/>
                <a:gd name="T43" fmla="*/ 2540 h 1017"/>
                <a:gd name="T44" fmla="*/ 263 w 625"/>
                <a:gd name="T45" fmla="*/ 2490 h 1017"/>
                <a:gd name="T46" fmla="*/ 320 w 625"/>
                <a:gd name="T47" fmla="*/ 2141 h 1017"/>
                <a:gd name="T48" fmla="*/ 495 w 625"/>
                <a:gd name="T49" fmla="*/ 2242 h 1017"/>
                <a:gd name="T50" fmla="*/ 410 w 625"/>
                <a:gd name="T51" fmla="*/ 1926 h 1017"/>
                <a:gd name="T52" fmla="*/ 320 w 625"/>
                <a:gd name="T53" fmla="*/ 2021 h 1017"/>
                <a:gd name="T54" fmla="*/ 186 w 625"/>
                <a:gd name="T55" fmla="*/ 1901 h 1017"/>
                <a:gd name="T56" fmla="*/ 82 w 625"/>
                <a:gd name="T57" fmla="*/ 1570 h 1017"/>
                <a:gd name="T58" fmla="*/ 82 w 625"/>
                <a:gd name="T59" fmla="*/ 1222 h 1017"/>
                <a:gd name="T60" fmla="*/ 143 w 625"/>
                <a:gd name="T61" fmla="*/ 981 h 1017"/>
                <a:gd name="T62" fmla="*/ 4 w 625"/>
                <a:gd name="T63" fmla="*/ 717 h 1017"/>
                <a:gd name="T64" fmla="*/ 0 w 625"/>
                <a:gd name="T65" fmla="*/ 682 h 1017"/>
                <a:gd name="T66" fmla="*/ 263 w 625"/>
                <a:gd name="T67" fmla="*/ 1 h 1017"/>
                <a:gd name="T68" fmla="*/ 263 w 625"/>
                <a:gd name="T69" fmla="*/ 1 h 10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5"/>
                <a:gd name="T106" fmla="*/ 0 h 1017"/>
                <a:gd name="T107" fmla="*/ 625 w 625"/>
                <a:gd name="T108" fmla="*/ 1017 h 10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59" name="Freeform 202"/>
            <p:cNvSpPr>
              <a:spLocks/>
            </p:cNvSpPr>
            <p:nvPr/>
          </p:nvSpPr>
          <p:spPr bwMode="auto">
            <a:xfrm>
              <a:off x="1057180" y="2979108"/>
              <a:ext cx="367776" cy="338768"/>
            </a:xfrm>
            <a:custGeom>
              <a:avLst/>
              <a:gdLst>
                <a:gd name="T0" fmla="*/ 2905 w 866"/>
                <a:gd name="T1" fmla="*/ 596 h 798"/>
                <a:gd name="T2" fmla="*/ 2253 w 866"/>
                <a:gd name="T3" fmla="*/ 368 h 798"/>
                <a:gd name="T4" fmla="*/ 1082 w 866"/>
                <a:gd name="T5" fmla="*/ 199 h 798"/>
                <a:gd name="T6" fmla="*/ 795 w 866"/>
                <a:gd name="T7" fmla="*/ 368 h 798"/>
                <a:gd name="T8" fmla="*/ 716 w 866"/>
                <a:gd name="T9" fmla="*/ 656 h 798"/>
                <a:gd name="T10" fmla="*/ 965 w 866"/>
                <a:gd name="T11" fmla="*/ 1017 h 798"/>
                <a:gd name="T12" fmla="*/ 965 w 866"/>
                <a:gd name="T13" fmla="*/ 1185 h 798"/>
                <a:gd name="T14" fmla="*/ 752 w 866"/>
                <a:gd name="T15" fmla="*/ 922 h 798"/>
                <a:gd name="T16" fmla="*/ 347 w 866"/>
                <a:gd name="T17" fmla="*/ 1168 h 798"/>
                <a:gd name="T18" fmla="*/ 451 w 866"/>
                <a:gd name="T19" fmla="*/ 1496 h 798"/>
                <a:gd name="T20" fmla="*/ 832 w 866"/>
                <a:gd name="T21" fmla="*/ 1721 h 798"/>
                <a:gd name="T22" fmla="*/ 548 w 866"/>
                <a:gd name="T23" fmla="*/ 1836 h 798"/>
                <a:gd name="T24" fmla="*/ 84 w 866"/>
                <a:gd name="T25" fmla="*/ 2048 h 798"/>
                <a:gd name="T26" fmla="*/ 451 w 866"/>
                <a:gd name="T27" fmla="*/ 2557 h 798"/>
                <a:gd name="T28" fmla="*/ 595 w 866"/>
                <a:gd name="T29" fmla="*/ 2886 h 798"/>
                <a:gd name="T30" fmla="*/ 852 w 866"/>
                <a:gd name="T31" fmla="*/ 3271 h 798"/>
                <a:gd name="T32" fmla="*/ 262 w 866"/>
                <a:gd name="T33" fmla="*/ 3558 h 798"/>
                <a:gd name="T34" fmla="*/ 716 w 866"/>
                <a:gd name="T35" fmla="*/ 3658 h 798"/>
                <a:gd name="T36" fmla="*/ 1337 w 866"/>
                <a:gd name="T37" fmla="*/ 3007 h 798"/>
                <a:gd name="T38" fmla="*/ 1801 w 866"/>
                <a:gd name="T39" fmla="*/ 2582 h 798"/>
                <a:gd name="T40" fmla="*/ 1739 w 866"/>
                <a:gd name="T41" fmla="*/ 3064 h 798"/>
                <a:gd name="T42" fmla="*/ 2173 w 866"/>
                <a:gd name="T43" fmla="*/ 2658 h 798"/>
                <a:gd name="T44" fmla="*/ 2601 w 866"/>
                <a:gd name="T45" fmla="*/ 2945 h 798"/>
                <a:gd name="T46" fmla="*/ 3109 w 866"/>
                <a:gd name="T47" fmla="*/ 3064 h 798"/>
                <a:gd name="T48" fmla="*/ 3623 w 866"/>
                <a:gd name="T49" fmla="*/ 3206 h 798"/>
                <a:gd name="T50" fmla="*/ 3771 w 866"/>
                <a:gd name="T51" fmla="*/ 3312 h 798"/>
                <a:gd name="T52" fmla="*/ 4247 w 866"/>
                <a:gd name="T53" fmla="*/ 3884 h 798"/>
                <a:gd name="T54" fmla="*/ 4445 w 866"/>
                <a:gd name="T55" fmla="*/ 4029 h 798"/>
                <a:gd name="T56" fmla="*/ 4183 w 866"/>
                <a:gd name="T57" fmla="*/ 3596 h 798"/>
                <a:gd name="T58" fmla="*/ 3669 w 866"/>
                <a:gd name="T59" fmla="*/ 2906 h 798"/>
                <a:gd name="T60" fmla="*/ 3241 w 866"/>
                <a:gd name="T61" fmla="*/ 2945 h 798"/>
                <a:gd name="T62" fmla="*/ 2988 w 866"/>
                <a:gd name="T63" fmla="*/ 2861 h 798"/>
                <a:gd name="T64" fmla="*/ 3012 w 866"/>
                <a:gd name="T65" fmla="*/ 2844 h 798"/>
                <a:gd name="T66" fmla="*/ 3012 w 866"/>
                <a:gd name="T67" fmla="*/ 2844 h 7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6"/>
                <a:gd name="T103" fmla="*/ 0 h 798"/>
                <a:gd name="T104" fmla="*/ 866 w 866"/>
                <a:gd name="T105" fmla="*/ 798 h 7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close/>
                </a:path>
              </a:pathLst>
            </a:custGeom>
            <a:solidFill>
              <a:srgbClr val="CCECFF"/>
            </a:solidFill>
            <a:ln w="12700" cmpd="sng">
              <a:solidFill>
                <a:srgbClr val="000000"/>
              </a:solidFill>
              <a:round/>
              <a:headEnd/>
              <a:tailEnd/>
            </a:ln>
          </p:spPr>
          <p:txBody>
            <a:bodyPr/>
            <a:lstStyle/>
            <a:p>
              <a:endParaRPr lang="en-US" dirty="0"/>
            </a:p>
          </p:txBody>
        </p:sp>
        <p:sp>
          <p:nvSpPr>
            <p:cNvPr id="1160" name="Freeform 203"/>
            <p:cNvSpPr>
              <a:spLocks/>
            </p:cNvSpPr>
            <p:nvPr/>
          </p:nvSpPr>
          <p:spPr bwMode="auto">
            <a:xfrm>
              <a:off x="1057180" y="2979108"/>
              <a:ext cx="367776" cy="338768"/>
            </a:xfrm>
            <a:custGeom>
              <a:avLst/>
              <a:gdLst>
                <a:gd name="T0" fmla="*/ 2905 w 866"/>
                <a:gd name="T1" fmla="*/ 596 h 798"/>
                <a:gd name="T2" fmla="*/ 2253 w 866"/>
                <a:gd name="T3" fmla="*/ 368 h 798"/>
                <a:gd name="T4" fmla="*/ 1082 w 866"/>
                <a:gd name="T5" fmla="*/ 199 h 798"/>
                <a:gd name="T6" fmla="*/ 795 w 866"/>
                <a:gd name="T7" fmla="*/ 368 h 798"/>
                <a:gd name="T8" fmla="*/ 716 w 866"/>
                <a:gd name="T9" fmla="*/ 656 h 798"/>
                <a:gd name="T10" fmla="*/ 965 w 866"/>
                <a:gd name="T11" fmla="*/ 1017 h 798"/>
                <a:gd name="T12" fmla="*/ 965 w 866"/>
                <a:gd name="T13" fmla="*/ 1185 h 798"/>
                <a:gd name="T14" fmla="*/ 752 w 866"/>
                <a:gd name="T15" fmla="*/ 922 h 798"/>
                <a:gd name="T16" fmla="*/ 347 w 866"/>
                <a:gd name="T17" fmla="*/ 1168 h 798"/>
                <a:gd name="T18" fmla="*/ 451 w 866"/>
                <a:gd name="T19" fmla="*/ 1496 h 798"/>
                <a:gd name="T20" fmla="*/ 832 w 866"/>
                <a:gd name="T21" fmla="*/ 1721 h 798"/>
                <a:gd name="T22" fmla="*/ 548 w 866"/>
                <a:gd name="T23" fmla="*/ 1836 h 798"/>
                <a:gd name="T24" fmla="*/ 84 w 866"/>
                <a:gd name="T25" fmla="*/ 2048 h 798"/>
                <a:gd name="T26" fmla="*/ 451 w 866"/>
                <a:gd name="T27" fmla="*/ 2557 h 798"/>
                <a:gd name="T28" fmla="*/ 595 w 866"/>
                <a:gd name="T29" fmla="*/ 2886 h 798"/>
                <a:gd name="T30" fmla="*/ 852 w 866"/>
                <a:gd name="T31" fmla="*/ 3271 h 798"/>
                <a:gd name="T32" fmla="*/ 262 w 866"/>
                <a:gd name="T33" fmla="*/ 3558 h 798"/>
                <a:gd name="T34" fmla="*/ 716 w 866"/>
                <a:gd name="T35" fmla="*/ 3658 h 798"/>
                <a:gd name="T36" fmla="*/ 1337 w 866"/>
                <a:gd name="T37" fmla="*/ 3007 h 798"/>
                <a:gd name="T38" fmla="*/ 1801 w 866"/>
                <a:gd name="T39" fmla="*/ 2582 h 798"/>
                <a:gd name="T40" fmla="*/ 1739 w 866"/>
                <a:gd name="T41" fmla="*/ 3064 h 798"/>
                <a:gd name="T42" fmla="*/ 2173 w 866"/>
                <a:gd name="T43" fmla="*/ 2658 h 798"/>
                <a:gd name="T44" fmla="*/ 2601 w 866"/>
                <a:gd name="T45" fmla="*/ 2945 h 798"/>
                <a:gd name="T46" fmla="*/ 3109 w 866"/>
                <a:gd name="T47" fmla="*/ 3064 h 798"/>
                <a:gd name="T48" fmla="*/ 3623 w 866"/>
                <a:gd name="T49" fmla="*/ 3206 h 798"/>
                <a:gd name="T50" fmla="*/ 3771 w 866"/>
                <a:gd name="T51" fmla="*/ 3312 h 798"/>
                <a:gd name="T52" fmla="*/ 4247 w 866"/>
                <a:gd name="T53" fmla="*/ 3884 h 798"/>
                <a:gd name="T54" fmla="*/ 4445 w 866"/>
                <a:gd name="T55" fmla="*/ 4029 h 798"/>
                <a:gd name="T56" fmla="*/ 4183 w 866"/>
                <a:gd name="T57" fmla="*/ 3596 h 798"/>
                <a:gd name="T58" fmla="*/ 3669 w 866"/>
                <a:gd name="T59" fmla="*/ 2906 h 798"/>
                <a:gd name="T60" fmla="*/ 3241 w 866"/>
                <a:gd name="T61" fmla="*/ 2945 h 798"/>
                <a:gd name="T62" fmla="*/ 2988 w 866"/>
                <a:gd name="T63" fmla="*/ 2861 h 798"/>
                <a:gd name="T64" fmla="*/ 3012 w 866"/>
                <a:gd name="T65" fmla="*/ 2844 h 7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6"/>
                <a:gd name="T100" fmla="*/ 0 h 798"/>
                <a:gd name="T101" fmla="*/ 866 w 866"/>
                <a:gd name="T102" fmla="*/ 798 h 7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1" name="Freeform 204"/>
            <p:cNvSpPr>
              <a:spLocks/>
            </p:cNvSpPr>
            <p:nvPr/>
          </p:nvSpPr>
          <p:spPr bwMode="auto">
            <a:xfrm>
              <a:off x="1016702" y="3285888"/>
              <a:ext cx="26600" cy="15416"/>
            </a:xfrm>
            <a:custGeom>
              <a:avLst/>
              <a:gdLst>
                <a:gd name="T0" fmla="*/ 298 w 63"/>
                <a:gd name="T1" fmla="*/ 101 h 36"/>
                <a:gd name="T2" fmla="*/ 148 w 63"/>
                <a:gd name="T3" fmla="*/ 189 h 36"/>
                <a:gd name="T4" fmla="*/ 0 w 63"/>
                <a:gd name="T5" fmla="*/ 210 h 36"/>
                <a:gd name="T6" fmla="*/ 148 w 63"/>
                <a:gd name="T7" fmla="*/ 101 h 36"/>
                <a:gd name="T8" fmla="*/ 278 w 63"/>
                <a:gd name="T9" fmla="*/ 0 h 36"/>
                <a:gd name="T10" fmla="*/ 298 w 63"/>
                <a:gd name="T11" fmla="*/ 101 h 36"/>
                <a:gd name="T12" fmla="*/ 298 w 63"/>
                <a:gd name="T13" fmla="*/ 101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close/>
                </a:path>
              </a:pathLst>
            </a:custGeom>
            <a:solidFill>
              <a:srgbClr val="CCECFF"/>
            </a:solidFill>
            <a:ln w="12700" cmpd="sng">
              <a:solidFill>
                <a:srgbClr val="000000"/>
              </a:solidFill>
              <a:round/>
              <a:headEnd/>
              <a:tailEnd/>
            </a:ln>
          </p:spPr>
          <p:txBody>
            <a:bodyPr/>
            <a:lstStyle/>
            <a:p>
              <a:endParaRPr lang="en-US" dirty="0"/>
            </a:p>
          </p:txBody>
        </p:sp>
        <p:sp>
          <p:nvSpPr>
            <p:cNvPr id="1162" name="Freeform 205"/>
            <p:cNvSpPr>
              <a:spLocks/>
            </p:cNvSpPr>
            <p:nvPr/>
          </p:nvSpPr>
          <p:spPr bwMode="auto">
            <a:xfrm>
              <a:off x="1016702" y="3285888"/>
              <a:ext cx="26600" cy="15416"/>
            </a:xfrm>
            <a:custGeom>
              <a:avLst/>
              <a:gdLst>
                <a:gd name="T0" fmla="*/ 298 w 63"/>
                <a:gd name="T1" fmla="*/ 101 h 36"/>
                <a:gd name="T2" fmla="*/ 148 w 63"/>
                <a:gd name="T3" fmla="*/ 189 h 36"/>
                <a:gd name="T4" fmla="*/ 0 w 63"/>
                <a:gd name="T5" fmla="*/ 210 h 36"/>
                <a:gd name="T6" fmla="*/ 148 w 63"/>
                <a:gd name="T7" fmla="*/ 101 h 36"/>
                <a:gd name="T8" fmla="*/ 278 w 63"/>
                <a:gd name="T9" fmla="*/ 0 h 36"/>
                <a:gd name="T10" fmla="*/ 298 w 63"/>
                <a:gd name="T11" fmla="*/ 101 h 36"/>
                <a:gd name="T12" fmla="*/ 298 w 63"/>
                <a:gd name="T13" fmla="*/ 101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3" name="Freeform 206"/>
            <p:cNvSpPr>
              <a:spLocks/>
            </p:cNvSpPr>
            <p:nvPr/>
          </p:nvSpPr>
          <p:spPr bwMode="auto">
            <a:xfrm>
              <a:off x="1362504" y="3270857"/>
              <a:ext cx="13493" cy="25437"/>
            </a:xfrm>
            <a:custGeom>
              <a:avLst/>
              <a:gdLst>
                <a:gd name="T0" fmla="*/ 52 w 32"/>
                <a:gd name="T1" fmla="*/ 4 h 60"/>
                <a:gd name="T2" fmla="*/ 149 w 32"/>
                <a:gd name="T3" fmla="*/ 84 h 60"/>
                <a:gd name="T4" fmla="*/ 127 w 32"/>
                <a:gd name="T5" fmla="*/ 252 h 60"/>
                <a:gd name="T6" fmla="*/ 127 w 32"/>
                <a:gd name="T7" fmla="*/ 306 h 60"/>
                <a:gd name="T8" fmla="*/ 127 w 32"/>
                <a:gd name="T9" fmla="*/ 266 h 60"/>
                <a:gd name="T10" fmla="*/ 37 w 32"/>
                <a:gd name="T11" fmla="*/ 200 h 60"/>
                <a:gd name="T12" fmla="*/ 0 w 32"/>
                <a:gd name="T13" fmla="*/ 0 h 60"/>
                <a:gd name="T14" fmla="*/ 52 w 32"/>
                <a:gd name="T15" fmla="*/ 4 h 60"/>
                <a:gd name="T16" fmla="*/ 5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close/>
                </a:path>
              </a:pathLst>
            </a:custGeom>
            <a:solidFill>
              <a:srgbClr val="CCECFF"/>
            </a:solidFill>
            <a:ln w="12700" cmpd="sng">
              <a:solidFill>
                <a:srgbClr val="000000"/>
              </a:solidFill>
              <a:round/>
              <a:headEnd/>
              <a:tailEnd/>
            </a:ln>
          </p:spPr>
          <p:txBody>
            <a:bodyPr/>
            <a:lstStyle/>
            <a:p>
              <a:endParaRPr lang="en-US" dirty="0"/>
            </a:p>
          </p:txBody>
        </p:sp>
        <p:sp>
          <p:nvSpPr>
            <p:cNvPr id="1164" name="Freeform 207"/>
            <p:cNvSpPr>
              <a:spLocks/>
            </p:cNvSpPr>
            <p:nvPr/>
          </p:nvSpPr>
          <p:spPr bwMode="auto">
            <a:xfrm>
              <a:off x="1362504" y="3270857"/>
              <a:ext cx="13493" cy="25437"/>
            </a:xfrm>
            <a:custGeom>
              <a:avLst/>
              <a:gdLst>
                <a:gd name="T0" fmla="*/ 52 w 32"/>
                <a:gd name="T1" fmla="*/ 4 h 60"/>
                <a:gd name="T2" fmla="*/ 149 w 32"/>
                <a:gd name="T3" fmla="*/ 84 h 60"/>
                <a:gd name="T4" fmla="*/ 127 w 32"/>
                <a:gd name="T5" fmla="*/ 252 h 60"/>
                <a:gd name="T6" fmla="*/ 127 w 32"/>
                <a:gd name="T7" fmla="*/ 306 h 60"/>
                <a:gd name="T8" fmla="*/ 127 w 32"/>
                <a:gd name="T9" fmla="*/ 266 h 60"/>
                <a:gd name="T10" fmla="*/ 37 w 32"/>
                <a:gd name="T11" fmla="*/ 200 h 60"/>
                <a:gd name="T12" fmla="*/ 0 w 32"/>
                <a:gd name="T13" fmla="*/ 0 h 60"/>
                <a:gd name="T14" fmla="*/ 52 w 32"/>
                <a:gd name="T15" fmla="*/ 4 h 60"/>
                <a:gd name="T16" fmla="*/ 5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5" name="Freeform 208"/>
            <p:cNvSpPr>
              <a:spLocks/>
            </p:cNvSpPr>
            <p:nvPr/>
          </p:nvSpPr>
          <p:spPr bwMode="auto">
            <a:xfrm>
              <a:off x="1387948" y="3301304"/>
              <a:ext cx="20432" cy="16572"/>
            </a:xfrm>
            <a:custGeom>
              <a:avLst/>
              <a:gdLst>
                <a:gd name="T0" fmla="*/ 38 w 48"/>
                <a:gd name="T1" fmla="*/ 4 h 39"/>
                <a:gd name="T2" fmla="*/ 0 w 48"/>
                <a:gd name="T3" fmla="*/ 84 h 39"/>
                <a:gd name="T4" fmla="*/ 0 w 48"/>
                <a:gd name="T5" fmla="*/ 205 h 39"/>
                <a:gd name="T6" fmla="*/ 62 w 48"/>
                <a:gd name="T7" fmla="*/ 103 h 39"/>
                <a:gd name="T8" fmla="*/ 131 w 48"/>
                <a:gd name="T9" fmla="*/ 126 h 39"/>
                <a:gd name="T10" fmla="*/ 261 w 48"/>
                <a:gd name="T11" fmla="*/ 205 h 39"/>
                <a:gd name="T12" fmla="*/ 261 w 48"/>
                <a:gd name="T13" fmla="*/ 146 h 39"/>
                <a:gd name="T14" fmla="*/ 89 w 48"/>
                <a:gd name="T15" fmla="*/ 0 h 39"/>
                <a:gd name="T16" fmla="*/ 42 w 48"/>
                <a:gd name="T17" fmla="*/ 4 h 39"/>
                <a:gd name="T18" fmla="*/ 42 w 48"/>
                <a:gd name="T19" fmla="*/ 4 h 39"/>
                <a:gd name="T20" fmla="*/ 38 w 48"/>
                <a:gd name="T21" fmla="*/ 4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39"/>
                <a:gd name="T35" fmla="*/ 48 w 4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39">
                  <a:moveTo>
                    <a:pt x="7" y="4"/>
                  </a:moveTo>
                  <a:lnTo>
                    <a:pt x="0" y="16"/>
                  </a:lnTo>
                  <a:lnTo>
                    <a:pt x="0" y="39"/>
                  </a:lnTo>
                  <a:lnTo>
                    <a:pt x="12" y="20"/>
                  </a:lnTo>
                  <a:lnTo>
                    <a:pt x="24" y="24"/>
                  </a:lnTo>
                  <a:lnTo>
                    <a:pt x="48" y="39"/>
                  </a:lnTo>
                  <a:lnTo>
                    <a:pt x="48" y="28"/>
                  </a:lnTo>
                  <a:lnTo>
                    <a:pt x="16" y="0"/>
                  </a:lnTo>
                  <a:lnTo>
                    <a:pt x="8" y="4"/>
                  </a:lnTo>
                  <a:lnTo>
                    <a:pt x="7" y="4"/>
                  </a:lnTo>
                  <a:close/>
                </a:path>
              </a:pathLst>
            </a:custGeom>
            <a:solidFill>
              <a:srgbClr val="CCECFF"/>
            </a:solidFill>
            <a:ln w="12700" cmpd="sng">
              <a:solidFill>
                <a:srgbClr val="000000"/>
              </a:solidFill>
              <a:round/>
              <a:headEnd/>
              <a:tailEnd/>
            </a:ln>
          </p:spPr>
          <p:txBody>
            <a:bodyPr/>
            <a:lstStyle/>
            <a:p>
              <a:endParaRPr lang="en-US" dirty="0"/>
            </a:p>
          </p:txBody>
        </p:sp>
        <p:sp>
          <p:nvSpPr>
            <p:cNvPr id="1166" name="Freeform 209"/>
            <p:cNvSpPr>
              <a:spLocks/>
            </p:cNvSpPr>
            <p:nvPr/>
          </p:nvSpPr>
          <p:spPr bwMode="auto">
            <a:xfrm>
              <a:off x="1387948" y="3301304"/>
              <a:ext cx="20432" cy="16572"/>
            </a:xfrm>
            <a:custGeom>
              <a:avLst/>
              <a:gdLst>
                <a:gd name="T0" fmla="*/ 38 w 48"/>
                <a:gd name="T1" fmla="*/ 4 h 39"/>
                <a:gd name="T2" fmla="*/ 0 w 48"/>
                <a:gd name="T3" fmla="*/ 84 h 39"/>
                <a:gd name="T4" fmla="*/ 0 w 48"/>
                <a:gd name="T5" fmla="*/ 205 h 39"/>
                <a:gd name="T6" fmla="*/ 62 w 48"/>
                <a:gd name="T7" fmla="*/ 103 h 39"/>
                <a:gd name="T8" fmla="*/ 131 w 48"/>
                <a:gd name="T9" fmla="*/ 126 h 39"/>
                <a:gd name="T10" fmla="*/ 261 w 48"/>
                <a:gd name="T11" fmla="*/ 205 h 39"/>
                <a:gd name="T12" fmla="*/ 261 w 48"/>
                <a:gd name="T13" fmla="*/ 146 h 39"/>
                <a:gd name="T14" fmla="*/ 89 w 48"/>
                <a:gd name="T15" fmla="*/ 0 h 39"/>
                <a:gd name="T16" fmla="*/ 42 w 48"/>
                <a:gd name="T17" fmla="*/ 4 h 39"/>
                <a:gd name="T18" fmla="*/ 42 w 48"/>
                <a:gd name="T19" fmla="*/ 4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39"/>
                <a:gd name="T32" fmla="*/ 48 w 48"/>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39">
                  <a:moveTo>
                    <a:pt x="7" y="4"/>
                  </a:moveTo>
                  <a:lnTo>
                    <a:pt x="0" y="16"/>
                  </a:lnTo>
                  <a:lnTo>
                    <a:pt x="0" y="39"/>
                  </a:lnTo>
                  <a:lnTo>
                    <a:pt x="12" y="20"/>
                  </a:lnTo>
                  <a:lnTo>
                    <a:pt x="24" y="24"/>
                  </a:lnTo>
                  <a:lnTo>
                    <a:pt x="48" y="39"/>
                  </a:lnTo>
                  <a:lnTo>
                    <a:pt x="48" y="28"/>
                  </a:lnTo>
                  <a:lnTo>
                    <a:pt x="16" y="0"/>
                  </a:lnTo>
                  <a:lnTo>
                    <a:pt x="8" y="4"/>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7" name="Freeform 210"/>
            <p:cNvSpPr>
              <a:spLocks/>
            </p:cNvSpPr>
            <p:nvPr/>
          </p:nvSpPr>
          <p:spPr bwMode="auto">
            <a:xfrm>
              <a:off x="1424957" y="3155237"/>
              <a:ext cx="13107" cy="11947"/>
            </a:xfrm>
            <a:custGeom>
              <a:avLst/>
              <a:gdLst>
                <a:gd name="T0" fmla="*/ 0 w 31"/>
                <a:gd name="T1" fmla="*/ 87 h 28"/>
                <a:gd name="T2" fmla="*/ 72 w 31"/>
                <a:gd name="T3" fmla="*/ 0 h 28"/>
                <a:gd name="T4" fmla="*/ 133 w 31"/>
                <a:gd name="T5" fmla="*/ 4 h 28"/>
                <a:gd name="T6" fmla="*/ 149 w 31"/>
                <a:gd name="T7" fmla="*/ 68 h 28"/>
                <a:gd name="T8" fmla="*/ 72 w 31"/>
                <a:gd name="T9" fmla="*/ 159 h 28"/>
                <a:gd name="T10" fmla="*/ 0 w 31"/>
                <a:gd name="T11" fmla="*/ 92 h 28"/>
                <a:gd name="T12" fmla="*/ 0 w 31"/>
                <a:gd name="T13" fmla="*/ 92 h 28"/>
                <a:gd name="T14" fmla="*/ 0 w 31"/>
                <a:gd name="T15" fmla="*/ 87 h 28"/>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28"/>
                <a:gd name="T26" fmla="*/ 31 w 31"/>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28">
                  <a:moveTo>
                    <a:pt x="0" y="15"/>
                  </a:moveTo>
                  <a:lnTo>
                    <a:pt x="15" y="0"/>
                  </a:lnTo>
                  <a:lnTo>
                    <a:pt x="27" y="4"/>
                  </a:lnTo>
                  <a:lnTo>
                    <a:pt x="31" y="12"/>
                  </a:lnTo>
                  <a:lnTo>
                    <a:pt x="15" y="28"/>
                  </a:lnTo>
                  <a:lnTo>
                    <a:pt x="0" y="16"/>
                  </a:lnTo>
                  <a:lnTo>
                    <a:pt x="0" y="15"/>
                  </a:lnTo>
                  <a:close/>
                </a:path>
              </a:pathLst>
            </a:custGeom>
            <a:solidFill>
              <a:srgbClr val="CCECFF"/>
            </a:solidFill>
            <a:ln w="12700" cmpd="sng">
              <a:solidFill>
                <a:srgbClr val="000000"/>
              </a:solidFill>
              <a:round/>
              <a:headEnd/>
              <a:tailEnd/>
            </a:ln>
          </p:spPr>
          <p:txBody>
            <a:bodyPr/>
            <a:lstStyle/>
            <a:p>
              <a:endParaRPr lang="en-US" dirty="0"/>
            </a:p>
          </p:txBody>
        </p:sp>
        <p:sp>
          <p:nvSpPr>
            <p:cNvPr id="1168" name="Freeform 211"/>
            <p:cNvSpPr>
              <a:spLocks/>
            </p:cNvSpPr>
            <p:nvPr/>
          </p:nvSpPr>
          <p:spPr bwMode="auto">
            <a:xfrm>
              <a:off x="1424957" y="3155237"/>
              <a:ext cx="13107" cy="11947"/>
            </a:xfrm>
            <a:custGeom>
              <a:avLst/>
              <a:gdLst>
                <a:gd name="T0" fmla="*/ 0 w 31"/>
                <a:gd name="T1" fmla="*/ 87 h 28"/>
                <a:gd name="T2" fmla="*/ 72 w 31"/>
                <a:gd name="T3" fmla="*/ 0 h 28"/>
                <a:gd name="T4" fmla="*/ 133 w 31"/>
                <a:gd name="T5" fmla="*/ 4 h 28"/>
                <a:gd name="T6" fmla="*/ 149 w 31"/>
                <a:gd name="T7" fmla="*/ 68 h 28"/>
                <a:gd name="T8" fmla="*/ 72 w 31"/>
                <a:gd name="T9" fmla="*/ 159 h 28"/>
                <a:gd name="T10" fmla="*/ 0 w 31"/>
                <a:gd name="T11" fmla="*/ 92 h 28"/>
                <a:gd name="T12" fmla="*/ 0 w 31"/>
                <a:gd name="T13" fmla="*/ 92 h 28"/>
                <a:gd name="T14" fmla="*/ 0 60000 65536"/>
                <a:gd name="T15" fmla="*/ 0 60000 65536"/>
                <a:gd name="T16" fmla="*/ 0 60000 65536"/>
                <a:gd name="T17" fmla="*/ 0 60000 65536"/>
                <a:gd name="T18" fmla="*/ 0 60000 65536"/>
                <a:gd name="T19" fmla="*/ 0 60000 65536"/>
                <a:gd name="T20" fmla="*/ 0 60000 65536"/>
                <a:gd name="T21" fmla="*/ 0 w 31"/>
                <a:gd name="T22" fmla="*/ 0 h 28"/>
                <a:gd name="T23" fmla="*/ 31 w 31"/>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8">
                  <a:moveTo>
                    <a:pt x="0" y="15"/>
                  </a:moveTo>
                  <a:lnTo>
                    <a:pt x="15" y="0"/>
                  </a:lnTo>
                  <a:lnTo>
                    <a:pt x="27" y="4"/>
                  </a:lnTo>
                  <a:lnTo>
                    <a:pt x="31" y="12"/>
                  </a:lnTo>
                  <a:lnTo>
                    <a:pt x="15" y="28"/>
                  </a:lnTo>
                  <a:lnTo>
                    <a:pt x="0" y="1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69" name="Freeform 212"/>
            <p:cNvSpPr>
              <a:spLocks/>
            </p:cNvSpPr>
            <p:nvPr/>
          </p:nvSpPr>
          <p:spPr bwMode="auto">
            <a:xfrm>
              <a:off x="1446545" y="3152153"/>
              <a:ext cx="18504" cy="11562"/>
            </a:xfrm>
            <a:custGeom>
              <a:avLst/>
              <a:gdLst>
                <a:gd name="T0" fmla="*/ 0 w 44"/>
                <a:gd name="T1" fmla="*/ 133 h 27"/>
                <a:gd name="T2" fmla="*/ 82 w 44"/>
                <a:gd name="T3" fmla="*/ 0 h 27"/>
                <a:gd name="T4" fmla="*/ 176 w 44"/>
                <a:gd name="T5" fmla="*/ 4 h 27"/>
                <a:gd name="T6" fmla="*/ 192 w 44"/>
                <a:gd name="T7" fmla="*/ 63 h 27"/>
                <a:gd name="T8" fmla="*/ 192 w 44"/>
                <a:gd name="T9" fmla="*/ 164 h 27"/>
                <a:gd name="T10" fmla="*/ 106 w 44"/>
                <a:gd name="T11" fmla="*/ 164 h 27"/>
                <a:gd name="T12" fmla="*/ 49 w 44"/>
                <a:gd name="T13" fmla="*/ 138 h 27"/>
                <a:gd name="T14" fmla="*/ 0 w 44"/>
                <a:gd name="T15" fmla="*/ 138 h 27"/>
                <a:gd name="T16" fmla="*/ 0 w 44"/>
                <a:gd name="T17" fmla="*/ 138 h 27"/>
                <a:gd name="T18" fmla="*/ 0 w 44"/>
                <a:gd name="T19" fmla="*/ 133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27"/>
                <a:gd name="T32" fmla="*/ 44 w 44"/>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27">
                  <a:moveTo>
                    <a:pt x="0" y="22"/>
                  </a:moveTo>
                  <a:lnTo>
                    <a:pt x="19" y="0"/>
                  </a:lnTo>
                  <a:lnTo>
                    <a:pt x="40" y="4"/>
                  </a:lnTo>
                  <a:lnTo>
                    <a:pt x="44" y="11"/>
                  </a:lnTo>
                  <a:lnTo>
                    <a:pt x="44" y="27"/>
                  </a:lnTo>
                  <a:lnTo>
                    <a:pt x="25" y="27"/>
                  </a:lnTo>
                  <a:lnTo>
                    <a:pt x="12" y="23"/>
                  </a:lnTo>
                  <a:lnTo>
                    <a:pt x="0" y="23"/>
                  </a:lnTo>
                  <a:lnTo>
                    <a:pt x="0" y="22"/>
                  </a:lnTo>
                  <a:close/>
                </a:path>
              </a:pathLst>
            </a:custGeom>
            <a:solidFill>
              <a:srgbClr val="CCECFF"/>
            </a:solidFill>
            <a:ln w="12700" cmpd="sng">
              <a:solidFill>
                <a:srgbClr val="000000"/>
              </a:solidFill>
              <a:round/>
              <a:headEnd/>
              <a:tailEnd/>
            </a:ln>
          </p:spPr>
          <p:txBody>
            <a:bodyPr/>
            <a:lstStyle/>
            <a:p>
              <a:endParaRPr lang="en-US" dirty="0"/>
            </a:p>
          </p:txBody>
        </p:sp>
        <p:sp>
          <p:nvSpPr>
            <p:cNvPr id="1170" name="Freeform 213"/>
            <p:cNvSpPr>
              <a:spLocks/>
            </p:cNvSpPr>
            <p:nvPr/>
          </p:nvSpPr>
          <p:spPr bwMode="auto">
            <a:xfrm>
              <a:off x="1446545" y="3152153"/>
              <a:ext cx="18504" cy="11562"/>
            </a:xfrm>
            <a:custGeom>
              <a:avLst/>
              <a:gdLst>
                <a:gd name="T0" fmla="*/ 0 w 44"/>
                <a:gd name="T1" fmla="*/ 133 h 27"/>
                <a:gd name="T2" fmla="*/ 82 w 44"/>
                <a:gd name="T3" fmla="*/ 0 h 27"/>
                <a:gd name="T4" fmla="*/ 176 w 44"/>
                <a:gd name="T5" fmla="*/ 4 h 27"/>
                <a:gd name="T6" fmla="*/ 192 w 44"/>
                <a:gd name="T7" fmla="*/ 63 h 27"/>
                <a:gd name="T8" fmla="*/ 192 w 44"/>
                <a:gd name="T9" fmla="*/ 164 h 27"/>
                <a:gd name="T10" fmla="*/ 106 w 44"/>
                <a:gd name="T11" fmla="*/ 164 h 27"/>
                <a:gd name="T12" fmla="*/ 49 w 44"/>
                <a:gd name="T13" fmla="*/ 138 h 27"/>
                <a:gd name="T14" fmla="*/ 0 w 44"/>
                <a:gd name="T15" fmla="*/ 138 h 27"/>
                <a:gd name="T16" fmla="*/ 0 w 44"/>
                <a:gd name="T17" fmla="*/ 138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7"/>
                <a:gd name="T29" fmla="*/ 44 w 44"/>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7">
                  <a:moveTo>
                    <a:pt x="0" y="22"/>
                  </a:moveTo>
                  <a:lnTo>
                    <a:pt x="19" y="0"/>
                  </a:lnTo>
                  <a:lnTo>
                    <a:pt x="40" y="4"/>
                  </a:lnTo>
                  <a:lnTo>
                    <a:pt x="44" y="11"/>
                  </a:lnTo>
                  <a:lnTo>
                    <a:pt x="44" y="27"/>
                  </a:lnTo>
                  <a:lnTo>
                    <a:pt x="25" y="27"/>
                  </a:lnTo>
                  <a:lnTo>
                    <a:pt x="12" y="23"/>
                  </a:lnTo>
                  <a:lnTo>
                    <a:pt x="0" y="23"/>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1" name="Freeform 214"/>
            <p:cNvSpPr>
              <a:spLocks/>
            </p:cNvSpPr>
            <p:nvPr/>
          </p:nvSpPr>
          <p:spPr bwMode="auto">
            <a:xfrm>
              <a:off x="1498589" y="3178746"/>
              <a:ext cx="21974" cy="18499"/>
            </a:xfrm>
            <a:custGeom>
              <a:avLst/>
              <a:gdLst>
                <a:gd name="T0" fmla="*/ 0 w 51"/>
                <a:gd name="T1" fmla="*/ 49 h 44"/>
                <a:gd name="T2" fmla="*/ 4 w 51"/>
                <a:gd name="T3" fmla="*/ 35 h 44"/>
                <a:gd name="T4" fmla="*/ 121 w 51"/>
                <a:gd name="T5" fmla="*/ 4 h 44"/>
                <a:gd name="T6" fmla="*/ 151 w 51"/>
                <a:gd name="T7" fmla="*/ 0 h 44"/>
                <a:gd name="T8" fmla="*/ 206 w 51"/>
                <a:gd name="T9" fmla="*/ 35 h 44"/>
                <a:gd name="T10" fmla="*/ 284 w 51"/>
                <a:gd name="T11" fmla="*/ 105 h 44"/>
                <a:gd name="T12" fmla="*/ 284 w 51"/>
                <a:gd name="T13" fmla="*/ 176 h 44"/>
                <a:gd name="T14" fmla="*/ 336 w 51"/>
                <a:gd name="T15" fmla="*/ 192 h 44"/>
                <a:gd name="T16" fmla="*/ 151 w 51"/>
                <a:gd name="T17" fmla="*/ 192 h 44"/>
                <a:gd name="T18" fmla="*/ 70 w 51"/>
                <a:gd name="T19" fmla="*/ 125 h 44"/>
                <a:gd name="T20" fmla="*/ 4 w 51"/>
                <a:gd name="T21" fmla="*/ 88 h 44"/>
                <a:gd name="T22" fmla="*/ 0 w 51"/>
                <a:gd name="T23" fmla="*/ 49 h 44"/>
                <a:gd name="T24" fmla="*/ 0 w 51"/>
                <a:gd name="T25" fmla="*/ 49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close/>
                </a:path>
              </a:pathLst>
            </a:custGeom>
            <a:solidFill>
              <a:srgbClr val="CCECFF"/>
            </a:solidFill>
            <a:ln w="12700" cmpd="sng">
              <a:solidFill>
                <a:srgbClr val="000000"/>
              </a:solidFill>
              <a:round/>
              <a:headEnd/>
              <a:tailEnd/>
            </a:ln>
          </p:spPr>
          <p:txBody>
            <a:bodyPr/>
            <a:lstStyle/>
            <a:p>
              <a:endParaRPr lang="en-US" dirty="0"/>
            </a:p>
          </p:txBody>
        </p:sp>
        <p:sp>
          <p:nvSpPr>
            <p:cNvPr id="1172" name="Freeform 215"/>
            <p:cNvSpPr>
              <a:spLocks/>
            </p:cNvSpPr>
            <p:nvPr/>
          </p:nvSpPr>
          <p:spPr bwMode="auto">
            <a:xfrm>
              <a:off x="1498589" y="3178746"/>
              <a:ext cx="21974" cy="18499"/>
            </a:xfrm>
            <a:custGeom>
              <a:avLst/>
              <a:gdLst>
                <a:gd name="T0" fmla="*/ 0 w 51"/>
                <a:gd name="T1" fmla="*/ 49 h 44"/>
                <a:gd name="T2" fmla="*/ 4 w 51"/>
                <a:gd name="T3" fmla="*/ 35 h 44"/>
                <a:gd name="T4" fmla="*/ 121 w 51"/>
                <a:gd name="T5" fmla="*/ 4 h 44"/>
                <a:gd name="T6" fmla="*/ 151 w 51"/>
                <a:gd name="T7" fmla="*/ 0 h 44"/>
                <a:gd name="T8" fmla="*/ 206 w 51"/>
                <a:gd name="T9" fmla="*/ 35 h 44"/>
                <a:gd name="T10" fmla="*/ 284 w 51"/>
                <a:gd name="T11" fmla="*/ 105 h 44"/>
                <a:gd name="T12" fmla="*/ 284 w 51"/>
                <a:gd name="T13" fmla="*/ 176 h 44"/>
                <a:gd name="T14" fmla="*/ 336 w 51"/>
                <a:gd name="T15" fmla="*/ 192 h 44"/>
                <a:gd name="T16" fmla="*/ 151 w 51"/>
                <a:gd name="T17" fmla="*/ 192 h 44"/>
                <a:gd name="T18" fmla="*/ 70 w 51"/>
                <a:gd name="T19" fmla="*/ 125 h 44"/>
                <a:gd name="T20" fmla="*/ 4 w 51"/>
                <a:gd name="T21" fmla="*/ 88 h 44"/>
                <a:gd name="T22" fmla="*/ 0 w 51"/>
                <a:gd name="T23" fmla="*/ 49 h 44"/>
                <a:gd name="T24" fmla="*/ 0 w 51"/>
                <a:gd name="T25" fmla="*/ 49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3" name="Freeform 216"/>
            <p:cNvSpPr>
              <a:spLocks/>
            </p:cNvSpPr>
            <p:nvPr/>
          </p:nvSpPr>
          <p:spPr bwMode="auto">
            <a:xfrm>
              <a:off x="1534056" y="3197245"/>
              <a:ext cx="23131" cy="9635"/>
            </a:xfrm>
            <a:custGeom>
              <a:avLst/>
              <a:gdLst>
                <a:gd name="T0" fmla="*/ 0 w 55"/>
                <a:gd name="T1" fmla="*/ 59 h 23"/>
                <a:gd name="T2" fmla="*/ 0 w 55"/>
                <a:gd name="T3" fmla="*/ 0 h 23"/>
                <a:gd name="T4" fmla="*/ 69 w 55"/>
                <a:gd name="T5" fmla="*/ 0 h 23"/>
                <a:gd name="T6" fmla="*/ 159 w 55"/>
                <a:gd name="T7" fmla="*/ 3 h 23"/>
                <a:gd name="T8" fmla="*/ 239 w 55"/>
                <a:gd name="T9" fmla="*/ 59 h 23"/>
                <a:gd name="T10" fmla="*/ 125 w 55"/>
                <a:gd name="T11" fmla="*/ 80 h 23"/>
                <a:gd name="T12" fmla="*/ 69 w 55"/>
                <a:gd name="T13" fmla="*/ 80 h 23"/>
                <a:gd name="T14" fmla="*/ 0 w 55"/>
                <a:gd name="T15" fmla="*/ 95 h 23"/>
                <a:gd name="T16" fmla="*/ 0 w 55"/>
                <a:gd name="T17" fmla="*/ 59 h 23"/>
                <a:gd name="T18" fmla="*/ 0 w 55"/>
                <a:gd name="T19" fmla="*/ 59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close/>
                </a:path>
              </a:pathLst>
            </a:custGeom>
            <a:solidFill>
              <a:srgbClr val="CCECFF"/>
            </a:solidFill>
            <a:ln w="12700" cmpd="sng">
              <a:solidFill>
                <a:srgbClr val="000000"/>
              </a:solidFill>
              <a:round/>
              <a:headEnd/>
              <a:tailEnd/>
            </a:ln>
          </p:spPr>
          <p:txBody>
            <a:bodyPr/>
            <a:lstStyle/>
            <a:p>
              <a:endParaRPr lang="en-US" dirty="0"/>
            </a:p>
          </p:txBody>
        </p:sp>
        <p:sp>
          <p:nvSpPr>
            <p:cNvPr id="1174" name="Freeform 217"/>
            <p:cNvSpPr>
              <a:spLocks/>
            </p:cNvSpPr>
            <p:nvPr/>
          </p:nvSpPr>
          <p:spPr bwMode="auto">
            <a:xfrm>
              <a:off x="1534056" y="3197245"/>
              <a:ext cx="23131" cy="9635"/>
            </a:xfrm>
            <a:custGeom>
              <a:avLst/>
              <a:gdLst>
                <a:gd name="T0" fmla="*/ 0 w 55"/>
                <a:gd name="T1" fmla="*/ 59 h 23"/>
                <a:gd name="T2" fmla="*/ 0 w 55"/>
                <a:gd name="T3" fmla="*/ 0 h 23"/>
                <a:gd name="T4" fmla="*/ 69 w 55"/>
                <a:gd name="T5" fmla="*/ 0 h 23"/>
                <a:gd name="T6" fmla="*/ 159 w 55"/>
                <a:gd name="T7" fmla="*/ 3 h 23"/>
                <a:gd name="T8" fmla="*/ 239 w 55"/>
                <a:gd name="T9" fmla="*/ 59 h 23"/>
                <a:gd name="T10" fmla="*/ 125 w 55"/>
                <a:gd name="T11" fmla="*/ 80 h 23"/>
                <a:gd name="T12" fmla="*/ 69 w 55"/>
                <a:gd name="T13" fmla="*/ 80 h 23"/>
                <a:gd name="T14" fmla="*/ 0 w 55"/>
                <a:gd name="T15" fmla="*/ 95 h 23"/>
                <a:gd name="T16" fmla="*/ 0 w 55"/>
                <a:gd name="T17" fmla="*/ 59 h 23"/>
                <a:gd name="T18" fmla="*/ 0 w 55"/>
                <a:gd name="T19" fmla="*/ 59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5" name="Freeform 218"/>
            <p:cNvSpPr>
              <a:spLocks/>
            </p:cNvSpPr>
            <p:nvPr/>
          </p:nvSpPr>
          <p:spPr bwMode="auto">
            <a:xfrm>
              <a:off x="1562584" y="3213818"/>
              <a:ext cx="19661" cy="15416"/>
            </a:xfrm>
            <a:custGeom>
              <a:avLst/>
              <a:gdLst>
                <a:gd name="T0" fmla="*/ 46 w 47"/>
                <a:gd name="T1" fmla="*/ 209 h 36"/>
                <a:gd name="T2" fmla="*/ 191 w 47"/>
                <a:gd name="T3" fmla="*/ 149 h 36"/>
                <a:gd name="T4" fmla="*/ 176 w 47"/>
                <a:gd name="T5" fmla="*/ 101 h 36"/>
                <a:gd name="T6" fmla="*/ 139 w 47"/>
                <a:gd name="T7" fmla="*/ 33 h 36"/>
                <a:gd name="T8" fmla="*/ 107 w 47"/>
                <a:gd name="T9" fmla="*/ 0 h 36"/>
                <a:gd name="T10" fmla="*/ 0 w 47"/>
                <a:gd name="T11" fmla="*/ 0 h 36"/>
                <a:gd name="T12" fmla="*/ 46 w 47"/>
                <a:gd name="T13" fmla="*/ 210 h 36"/>
                <a:gd name="T14" fmla="*/ 46 w 47"/>
                <a:gd name="T15" fmla="*/ 210 h 36"/>
                <a:gd name="T16" fmla="*/ 46 w 47"/>
                <a:gd name="T17" fmla="*/ 209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36"/>
                <a:gd name="T29" fmla="*/ 47 w 47"/>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36">
                  <a:moveTo>
                    <a:pt x="12" y="35"/>
                  </a:moveTo>
                  <a:lnTo>
                    <a:pt x="47" y="25"/>
                  </a:lnTo>
                  <a:lnTo>
                    <a:pt x="43" y="17"/>
                  </a:lnTo>
                  <a:lnTo>
                    <a:pt x="35" y="5"/>
                  </a:lnTo>
                  <a:lnTo>
                    <a:pt x="27" y="0"/>
                  </a:lnTo>
                  <a:lnTo>
                    <a:pt x="0" y="0"/>
                  </a:lnTo>
                  <a:lnTo>
                    <a:pt x="12" y="36"/>
                  </a:lnTo>
                  <a:lnTo>
                    <a:pt x="12" y="35"/>
                  </a:lnTo>
                  <a:close/>
                </a:path>
              </a:pathLst>
            </a:custGeom>
            <a:solidFill>
              <a:srgbClr val="CCECFF"/>
            </a:solidFill>
            <a:ln w="12700" cmpd="sng">
              <a:solidFill>
                <a:srgbClr val="000000"/>
              </a:solidFill>
              <a:round/>
              <a:headEnd/>
              <a:tailEnd/>
            </a:ln>
          </p:spPr>
          <p:txBody>
            <a:bodyPr/>
            <a:lstStyle/>
            <a:p>
              <a:endParaRPr lang="en-US" dirty="0"/>
            </a:p>
          </p:txBody>
        </p:sp>
        <p:sp>
          <p:nvSpPr>
            <p:cNvPr id="1176" name="Freeform 219"/>
            <p:cNvSpPr>
              <a:spLocks/>
            </p:cNvSpPr>
            <p:nvPr/>
          </p:nvSpPr>
          <p:spPr bwMode="auto">
            <a:xfrm>
              <a:off x="1562584" y="3213818"/>
              <a:ext cx="19661" cy="15416"/>
            </a:xfrm>
            <a:custGeom>
              <a:avLst/>
              <a:gdLst>
                <a:gd name="T0" fmla="*/ 46 w 47"/>
                <a:gd name="T1" fmla="*/ 209 h 36"/>
                <a:gd name="T2" fmla="*/ 191 w 47"/>
                <a:gd name="T3" fmla="*/ 149 h 36"/>
                <a:gd name="T4" fmla="*/ 176 w 47"/>
                <a:gd name="T5" fmla="*/ 101 h 36"/>
                <a:gd name="T6" fmla="*/ 139 w 47"/>
                <a:gd name="T7" fmla="*/ 33 h 36"/>
                <a:gd name="T8" fmla="*/ 107 w 47"/>
                <a:gd name="T9" fmla="*/ 0 h 36"/>
                <a:gd name="T10" fmla="*/ 0 w 47"/>
                <a:gd name="T11" fmla="*/ 0 h 36"/>
                <a:gd name="T12" fmla="*/ 46 w 47"/>
                <a:gd name="T13" fmla="*/ 210 h 36"/>
                <a:gd name="T14" fmla="*/ 46 w 47"/>
                <a:gd name="T15" fmla="*/ 210 h 36"/>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36"/>
                <a:gd name="T26" fmla="*/ 47 w 47"/>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36">
                  <a:moveTo>
                    <a:pt x="12" y="35"/>
                  </a:moveTo>
                  <a:lnTo>
                    <a:pt x="47" y="25"/>
                  </a:lnTo>
                  <a:lnTo>
                    <a:pt x="43" y="17"/>
                  </a:lnTo>
                  <a:lnTo>
                    <a:pt x="35" y="5"/>
                  </a:lnTo>
                  <a:lnTo>
                    <a:pt x="27" y="0"/>
                  </a:lnTo>
                  <a:lnTo>
                    <a:pt x="0" y="0"/>
                  </a:lnTo>
                  <a:lnTo>
                    <a:pt x="12" y="36"/>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7" name="Freeform 220"/>
            <p:cNvSpPr>
              <a:spLocks/>
            </p:cNvSpPr>
            <p:nvPr/>
          </p:nvSpPr>
          <p:spPr bwMode="auto">
            <a:xfrm>
              <a:off x="1586100" y="3242723"/>
              <a:ext cx="43563" cy="55112"/>
            </a:xfrm>
            <a:custGeom>
              <a:avLst/>
              <a:gdLst>
                <a:gd name="T0" fmla="*/ 92 w 102"/>
                <a:gd name="T1" fmla="*/ 0 h 130"/>
                <a:gd name="T2" fmla="*/ 45 w 102"/>
                <a:gd name="T3" fmla="*/ 38 h 130"/>
                <a:gd name="T4" fmla="*/ 92 w 102"/>
                <a:gd name="T5" fmla="*/ 93 h 130"/>
                <a:gd name="T6" fmla="*/ 92 w 102"/>
                <a:gd name="T7" fmla="*/ 135 h 130"/>
                <a:gd name="T8" fmla="*/ 0 w 102"/>
                <a:gd name="T9" fmla="*/ 305 h 130"/>
                <a:gd name="T10" fmla="*/ 0 w 102"/>
                <a:gd name="T11" fmla="*/ 546 h 130"/>
                <a:gd name="T12" fmla="*/ 138 w 102"/>
                <a:gd name="T13" fmla="*/ 657 h 130"/>
                <a:gd name="T14" fmla="*/ 138 w 102"/>
                <a:gd name="T15" fmla="*/ 598 h 130"/>
                <a:gd name="T16" fmla="*/ 577 w 102"/>
                <a:gd name="T17" fmla="*/ 372 h 130"/>
                <a:gd name="T18" fmla="*/ 358 w 102"/>
                <a:gd name="T19" fmla="*/ 196 h 130"/>
                <a:gd name="T20" fmla="*/ 113 w 102"/>
                <a:gd name="T21" fmla="*/ 0 h 130"/>
                <a:gd name="T22" fmla="*/ 92 w 102"/>
                <a:gd name="T23" fmla="*/ 0 h 130"/>
                <a:gd name="T24" fmla="*/ 92 w 102"/>
                <a:gd name="T25" fmla="*/ 0 h 130"/>
                <a:gd name="T26" fmla="*/ 92 w 102"/>
                <a:gd name="T27" fmla="*/ 0 h 1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2"/>
                <a:gd name="T43" fmla="*/ 0 h 130"/>
                <a:gd name="T44" fmla="*/ 102 w 102"/>
                <a:gd name="T45" fmla="*/ 130 h 1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close/>
                </a:path>
              </a:pathLst>
            </a:custGeom>
            <a:solidFill>
              <a:srgbClr val="CCECFF"/>
            </a:solidFill>
            <a:ln w="12700" cmpd="sng">
              <a:solidFill>
                <a:srgbClr val="000000"/>
              </a:solidFill>
              <a:round/>
              <a:headEnd/>
              <a:tailEnd/>
            </a:ln>
          </p:spPr>
          <p:txBody>
            <a:bodyPr/>
            <a:lstStyle/>
            <a:p>
              <a:endParaRPr lang="en-US" dirty="0"/>
            </a:p>
          </p:txBody>
        </p:sp>
        <p:sp>
          <p:nvSpPr>
            <p:cNvPr id="1178" name="Freeform 221"/>
            <p:cNvSpPr>
              <a:spLocks/>
            </p:cNvSpPr>
            <p:nvPr/>
          </p:nvSpPr>
          <p:spPr bwMode="auto">
            <a:xfrm>
              <a:off x="1586100" y="3242723"/>
              <a:ext cx="43563" cy="55112"/>
            </a:xfrm>
            <a:custGeom>
              <a:avLst/>
              <a:gdLst>
                <a:gd name="T0" fmla="*/ 92 w 102"/>
                <a:gd name="T1" fmla="*/ 0 h 130"/>
                <a:gd name="T2" fmla="*/ 45 w 102"/>
                <a:gd name="T3" fmla="*/ 38 h 130"/>
                <a:gd name="T4" fmla="*/ 92 w 102"/>
                <a:gd name="T5" fmla="*/ 93 h 130"/>
                <a:gd name="T6" fmla="*/ 92 w 102"/>
                <a:gd name="T7" fmla="*/ 135 h 130"/>
                <a:gd name="T8" fmla="*/ 0 w 102"/>
                <a:gd name="T9" fmla="*/ 305 h 130"/>
                <a:gd name="T10" fmla="*/ 0 w 102"/>
                <a:gd name="T11" fmla="*/ 546 h 130"/>
                <a:gd name="T12" fmla="*/ 138 w 102"/>
                <a:gd name="T13" fmla="*/ 657 h 130"/>
                <a:gd name="T14" fmla="*/ 138 w 102"/>
                <a:gd name="T15" fmla="*/ 598 h 130"/>
                <a:gd name="T16" fmla="*/ 577 w 102"/>
                <a:gd name="T17" fmla="*/ 372 h 130"/>
                <a:gd name="T18" fmla="*/ 358 w 102"/>
                <a:gd name="T19" fmla="*/ 196 h 130"/>
                <a:gd name="T20" fmla="*/ 113 w 102"/>
                <a:gd name="T21" fmla="*/ 0 h 130"/>
                <a:gd name="T22" fmla="*/ 92 w 102"/>
                <a:gd name="T23" fmla="*/ 0 h 130"/>
                <a:gd name="T24" fmla="*/ 92 w 102"/>
                <a:gd name="T25" fmla="*/ 0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30"/>
                <a:gd name="T41" fmla="*/ 102 w 102"/>
                <a:gd name="T42" fmla="*/ 130 h 1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179" name="Freeform 222"/>
            <p:cNvSpPr>
              <a:spLocks/>
            </p:cNvSpPr>
            <p:nvPr/>
          </p:nvSpPr>
          <p:spPr bwMode="auto">
            <a:xfrm>
              <a:off x="1383322" y="3282804"/>
              <a:ext cx="8096" cy="13489"/>
            </a:xfrm>
            <a:custGeom>
              <a:avLst/>
              <a:gdLst>
                <a:gd name="T0" fmla="*/ 99 w 19"/>
                <a:gd name="T1" fmla="*/ 37 h 32"/>
                <a:gd name="T2" fmla="*/ 56 w 19"/>
                <a:gd name="T3" fmla="*/ 149 h 32"/>
                <a:gd name="T4" fmla="*/ 4 w 19"/>
                <a:gd name="T5" fmla="*/ 114 h 32"/>
                <a:gd name="T6" fmla="*/ 0 w 19"/>
                <a:gd name="T7" fmla="*/ 0 h 32"/>
                <a:gd name="T8" fmla="*/ 103 w 19"/>
                <a:gd name="T9" fmla="*/ 37 h 32"/>
                <a:gd name="T10" fmla="*/ 103 w 19"/>
                <a:gd name="T11" fmla="*/ 37 h 32"/>
                <a:gd name="T12" fmla="*/ 99 w 19"/>
                <a:gd name="T13" fmla="*/ 37 h 32"/>
                <a:gd name="T14" fmla="*/ 0 60000 65536"/>
                <a:gd name="T15" fmla="*/ 0 60000 65536"/>
                <a:gd name="T16" fmla="*/ 0 60000 65536"/>
                <a:gd name="T17" fmla="*/ 0 60000 65536"/>
                <a:gd name="T18" fmla="*/ 0 60000 65536"/>
                <a:gd name="T19" fmla="*/ 0 60000 65536"/>
                <a:gd name="T20" fmla="*/ 0 60000 65536"/>
                <a:gd name="T21" fmla="*/ 0 w 19"/>
                <a:gd name="T22" fmla="*/ 0 h 32"/>
                <a:gd name="T23" fmla="*/ 19 w 1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2">
                  <a:moveTo>
                    <a:pt x="18" y="8"/>
                  </a:moveTo>
                  <a:lnTo>
                    <a:pt x="11" y="32"/>
                  </a:lnTo>
                  <a:lnTo>
                    <a:pt x="4" y="25"/>
                  </a:lnTo>
                  <a:lnTo>
                    <a:pt x="0" y="0"/>
                  </a:lnTo>
                  <a:lnTo>
                    <a:pt x="19" y="8"/>
                  </a:lnTo>
                  <a:lnTo>
                    <a:pt x="18" y="8"/>
                  </a:lnTo>
                  <a:close/>
                </a:path>
              </a:pathLst>
            </a:custGeom>
            <a:solidFill>
              <a:srgbClr val="CCECFF"/>
            </a:solidFill>
            <a:ln w="12700" cmpd="sng">
              <a:solidFill>
                <a:srgbClr val="000000"/>
              </a:solidFill>
              <a:round/>
              <a:headEnd/>
              <a:tailEnd/>
            </a:ln>
          </p:spPr>
          <p:txBody>
            <a:bodyPr/>
            <a:lstStyle/>
            <a:p>
              <a:endParaRPr lang="en-US" dirty="0"/>
            </a:p>
          </p:txBody>
        </p:sp>
        <p:sp>
          <p:nvSpPr>
            <p:cNvPr id="1180" name="Freeform 223"/>
            <p:cNvSpPr>
              <a:spLocks/>
            </p:cNvSpPr>
            <p:nvPr/>
          </p:nvSpPr>
          <p:spPr bwMode="auto">
            <a:xfrm>
              <a:off x="1383322" y="3282804"/>
              <a:ext cx="8096" cy="13489"/>
            </a:xfrm>
            <a:custGeom>
              <a:avLst/>
              <a:gdLst>
                <a:gd name="T0" fmla="*/ 99 w 19"/>
                <a:gd name="T1" fmla="*/ 37 h 32"/>
                <a:gd name="T2" fmla="*/ 56 w 19"/>
                <a:gd name="T3" fmla="*/ 149 h 32"/>
                <a:gd name="T4" fmla="*/ 4 w 19"/>
                <a:gd name="T5" fmla="*/ 114 h 32"/>
                <a:gd name="T6" fmla="*/ 0 w 19"/>
                <a:gd name="T7" fmla="*/ 0 h 32"/>
                <a:gd name="T8" fmla="*/ 103 w 19"/>
                <a:gd name="T9" fmla="*/ 37 h 32"/>
                <a:gd name="T10" fmla="*/ 103 w 19"/>
                <a:gd name="T11" fmla="*/ 37 h 32"/>
                <a:gd name="T12" fmla="*/ 0 60000 65536"/>
                <a:gd name="T13" fmla="*/ 0 60000 65536"/>
                <a:gd name="T14" fmla="*/ 0 60000 65536"/>
                <a:gd name="T15" fmla="*/ 0 60000 65536"/>
                <a:gd name="T16" fmla="*/ 0 60000 65536"/>
                <a:gd name="T17" fmla="*/ 0 60000 65536"/>
                <a:gd name="T18" fmla="*/ 0 w 19"/>
                <a:gd name="T19" fmla="*/ 0 h 32"/>
                <a:gd name="T20" fmla="*/ 19 w 1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9" h="32">
                  <a:moveTo>
                    <a:pt x="18" y="8"/>
                  </a:moveTo>
                  <a:lnTo>
                    <a:pt x="11" y="32"/>
                  </a:lnTo>
                  <a:lnTo>
                    <a:pt x="4" y="25"/>
                  </a:lnTo>
                  <a:lnTo>
                    <a:pt x="0" y="0"/>
                  </a:lnTo>
                  <a:lnTo>
                    <a:pt x="19" y="8"/>
                  </a:lnTo>
                </a:path>
              </a:pathLst>
            </a:custGeom>
            <a:solidFill>
              <a:srgbClr val="CCECFF"/>
            </a:solidFill>
            <a:ln w="12700" cmpd="sng">
              <a:solidFill>
                <a:srgbClr val="000000"/>
              </a:solidFill>
              <a:prstDash val="solid"/>
              <a:round/>
              <a:headEnd/>
              <a:tailEnd/>
            </a:ln>
          </p:spPr>
          <p:txBody>
            <a:bodyPr/>
            <a:lstStyle/>
            <a:p>
              <a:endParaRPr lang="en-US" dirty="0"/>
            </a:p>
          </p:txBody>
        </p:sp>
        <p:sp>
          <p:nvSpPr>
            <p:cNvPr id="135392" name="Freeform 224"/>
            <p:cNvSpPr>
              <a:spLocks/>
            </p:cNvSpPr>
            <p:nvPr/>
          </p:nvSpPr>
          <p:spPr bwMode="auto">
            <a:xfrm rot="385941">
              <a:off x="1636713" y="2239963"/>
              <a:ext cx="573087" cy="928687"/>
            </a:xfrm>
            <a:custGeom>
              <a:avLst/>
              <a:gdLst>
                <a:gd name="T0" fmla="*/ 2147483647 w 328"/>
                <a:gd name="T1" fmla="*/ 2147483647 h 531"/>
                <a:gd name="T2" fmla="*/ 2147483647 w 328"/>
                <a:gd name="T3" fmla="*/ 2147483647 h 531"/>
                <a:gd name="T4" fmla="*/ 2147483647 w 328"/>
                <a:gd name="T5" fmla="*/ 2147483647 h 531"/>
                <a:gd name="T6" fmla="*/ 2147483647 w 328"/>
                <a:gd name="T7" fmla="*/ 2147483647 h 531"/>
                <a:gd name="T8" fmla="*/ 2147483647 w 328"/>
                <a:gd name="T9" fmla="*/ 2147483647 h 531"/>
                <a:gd name="T10" fmla="*/ 2147483647 w 328"/>
                <a:gd name="T11" fmla="*/ 2147483647 h 531"/>
                <a:gd name="T12" fmla="*/ 2147483647 w 328"/>
                <a:gd name="T13" fmla="*/ 2147483647 h 531"/>
                <a:gd name="T14" fmla="*/ 2147483647 w 328"/>
                <a:gd name="T15" fmla="*/ 2147483647 h 531"/>
                <a:gd name="T16" fmla="*/ 2147483647 w 328"/>
                <a:gd name="T17" fmla="*/ 2147483647 h 531"/>
                <a:gd name="T18" fmla="*/ 0 w 328"/>
                <a:gd name="T19" fmla="*/ 2147483647 h 531"/>
                <a:gd name="T20" fmla="*/ 2147483647 w 328"/>
                <a:gd name="T21" fmla="*/ 2147483647 h 531"/>
                <a:gd name="T22" fmla="*/ 2147483647 w 328"/>
                <a:gd name="T23" fmla="*/ 2147483647 h 531"/>
                <a:gd name="T24" fmla="*/ 2147483647 w 328"/>
                <a:gd name="T25" fmla="*/ 2147483647 h 531"/>
                <a:gd name="T26" fmla="*/ 2147483647 w 328"/>
                <a:gd name="T27" fmla="*/ 2147483647 h 531"/>
                <a:gd name="T28" fmla="*/ 2147483647 w 328"/>
                <a:gd name="T29" fmla="*/ 2147483647 h 531"/>
                <a:gd name="T30" fmla="*/ 2147483647 w 328"/>
                <a:gd name="T31" fmla="*/ 2147483647 h 531"/>
                <a:gd name="T32" fmla="*/ 2147483647 w 328"/>
                <a:gd name="T33" fmla="*/ 2147483647 h 531"/>
                <a:gd name="T34" fmla="*/ 2147483647 w 328"/>
                <a:gd name="T35" fmla="*/ 0 h 531"/>
                <a:gd name="T36" fmla="*/ 2147483647 w 328"/>
                <a:gd name="T37" fmla="*/ 2147483647 h 531"/>
                <a:gd name="T38" fmla="*/ 2147483647 w 328"/>
                <a:gd name="T39" fmla="*/ 2147483647 h 531"/>
                <a:gd name="T40" fmla="*/ 2147483647 w 328"/>
                <a:gd name="T41" fmla="*/ 2147483647 h 531"/>
                <a:gd name="T42" fmla="*/ 2147483647 w 328"/>
                <a:gd name="T43" fmla="*/ 2147483647 h 531"/>
                <a:gd name="T44" fmla="*/ 2147483647 w 328"/>
                <a:gd name="T45" fmla="*/ 2147483647 h 531"/>
                <a:gd name="T46" fmla="*/ 2147483647 w 328"/>
                <a:gd name="T47" fmla="*/ 2147483647 h 531"/>
                <a:gd name="T48" fmla="*/ 2147483647 w 328"/>
                <a:gd name="T49" fmla="*/ 2147483647 h 531"/>
                <a:gd name="T50" fmla="*/ 2147483647 w 328"/>
                <a:gd name="T51" fmla="*/ 2147483647 h 531"/>
                <a:gd name="T52" fmla="*/ 2147483647 w 328"/>
                <a:gd name="T53" fmla="*/ 2147483647 h 531"/>
                <a:gd name="T54" fmla="*/ 2147483647 w 328"/>
                <a:gd name="T55" fmla="*/ 2147483647 h 531"/>
                <a:gd name="T56" fmla="*/ 2147483647 w 328"/>
                <a:gd name="T57" fmla="*/ 2147483647 h 531"/>
                <a:gd name="T58" fmla="*/ 2147483647 w 328"/>
                <a:gd name="T59" fmla="*/ 2147483647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solidFill>
              <a:srgbClr val="69C6FF"/>
            </a:solidFill>
            <a:ln w="28575" cmpd="sng">
              <a:solidFill>
                <a:srgbClr val="000000"/>
              </a:solidFill>
              <a:prstDash val="solid"/>
              <a:round/>
              <a:headEnd/>
              <a:tailEnd/>
            </a:ln>
          </p:spPr>
          <p:txBody>
            <a:bodyPr/>
            <a:lstStyle/>
            <a:p>
              <a:endParaRPr lang="en-US" dirty="0"/>
            </a:p>
          </p:txBody>
        </p:sp>
      </p:grpSp>
      <p:sp>
        <p:nvSpPr>
          <p:cNvPr id="1053" name="Rectangle 80"/>
          <p:cNvSpPr>
            <a:spLocks noChangeArrowheads="1"/>
          </p:cNvSpPr>
          <p:nvPr/>
        </p:nvSpPr>
        <p:spPr bwMode="auto">
          <a:xfrm>
            <a:off x="4740983" y="2416380"/>
            <a:ext cx="1669342" cy="1013098"/>
          </a:xfrm>
          <a:prstGeom prst="rect">
            <a:avLst/>
          </a:prstGeom>
          <a:noFill/>
          <a:ln w="12700">
            <a:noFill/>
            <a:miter lim="800000"/>
            <a:headEnd/>
            <a:tailEnd/>
          </a:ln>
        </p:spPr>
        <p:txBody>
          <a:bodyPr wrap="square"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BCBST member obtains names</a:t>
            </a:r>
            <a:r>
              <a:rPr lang="en-US" sz="1200" b="0" i="0" dirty="0">
                <a:solidFill>
                  <a:schemeClr val="accent2"/>
                </a:solidFill>
                <a:latin typeface="Arial" pitchFamily="34" charset="0"/>
                <a:ea typeface="ヒラギノ角ゴ Pro W3"/>
                <a:cs typeface="Arial" pitchFamily="34" charset="0"/>
              </a:rPr>
              <a:t/>
            </a:r>
            <a:br>
              <a:rPr lang="en-US" sz="1200" b="0" i="0" dirty="0">
                <a:solidFill>
                  <a:schemeClr val="accent2"/>
                </a:solidFill>
                <a:latin typeface="Arial" pitchFamily="34" charset="0"/>
                <a:ea typeface="ヒラギノ角ゴ Pro W3"/>
                <a:cs typeface="Arial" pitchFamily="34" charset="0"/>
              </a:rPr>
            </a:br>
            <a:r>
              <a:rPr lang="en-US" sz="1200" b="0" i="0" dirty="0" smtClean="0">
                <a:solidFill>
                  <a:schemeClr val="accent2"/>
                </a:solidFill>
                <a:latin typeface="Arial" pitchFamily="34" charset="0"/>
                <a:ea typeface="ヒラギノ角ゴ Pro W3"/>
                <a:cs typeface="Arial" pitchFamily="34" charset="0"/>
              </a:rPr>
              <a:t>of Illinois</a:t>
            </a:r>
            <a:endParaRPr lang="en-US" sz="1200" b="0" i="0" dirty="0">
              <a:solidFill>
                <a:schemeClr val="accent2"/>
              </a:solidFill>
              <a:latin typeface="Arial" pitchFamily="34" charset="0"/>
              <a:ea typeface="ヒラギノ角ゴ Pro W3"/>
              <a:cs typeface="Arial" pitchFamily="34" charset="0"/>
            </a:endParaRPr>
          </a:p>
          <a:p>
            <a:pPr eaLnBrk="0" hangingPunct="0"/>
            <a:r>
              <a:rPr lang="en-US" sz="1200" b="0" i="0" dirty="0">
                <a:solidFill>
                  <a:schemeClr val="accent2"/>
                </a:solidFill>
                <a:latin typeface="Arial" pitchFamily="34" charset="0"/>
                <a:ea typeface="ヒラギノ角ゴ Pro W3"/>
                <a:cs typeface="Arial" pitchFamily="34" charset="0"/>
              </a:rPr>
              <a:t>BlueCard PPO </a:t>
            </a:r>
            <a:br>
              <a:rPr lang="en-US" sz="1200" b="0" i="0" dirty="0">
                <a:solidFill>
                  <a:schemeClr val="accent2"/>
                </a:solidFill>
                <a:latin typeface="Arial" pitchFamily="34" charset="0"/>
                <a:ea typeface="ヒラギノ角ゴ Pro W3"/>
                <a:cs typeface="Arial" pitchFamily="34" charset="0"/>
              </a:rPr>
            </a:br>
            <a:r>
              <a:rPr lang="en-US" sz="1200" b="0" i="0" dirty="0" smtClean="0">
                <a:solidFill>
                  <a:schemeClr val="accent2"/>
                </a:solidFill>
                <a:latin typeface="Arial" pitchFamily="34" charset="0"/>
                <a:ea typeface="ヒラギノ角ゴ Pro W3"/>
                <a:cs typeface="Arial" pitchFamily="34" charset="0"/>
              </a:rPr>
              <a:t>providers.*</a:t>
            </a:r>
            <a:endParaRPr lang="en-US" sz="1600" b="0" i="0" dirty="0">
              <a:solidFill>
                <a:schemeClr val="accent2"/>
              </a:solidFill>
              <a:latin typeface="Arial" pitchFamily="34" charset="0"/>
              <a:ea typeface="ヒラギノ角ゴ Pro W3"/>
              <a:cs typeface="Arial" pitchFamily="34" charset="0"/>
            </a:endParaRPr>
          </a:p>
        </p:txBody>
      </p:sp>
      <p:graphicFrame>
        <p:nvGraphicFramePr>
          <p:cNvPr id="1027" name="Object 81"/>
          <p:cNvGraphicFramePr>
            <a:graphicFrameLocks noChangeAspect="1"/>
          </p:cNvGraphicFramePr>
          <p:nvPr>
            <p:extLst>
              <p:ext uri="{D42A27DB-BD31-4B8C-83A1-F6EECF244321}">
                <p14:modId xmlns:p14="http://schemas.microsoft.com/office/powerpoint/2010/main" val="3363002425"/>
              </p:ext>
            </p:extLst>
          </p:nvPr>
        </p:nvGraphicFramePr>
        <p:xfrm>
          <a:off x="3531019" y="1684094"/>
          <a:ext cx="992188" cy="1468438"/>
        </p:xfrm>
        <a:graphic>
          <a:graphicData uri="http://schemas.openxmlformats.org/presentationml/2006/ole">
            <mc:AlternateContent xmlns:mc="http://schemas.openxmlformats.org/markup-compatibility/2006">
              <mc:Choice xmlns:v="urn:schemas-microsoft-com:vml" Requires="v">
                <p:oleObj spid="_x0000_s4154" name="Image" r:id="rId8" imgW="4892340" imgH="6696788" progId="">
                  <p:embed/>
                </p:oleObj>
              </mc:Choice>
              <mc:Fallback>
                <p:oleObj name="Image" r:id="rId8" imgW="4892340" imgH="6696788"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1019" y="1684094"/>
                        <a:ext cx="992188" cy="1468438"/>
                      </a:xfrm>
                      <a:prstGeom prst="rect">
                        <a:avLst/>
                      </a:prstGeom>
                      <a:noFill/>
                      <a:ln>
                        <a:noFill/>
                      </a:ln>
                      <a:effectLst>
                        <a:outerShdw dist="35921" dir="2700000" algn="ctr" rotWithShape="0">
                          <a:srgbClr val="00193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1054" name="Line 90"/>
          <p:cNvSpPr>
            <a:spLocks noChangeShapeType="1"/>
          </p:cNvSpPr>
          <p:nvPr/>
        </p:nvSpPr>
        <p:spPr bwMode="auto">
          <a:xfrm>
            <a:off x="2353888" y="2204000"/>
            <a:ext cx="850900" cy="0"/>
          </a:xfrm>
          <a:prstGeom prst="line">
            <a:avLst/>
          </a:prstGeom>
          <a:noFill/>
          <a:ln w="57150">
            <a:solidFill>
              <a:srgbClr val="0099CC"/>
            </a:solidFill>
            <a:round/>
            <a:headEnd/>
            <a:tailEnd type="triangle" w="med" len="med"/>
          </a:ln>
        </p:spPr>
        <p:txBody>
          <a:bodyPr/>
          <a:lstStyle/>
          <a:p>
            <a:endParaRPr lang="en-US" dirty="0"/>
          </a:p>
        </p:txBody>
      </p:sp>
      <p:sp>
        <p:nvSpPr>
          <p:cNvPr id="1051" name="Text Box 233"/>
          <p:cNvSpPr txBox="1">
            <a:spLocks noChangeArrowheads="1"/>
          </p:cNvSpPr>
          <p:nvPr/>
        </p:nvSpPr>
        <p:spPr bwMode="auto">
          <a:xfrm>
            <a:off x="537620" y="6016772"/>
            <a:ext cx="8053388" cy="530915"/>
          </a:xfrm>
          <a:prstGeom prst="rect">
            <a:avLst/>
          </a:prstGeom>
          <a:noFill/>
          <a:ln w="9525">
            <a:noFill/>
            <a:miter lim="800000"/>
            <a:headEnd/>
            <a:tailEnd/>
          </a:ln>
        </p:spPr>
        <p:txBody>
          <a:bodyPr>
            <a:spAutoFit/>
          </a:bodyPr>
          <a:lstStyle/>
          <a:p>
            <a:pPr>
              <a:lnSpc>
                <a:spcPct val="95000"/>
              </a:lnSpc>
              <a:spcBef>
                <a:spcPct val="30000"/>
              </a:spcBef>
            </a:pPr>
            <a:r>
              <a:rPr lang="en-US" sz="1000" b="0" i="0" dirty="0">
                <a:latin typeface="Arial" pitchFamily="34" charset="0"/>
                <a:cs typeface="Arial" pitchFamily="34" charset="0"/>
              </a:rPr>
              <a:t>*Members </a:t>
            </a:r>
            <a:r>
              <a:rPr lang="en-US" sz="1000" dirty="0" smtClean="0">
                <a:latin typeface="Arial" pitchFamily="34" charset="0"/>
                <a:cs typeface="Arial" pitchFamily="34" charset="0"/>
              </a:rPr>
              <a:t>can identify participating providers by calling the BlueCard Access line (800.810.BLUE), accessing the National Doctor and Hospital Finder at </a:t>
            </a:r>
            <a:r>
              <a:rPr lang="en-US" sz="1000" dirty="0" smtClean="0">
                <a:latin typeface="Arial" pitchFamily="34" charset="0"/>
                <a:cs typeface="Arial" pitchFamily="34" charset="0"/>
                <a:hlinkClick r:id="rId10"/>
              </a:rPr>
              <a:t>www.bcbs.com</a:t>
            </a:r>
            <a:r>
              <a:rPr lang="en-US" sz="1000" dirty="0" smtClean="0">
                <a:latin typeface="Arial" pitchFamily="34" charset="0"/>
                <a:cs typeface="Arial" pitchFamily="34" charset="0"/>
              </a:rPr>
              <a:t> or via their Control/Home Plan’s website.  Members </a:t>
            </a:r>
            <a:r>
              <a:rPr lang="en-US" sz="1000" b="0" i="0" dirty="0" smtClean="0">
                <a:latin typeface="Arial" pitchFamily="34" charset="0"/>
                <a:cs typeface="Arial" pitchFamily="34" charset="0"/>
              </a:rPr>
              <a:t>are </a:t>
            </a:r>
            <a:r>
              <a:rPr lang="en-US" sz="1000" b="0" i="0" dirty="0">
                <a:latin typeface="Arial" pitchFamily="34" charset="0"/>
                <a:cs typeface="Arial" pitchFamily="34" charset="0"/>
              </a:rPr>
              <a:t>not obligated to identify participating providers </a:t>
            </a:r>
            <a:r>
              <a:rPr lang="en-US" sz="1000" b="0" i="0" dirty="0" smtClean="0">
                <a:latin typeface="Arial" pitchFamily="34" charset="0"/>
                <a:cs typeface="Arial" pitchFamily="34" charset="0"/>
              </a:rPr>
              <a:t>but </a:t>
            </a:r>
            <a:r>
              <a:rPr lang="en-US" sz="1000" b="0" i="0" dirty="0">
                <a:latin typeface="Arial" pitchFamily="34" charset="0"/>
                <a:cs typeface="Arial" pitchFamily="34" charset="0"/>
              </a:rPr>
              <a:t>it is their responsibility to obtain services from a PPO provider if they want to access PPO in-network benefits.</a:t>
            </a:r>
          </a:p>
        </p:txBody>
      </p:sp>
      <p:sp>
        <p:nvSpPr>
          <p:cNvPr id="1046" name="Line 94"/>
          <p:cNvSpPr>
            <a:spLocks noChangeShapeType="1"/>
          </p:cNvSpPr>
          <p:nvPr/>
        </p:nvSpPr>
        <p:spPr bwMode="auto">
          <a:xfrm flipH="1">
            <a:off x="5460625" y="4623350"/>
            <a:ext cx="993775" cy="0"/>
          </a:xfrm>
          <a:prstGeom prst="line">
            <a:avLst/>
          </a:prstGeom>
          <a:noFill/>
          <a:ln w="57150">
            <a:solidFill>
              <a:srgbClr val="0099CC"/>
            </a:solidFill>
            <a:round/>
            <a:headEnd/>
            <a:tailEnd type="triangle" w="med" len="med"/>
          </a:ln>
        </p:spPr>
        <p:txBody>
          <a:bodyPr/>
          <a:lstStyle/>
          <a:p>
            <a:endParaRPr lang="en-US" dirty="0"/>
          </a:p>
        </p:txBody>
      </p:sp>
      <p:sp>
        <p:nvSpPr>
          <p:cNvPr id="1047" name="Rectangle 84"/>
          <p:cNvSpPr>
            <a:spLocks noChangeArrowheads="1"/>
          </p:cNvSpPr>
          <p:nvPr/>
        </p:nvSpPr>
        <p:spPr bwMode="auto">
          <a:xfrm>
            <a:off x="3595312" y="5286925"/>
            <a:ext cx="2044700" cy="459100"/>
          </a:xfrm>
          <a:prstGeom prst="rect">
            <a:avLst/>
          </a:prstGeom>
          <a:noFill/>
          <a:ln w="12700">
            <a:noFill/>
            <a:miter lim="800000"/>
            <a:headEnd/>
            <a:tailEnd/>
          </a:ln>
        </p:spPr>
        <p:txBody>
          <a:bodyPr lIns="90488" tIns="44450" rIns="90488" bIns="44450">
            <a:spAutoFit/>
          </a:bodyPr>
          <a:lstStyle/>
          <a:p>
            <a:pPr eaLnBrk="0" hangingPunct="0"/>
            <a:r>
              <a:rPr lang="en-US" sz="1200" b="0" i="0" dirty="0" smtClean="0">
                <a:solidFill>
                  <a:schemeClr val="accent2"/>
                </a:solidFill>
                <a:latin typeface="Arial" pitchFamily="34" charset="0"/>
                <a:ea typeface="ヒラギノ角ゴ Pro W3"/>
                <a:cs typeface="Arial" pitchFamily="34" charset="0"/>
              </a:rPr>
              <a:t>Illinois </a:t>
            </a:r>
            <a:r>
              <a:rPr lang="en-US" sz="1200" dirty="0">
                <a:solidFill>
                  <a:schemeClr val="accent2"/>
                </a:solidFill>
                <a:latin typeface="Arial" pitchFamily="34" charset="0"/>
                <a:ea typeface="ヒラギノ角ゴ Pro W3"/>
                <a:cs typeface="Arial" pitchFamily="34" charset="0"/>
              </a:rPr>
              <a:t>p</a:t>
            </a:r>
            <a:r>
              <a:rPr lang="en-US" sz="1200" b="0" i="0" dirty="0" smtClean="0">
                <a:solidFill>
                  <a:schemeClr val="accent2"/>
                </a:solidFill>
                <a:latin typeface="Arial" pitchFamily="34" charset="0"/>
                <a:ea typeface="ヒラギノ角ゴ Pro W3"/>
                <a:cs typeface="Arial" pitchFamily="34" charset="0"/>
              </a:rPr>
              <a:t>rovider </a:t>
            </a:r>
            <a:r>
              <a:rPr lang="en-US" sz="1200" b="0" i="0" dirty="0">
                <a:solidFill>
                  <a:schemeClr val="accent2"/>
                </a:solidFill>
                <a:latin typeface="Arial" pitchFamily="34" charset="0"/>
                <a:ea typeface="ヒラギノ角ゴ Pro W3"/>
                <a:cs typeface="Arial" pitchFamily="34" charset="0"/>
              </a:rPr>
              <a:t>verifies membership and </a:t>
            </a:r>
            <a:r>
              <a:rPr lang="en-US" sz="1200" b="0" i="0" dirty="0" smtClean="0">
                <a:solidFill>
                  <a:schemeClr val="accent2"/>
                </a:solidFill>
                <a:latin typeface="Arial" pitchFamily="34" charset="0"/>
                <a:ea typeface="ヒラギノ角ゴ Pro W3"/>
                <a:cs typeface="Arial" pitchFamily="34" charset="0"/>
              </a:rPr>
              <a:t>coverage.</a:t>
            </a:r>
            <a:endParaRPr lang="en-US" sz="1600" b="0" i="0" dirty="0">
              <a:solidFill>
                <a:schemeClr val="accent2"/>
              </a:solidFill>
              <a:latin typeface="Arial" pitchFamily="34" charset="0"/>
              <a:ea typeface="ヒラギノ角ゴ Pro W3"/>
              <a:cs typeface="Arial" pitchFamily="34" charset="0"/>
            </a:endParaRPr>
          </a:p>
        </p:txBody>
      </p:sp>
      <p:pic>
        <p:nvPicPr>
          <p:cNvPr id="1049" name="Picture 648" descr="MPj04330500000[1]"/>
          <p:cNvPicPr>
            <a:picLocks noChangeAspect="1" noChangeArrowheads="1"/>
          </p:cNvPicPr>
          <p:nvPr/>
        </p:nvPicPr>
        <p:blipFill>
          <a:blip r:embed="rId11" cstate="print"/>
          <a:srcRect l="6250" t="9375" r="13615" b="6250"/>
          <a:stretch>
            <a:fillRect/>
          </a:stretch>
        </p:blipFill>
        <p:spPr bwMode="auto">
          <a:xfrm>
            <a:off x="3150813" y="4186788"/>
            <a:ext cx="1038225" cy="1093788"/>
          </a:xfrm>
          <a:prstGeom prst="rect">
            <a:avLst/>
          </a:prstGeom>
          <a:noFill/>
          <a:ln w="9525">
            <a:noFill/>
            <a:miter lim="800000"/>
            <a:headEnd/>
            <a:tailEnd/>
          </a:ln>
        </p:spPr>
      </p:pic>
      <p:sp>
        <p:nvSpPr>
          <p:cNvPr id="1041" name="Line 92"/>
          <p:cNvSpPr>
            <a:spLocks noChangeShapeType="1"/>
          </p:cNvSpPr>
          <p:nvPr/>
        </p:nvSpPr>
        <p:spPr bwMode="auto">
          <a:xfrm flipH="1">
            <a:off x="7324725" y="3430889"/>
            <a:ext cx="3738" cy="569611"/>
          </a:xfrm>
          <a:prstGeom prst="line">
            <a:avLst/>
          </a:prstGeom>
          <a:noFill/>
          <a:ln w="57150">
            <a:solidFill>
              <a:srgbClr val="0099CC"/>
            </a:solidFill>
            <a:round/>
            <a:headEnd/>
            <a:tailEnd type="triangle" w="med" len="med"/>
          </a:ln>
        </p:spPr>
        <p:txBody>
          <a:bodyPr/>
          <a:lstStyle/>
          <a:p>
            <a:endParaRPr lang="en-US" dirty="0"/>
          </a:p>
        </p:txBody>
      </p:sp>
      <p:sp>
        <p:nvSpPr>
          <p:cNvPr id="1043" name="Rectangle 82"/>
          <p:cNvSpPr>
            <a:spLocks noChangeArrowheads="1"/>
          </p:cNvSpPr>
          <p:nvPr/>
        </p:nvSpPr>
        <p:spPr bwMode="auto">
          <a:xfrm>
            <a:off x="6364023" y="5297851"/>
            <a:ext cx="2242922" cy="461665"/>
          </a:xfrm>
          <a:prstGeom prst="rect">
            <a:avLst/>
          </a:prstGeom>
          <a:noFill/>
          <a:ln w="12700">
            <a:noFill/>
            <a:miter lim="800000"/>
            <a:headEnd/>
            <a:tailEnd/>
          </a:ln>
        </p:spPr>
        <p:txBody>
          <a:bodyPr wrap="none">
            <a:spAutoFit/>
          </a:bodyPr>
          <a:lstStyle/>
          <a:p>
            <a:pPr algn="ctr" eaLnBrk="0" hangingPunct="0"/>
            <a:r>
              <a:rPr lang="en-US" sz="1200" b="0" i="0" dirty="0" smtClean="0">
                <a:solidFill>
                  <a:schemeClr val="accent2"/>
                </a:solidFill>
                <a:latin typeface="Arial" pitchFamily="34" charset="0"/>
                <a:ea typeface="ヒラギノ角ゴ Pro W3"/>
                <a:cs typeface="Arial" pitchFamily="34" charset="0"/>
              </a:rPr>
              <a:t>Illinois provider </a:t>
            </a:r>
            <a:r>
              <a:rPr lang="en-US" sz="1200" b="0" i="0" dirty="0">
                <a:solidFill>
                  <a:schemeClr val="accent2"/>
                </a:solidFill>
                <a:latin typeface="Arial" pitchFamily="34" charset="0"/>
                <a:ea typeface="ヒラギノ角ゴ Pro W3"/>
                <a:cs typeface="Arial" pitchFamily="34" charset="0"/>
              </a:rPr>
              <a:t>recognizes </a:t>
            </a:r>
          </a:p>
          <a:p>
            <a:pPr algn="ctr" eaLnBrk="0" hangingPunct="0"/>
            <a:r>
              <a:rPr lang="en-US" sz="1200" dirty="0" smtClean="0">
                <a:solidFill>
                  <a:schemeClr val="accent2"/>
                </a:solidFill>
                <a:latin typeface="Arial" pitchFamily="34" charset="0"/>
                <a:ea typeface="ヒラギノ角ゴ Pro W3"/>
                <a:cs typeface="Arial" pitchFamily="34" charset="0"/>
              </a:rPr>
              <a:t>the BCBS </a:t>
            </a:r>
            <a:r>
              <a:rPr lang="en-US" sz="1200" b="0" i="0" dirty="0" smtClean="0">
                <a:solidFill>
                  <a:schemeClr val="accent2"/>
                </a:solidFill>
                <a:latin typeface="Arial" pitchFamily="34" charset="0"/>
                <a:ea typeface="ヒラギノ角ゴ Pro W3"/>
                <a:cs typeface="Arial" pitchFamily="34" charset="0"/>
              </a:rPr>
              <a:t>logo </a:t>
            </a:r>
            <a:r>
              <a:rPr lang="en-US" sz="1200" b="0" i="0" dirty="0">
                <a:solidFill>
                  <a:schemeClr val="accent2"/>
                </a:solidFill>
                <a:latin typeface="Arial" pitchFamily="34" charset="0"/>
                <a:ea typeface="ヒラギノ角ゴ Pro W3"/>
                <a:cs typeface="Arial" pitchFamily="34" charset="0"/>
              </a:rPr>
              <a:t>on </a:t>
            </a:r>
            <a:r>
              <a:rPr lang="en-US" sz="1200" b="0" i="0" dirty="0" smtClean="0">
                <a:solidFill>
                  <a:schemeClr val="accent2"/>
                </a:solidFill>
                <a:latin typeface="Arial" pitchFamily="34" charset="0"/>
                <a:ea typeface="ヒラギノ角ゴ Pro W3"/>
                <a:cs typeface="Arial" pitchFamily="34" charset="0"/>
              </a:rPr>
              <a:t>the ID </a:t>
            </a:r>
            <a:r>
              <a:rPr lang="en-US" sz="1200" b="0" i="0" dirty="0">
                <a:solidFill>
                  <a:schemeClr val="accent2"/>
                </a:solidFill>
                <a:latin typeface="Arial" pitchFamily="34" charset="0"/>
                <a:ea typeface="ヒラギノ角ゴ Pro W3"/>
                <a:cs typeface="Arial" pitchFamily="34" charset="0"/>
              </a:rPr>
              <a:t>card.</a:t>
            </a:r>
          </a:p>
        </p:txBody>
      </p:sp>
      <p:pic>
        <p:nvPicPr>
          <p:cNvPr id="2" name="Picture 64" descr="http://t2.gstatic.com/images?q=tbn:ANd9GcQh1kgg1JUQrGirDny6MZryu9CfUAqwsod3mu4SHOq5SJQoCrmpKNgnxyAs">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23814" y="4270926"/>
            <a:ext cx="1219200" cy="1009650"/>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0" descr="Suitcase"/>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6515101" y="4075114"/>
            <a:ext cx="1924050" cy="1215915"/>
          </a:xfrm>
          <a:prstGeom prst="rect">
            <a:avLst/>
          </a:prstGeom>
          <a:noFill/>
          <a:ln w="9525">
            <a:noFill/>
            <a:miter lim="800000"/>
            <a:headEnd/>
            <a:tailEnd/>
          </a:ln>
        </p:spPr>
      </p:pic>
    </p:spTree>
    <p:extLst>
      <p:ext uri="{BB962C8B-B14F-4D97-AF65-F5344CB8AC3E}">
        <p14:creationId xmlns:p14="http://schemas.microsoft.com/office/powerpoint/2010/main" val="416087547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17"/>
          <p:cNvGrpSpPr>
            <a:grpSpLocks/>
          </p:cNvGrpSpPr>
          <p:nvPr/>
        </p:nvGrpSpPr>
        <p:grpSpPr bwMode="auto">
          <a:xfrm>
            <a:off x="8318975" y="2324389"/>
            <a:ext cx="379413" cy="209550"/>
            <a:chOff x="2929" y="1446"/>
            <a:chExt cx="491" cy="271"/>
          </a:xfrm>
        </p:grpSpPr>
        <p:sp>
          <p:nvSpPr>
            <p:cNvPr id="23672" name="Freeform 718"/>
            <p:cNvSpPr>
              <a:spLocks noEditPoints="1"/>
            </p:cNvSpPr>
            <p:nvPr/>
          </p:nvSpPr>
          <p:spPr bwMode="auto">
            <a:xfrm>
              <a:off x="3140" y="1686"/>
              <a:ext cx="27" cy="28"/>
            </a:xfrm>
            <a:custGeom>
              <a:avLst/>
              <a:gdLst>
                <a:gd name="T0" fmla="*/ 0 w 237"/>
                <a:gd name="T1" fmla="*/ 0 h 236"/>
                <a:gd name="T2" fmla="*/ 0 w 237"/>
                <a:gd name="T3" fmla="*/ 0 h 236"/>
                <a:gd name="T4" fmla="*/ 0 w 237"/>
                <a:gd name="T5" fmla="*/ 0 h 236"/>
                <a:gd name="T6" fmla="*/ 0 w 237"/>
                <a:gd name="T7" fmla="*/ 0 h 236"/>
                <a:gd name="T8" fmla="*/ 0 w 237"/>
                <a:gd name="T9" fmla="*/ 0 h 236"/>
                <a:gd name="T10" fmla="*/ 0 w 237"/>
                <a:gd name="T11" fmla="*/ 0 h 236"/>
                <a:gd name="T12" fmla="*/ 0 w 237"/>
                <a:gd name="T13" fmla="*/ 0 h 236"/>
                <a:gd name="T14" fmla="*/ 0 w 237"/>
                <a:gd name="T15" fmla="*/ 0 h 236"/>
                <a:gd name="T16" fmla="*/ 0 w 237"/>
                <a:gd name="T17" fmla="*/ 0 h 236"/>
                <a:gd name="T18" fmla="*/ 0 w 237"/>
                <a:gd name="T19" fmla="*/ 0 h 236"/>
                <a:gd name="T20" fmla="*/ 0 w 237"/>
                <a:gd name="T21" fmla="*/ 0 h 236"/>
                <a:gd name="T22" fmla="*/ 0 w 237"/>
                <a:gd name="T23" fmla="*/ 0 h 236"/>
                <a:gd name="T24" fmla="*/ 0 w 237"/>
                <a:gd name="T25" fmla="*/ 0 h 236"/>
                <a:gd name="T26" fmla="*/ 0 w 237"/>
                <a:gd name="T27" fmla="*/ 0 h 236"/>
                <a:gd name="T28" fmla="*/ 0 w 237"/>
                <a:gd name="T29" fmla="*/ 0 h 236"/>
                <a:gd name="T30" fmla="*/ 0 w 237"/>
                <a:gd name="T31" fmla="*/ 0 h 236"/>
                <a:gd name="T32" fmla="*/ 0 w 237"/>
                <a:gd name="T33" fmla="*/ 0 h 236"/>
                <a:gd name="T34" fmla="*/ 0 w 237"/>
                <a:gd name="T35" fmla="*/ 0 h 236"/>
                <a:gd name="T36" fmla="*/ 0 w 237"/>
                <a:gd name="T37" fmla="*/ 0 h 236"/>
                <a:gd name="T38" fmla="*/ 0 w 237"/>
                <a:gd name="T39" fmla="*/ 0 h 236"/>
                <a:gd name="T40" fmla="*/ 0 w 237"/>
                <a:gd name="T41" fmla="*/ 0 h 236"/>
                <a:gd name="T42" fmla="*/ 0 w 237"/>
                <a:gd name="T43" fmla="*/ 0 h 236"/>
                <a:gd name="T44" fmla="*/ 0 w 237"/>
                <a:gd name="T45" fmla="*/ 0 h 236"/>
                <a:gd name="T46" fmla="*/ 0 w 237"/>
                <a:gd name="T47" fmla="*/ 0 h 236"/>
                <a:gd name="T48" fmla="*/ 0 w 237"/>
                <a:gd name="T49" fmla="*/ 0 h 236"/>
                <a:gd name="T50" fmla="*/ 0 w 237"/>
                <a:gd name="T51" fmla="*/ 0 h 236"/>
                <a:gd name="T52" fmla="*/ 0 w 237"/>
                <a:gd name="T53" fmla="*/ 0 h 236"/>
                <a:gd name="T54" fmla="*/ 0 w 237"/>
                <a:gd name="T55" fmla="*/ 0 h 236"/>
                <a:gd name="T56" fmla="*/ 0 w 237"/>
                <a:gd name="T57" fmla="*/ 0 h 236"/>
                <a:gd name="T58" fmla="*/ 0 w 237"/>
                <a:gd name="T59" fmla="*/ 0 h 236"/>
                <a:gd name="T60" fmla="*/ 0 w 237"/>
                <a:gd name="T61" fmla="*/ 0 h 236"/>
                <a:gd name="T62" fmla="*/ 0 w 237"/>
                <a:gd name="T63" fmla="*/ 0 h 236"/>
                <a:gd name="T64" fmla="*/ 0 w 237"/>
                <a:gd name="T65" fmla="*/ 0 h 236"/>
                <a:gd name="T66" fmla="*/ 0 w 237"/>
                <a:gd name="T67" fmla="*/ 0 h 236"/>
                <a:gd name="T68" fmla="*/ 0 w 237"/>
                <a:gd name="T69" fmla="*/ 0 h 236"/>
                <a:gd name="T70" fmla="*/ 0 w 237"/>
                <a:gd name="T71" fmla="*/ 0 h 236"/>
                <a:gd name="T72" fmla="*/ 0 w 237"/>
                <a:gd name="T73" fmla="*/ 0 h 236"/>
                <a:gd name="T74" fmla="*/ 0 w 237"/>
                <a:gd name="T75" fmla="*/ 0 h 236"/>
                <a:gd name="T76" fmla="*/ 0 w 237"/>
                <a:gd name="T77" fmla="*/ 0 h 236"/>
                <a:gd name="T78" fmla="*/ 0 w 237"/>
                <a:gd name="T79" fmla="*/ 0 h 236"/>
                <a:gd name="T80" fmla="*/ 0 w 237"/>
                <a:gd name="T81" fmla="*/ 0 h 236"/>
                <a:gd name="T82" fmla="*/ 0 w 237"/>
                <a:gd name="T83" fmla="*/ 0 h 236"/>
                <a:gd name="T84" fmla="*/ 0 w 237"/>
                <a:gd name="T85" fmla="*/ 0 h 236"/>
                <a:gd name="T86" fmla="*/ 0 w 237"/>
                <a:gd name="T87" fmla="*/ 0 h 236"/>
                <a:gd name="T88" fmla="*/ 0 w 237"/>
                <a:gd name="T89" fmla="*/ 0 h 236"/>
                <a:gd name="T90" fmla="*/ 0 w 237"/>
                <a:gd name="T91" fmla="*/ 0 h 236"/>
                <a:gd name="T92" fmla="*/ 0 w 237"/>
                <a:gd name="T93" fmla="*/ 0 h 236"/>
                <a:gd name="T94" fmla="*/ 0 w 237"/>
                <a:gd name="T95" fmla="*/ 0 h 236"/>
                <a:gd name="T96" fmla="*/ 0 w 237"/>
                <a:gd name="T97" fmla="*/ 0 h 236"/>
                <a:gd name="T98" fmla="*/ 0 w 237"/>
                <a:gd name="T99" fmla="*/ 0 h 236"/>
                <a:gd name="T100" fmla="*/ 0 w 237"/>
                <a:gd name="T101" fmla="*/ 0 h 236"/>
                <a:gd name="T102" fmla="*/ 0 w 237"/>
                <a:gd name="T103" fmla="*/ 0 h 236"/>
                <a:gd name="T104" fmla="*/ 0 w 237"/>
                <a:gd name="T105" fmla="*/ 0 h 236"/>
                <a:gd name="T106" fmla="*/ 0 w 237"/>
                <a:gd name="T107" fmla="*/ 0 h 236"/>
                <a:gd name="T108" fmla="*/ 0 w 237"/>
                <a:gd name="T109" fmla="*/ 0 h 236"/>
                <a:gd name="T110" fmla="*/ 0 w 237"/>
                <a:gd name="T111" fmla="*/ 0 h 236"/>
                <a:gd name="T112" fmla="*/ 0 w 237"/>
                <a:gd name="T113" fmla="*/ 0 h 236"/>
                <a:gd name="T114" fmla="*/ 0 w 237"/>
                <a:gd name="T115" fmla="*/ 0 h 236"/>
                <a:gd name="T116" fmla="*/ 0 w 237"/>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7"/>
                <a:gd name="T178" fmla="*/ 0 h 236"/>
                <a:gd name="T179" fmla="*/ 237 w 237"/>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7" h="236">
                  <a:moveTo>
                    <a:pt x="0" y="117"/>
                  </a:moveTo>
                  <a:lnTo>
                    <a:pt x="1" y="105"/>
                  </a:lnTo>
                  <a:lnTo>
                    <a:pt x="2" y="94"/>
                  </a:lnTo>
                  <a:lnTo>
                    <a:pt x="6" y="82"/>
                  </a:lnTo>
                  <a:lnTo>
                    <a:pt x="10" y="72"/>
                  </a:lnTo>
                  <a:lnTo>
                    <a:pt x="14" y="62"/>
                  </a:lnTo>
                  <a:lnTo>
                    <a:pt x="21" y="52"/>
                  </a:lnTo>
                  <a:lnTo>
                    <a:pt x="27" y="43"/>
                  </a:lnTo>
                  <a:lnTo>
                    <a:pt x="35" y="35"/>
                  </a:lnTo>
                  <a:lnTo>
                    <a:pt x="44" y="27"/>
                  </a:lnTo>
                  <a:lnTo>
                    <a:pt x="53" y="20"/>
                  </a:lnTo>
                  <a:lnTo>
                    <a:pt x="62" y="15"/>
                  </a:lnTo>
                  <a:lnTo>
                    <a:pt x="73" y="9"/>
                  </a:lnTo>
                  <a:lnTo>
                    <a:pt x="83" y="5"/>
                  </a:lnTo>
                  <a:lnTo>
                    <a:pt x="95" y="3"/>
                  </a:lnTo>
                  <a:lnTo>
                    <a:pt x="107" y="1"/>
                  </a:lnTo>
                  <a:lnTo>
                    <a:pt x="119" y="0"/>
                  </a:lnTo>
                  <a:lnTo>
                    <a:pt x="131" y="1"/>
                  </a:lnTo>
                  <a:lnTo>
                    <a:pt x="143" y="3"/>
                  </a:lnTo>
                  <a:lnTo>
                    <a:pt x="154" y="5"/>
                  </a:lnTo>
                  <a:lnTo>
                    <a:pt x="165" y="9"/>
                  </a:lnTo>
                  <a:lnTo>
                    <a:pt x="175" y="15"/>
                  </a:lnTo>
                  <a:lnTo>
                    <a:pt x="184" y="20"/>
                  </a:lnTo>
                  <a:lnTo>
                    <a:pt x="193" y="27"/>
                  </a:lnTo>
                  <a:lnTo>
                    <a:pt x="202" y="35"/>
                  </a:lnTo>
                  <a:lnTo>
                    <a:pt x="210" y="43"/>
                  </a:lnTo>
                  <a:lnTo>
                    <a:pt x="216" y="52"/>
                  </a:lnTo>
                  <a:lnTo>
                    <a:pt x="223" y="62"/>
                  </a:lnTo>
                  <a:lnTo>
                    <a:pt x="227" y="72"/>
                  </a:lnTo>
                  <a:lnTo>
                    <a:pt x="231" y="82"/>
                  </a:lnTo>
                  <a:lnTo>
                    <a:pt x="235" y="94"/>
                  </a:lnTo>
                  <a:lnTo>
                    <a:pt x="236" y="105"/>
                  </a:lnTo>
                  <a:lnTo>
                    <a:pt x="237" y="117"/>
                  </a:lnTo>
                  <a:lnTo>
                    <a:pt x="236" y="130"/>
                  </a:lnTo>
                  <a:lnTo>
                    <a:pt x="235" y="141"/>
                  </a:lnTo>
                  <a:lnTo>
                    <a:pt x="231" y="153"/>
                  </a:lnTo>
                  <a:lnTo>
                    <a:pt x="227" y="164"/>
                  </a:lnTo>
                  <a:lnTo>
                    <a:pt x="223" y="174"/>
                  </a:lnTo>
                  <a:lnTo>
                    <a:pt x="216" y="184"/>
                  </a:lnTo>
                  <a:lnTo>
                    <a:pt x="210" y="193"/>
                  </a:lnTo>
                  <a:lnTo>
                    <a:pt x="202" y="201"/>
                  </a:lnTo>
                  <a:lnTo>
                    <a:pt x="193" y="209"/>
                  </a:lnTo>
                  <a:lnTo>
                    <a:pt x="184" y="215"/>
                  </a:lnTo>
                  <a:lnTo>
                    <a:pt x="175" y="222"/>
                  </a:lnTo>
                  <a:lnTo>
                    <a:pt x="165" y="226"/>
                  </a:lnTo>
                  <a:lnTo>
                    <a:pt x="154" y="231"/>
                  </a:lnTo>
                  <a:lnTo>
                    <a:pt x="143" y="234"/>
                  </a:lnTo>
                  <a:lnTo>
                    <a:pt x="131" y="235"/>
                  </a:lnTo>
                  <a:lnTo>
                    <a:pt x="119" y="236"/>
                  </a:lnTo>
                  <a:lnTo>
                    <a:pt x="107" y="235"/>
                  </a:lnTo>
                  <a:lnTo>
                    <a:pt x="95" y="234"/>
                  </a:lnTo>
                  <a:lnTo>
                    <a:pt x="83" y="231"/>
                  </a:lnTo>
                  <a:lnTo>
                    <a:pt x="73" y="226"/>
                  </a:lnTo>
                  <a:lnTo>
                    <a:pt x="62" y="222"/>
                  </a:lnTo>
                  <a:lnTo>
                    <a:pt x="53" y="215"/>
                  </a:lnTo>
                  <a:lnTo>
                    <a:pt x="44" y="209"/>
                  </a:lnTo>
                  <a:lnTo>
                    <a:pt x="35" y="201"/>
                  </a:lnTo>
                  <a:lnTo>
                    <a:pt x="27" y="193"/>
                  </a:lnTo>
                  <a:lnTo>
                    <a:pt x="21" y="184"/>
                  </a:lnTo>
                  <a:lnTo>
                    <a:pt x="14" y="174"/>
                  </a:lnTo>
                  <a:lnTo>
                    <a:pt x="10" y="164"/>
                  </a:lnTo>
                  <a:lnTo>
                    <a:pt x="6" y="153"/>
                  </a:lnTo>
                  <a:lnTo>
                    <a:pt x="2" y="141"/>
                  </a:lnTo>
                  <a:lnTo>
                    <a:pt x="1" y="130"/>
                  </a:lnTo>
                  <a:lnTo>
                    <a:pt x="0" y="117"/>
                  </a:lnTo>
                  <a:close/>
                  <a:moveTo>
                    <a:pt x="217" y="117"/>
                  </a:moveTo>
                  <a:lnTo>
                    <a:pt x="217" y="108"/>
                  </a:lnTo>
                  <a:lnTo>
                    <a:pt x="216" y="97"/>
                  </a:lnTo>
                  <a:lnTo>
                    <a:pt x="214" y="87"/>
                  </a:lnTo>
                  <a:lnTo>
                    <a:pt x="211" y="78"/>
                  </a:lnTo>
                  <a:lnTo>
                    <a:pt x="206" y="69"/>
                  </a:lnTo>
                  <a:lnTo>
                    <a:pt x="202" y="62"/>
                  </a:lnTo>
                  <a:lnTo>
                    <a:pt x="196" y="54"/>
                  </a:lnTo>
                  <a:lnTo>
                    <a:pt x="190" y="47"/>
                  </a:lnTo>
                  <a:lnTo>
                    <a:pt x="183" y="41"/>
                  </a:lnTo>
                  <a:lnTo>
                    <a:pt x="176" y="35"/>
                  </a:lnTo>
                  <a:lnTo>
                    <a:pt x="167" y="30"/>
                  </a:lnTo>
                  <a:lnTo>
                    <a:pt x="158" y="26"/>
                  </a:lnTo>
                  <a:lnTo>
                    <a:pt x="150" y="23"/>
                  </a:lnTo>
                  <a:lnTo>
                    <a:pt x="140" y="20"/>
                  </a:lnTo>
                  <a:lnTo>
                    <a:pt x="129" y="19"/>
                  </a:lnTo>
                  <a:lnTo>
                    <a:pt x="119" y="19"/>
                  </a:lnTo>
                  <a:lnTo>
                    <a:pt x="108" y="19"/>
                  </a:lnTo>
                  <a:lnTo>
                    <a:pt x="98" y="20"/>
                  </a:lnTo>
                  <a:lnTo>
                    <a:pt x="89" y="23"/>
                  </a:lnTo>
                  <a:lnTo>
                    <a:pt x="79" y="26"/>
                  </a:lnTo>
                  <a:lnTo>
                    <a:pt x="70" y="30"/>
                  </a:lnTo>
                  <a:lnTo>
                    <a:pt x="62" y="35"/>
                  </a:lnTo>
                  <a:lnTo>
                    <a:pt x="55" y="41"/>
                  </a:lnTo>
                  <a:lnTo>
                    <a:pt x="47" y="47"/>
                  </a:lnTo>
                  <a:lnTo>
                    <a:pt x="41" y="54"/>
                  </a:lnTo>
                  <a:lnTo>
                    <a:pt x="35" y="62"/>
                  </a:lnTo>
                  <a:lnTo>
                    <a:pt x="31" y="69"/>
                  </a:lnTo>
                  <a:lnTo>
                    <a:pt x="26" y="78"/>
                  </a:lnTo>
                  <a:lnTo>
                    <a:pt x="23" y="87"/>
                  </a:lnTo>
                  <a:lnTo>
                    <a:pt x="21" y="97"/>
                  </a:lnTo>
                  <a:lnTo>
                    <a:pt x="20" y="108"/>
                  </a:lnTo>
                  <a:lnTo>
                    <a:pt x="19" y="117"/>
                  </a:lnTo>
                  <a:lnTo>
                    <a:pt x="20" y="128"/>
                  </a:lnTo>
                  <a:lnTo>
                    <a:pt x="21" y="139"/>
                  </a:lnTo>
                  <a:lnTo>
                    <a:pt x="23" y="149"/>
                  </a:lnTo>
                  <a:lnTo>
                    <a:pt x="26" y="158"/>
                  </a:lnTo>
                  <a:lnTo>
                    <a:pt x="31" y="166"/>
                  </a:lnTo>
                  <a:lnTo>
                    <a:pt x="35" y="175"/>
                  </a:lnTo>
                  <a:lnTo>
                    <a:pt x="41" y="183"/>
                  </a:lnTo>
                  <a:lnTo>
                    <a:pt x="47" y="189"/>
                  </a:lnTo>
                  <a:lnTo>
                    <a:pt x="55" y="196"/>
                  </a:lnTo>
                  <a:lnTo>
                    <a:pt x="62" y="201"/>
                  </a:lnTo>
                  <a:lnTo>
                    <a:pt x="70" y="206"/>
                  </a:lnTo>
                  <a:lnTo>
                    <a:pt x="79" y="210"/>
                  </a:lnTo>
                  <a:lnTo>
                    <a:pt x="89" y="213"/>
                  </a:lnTo>
                  <a:lnTo>
                    <a:pt x="98" y="215"/>
                  </a:lnTo>
                  <a:lnTo>
                    <a:pt x="108" y="217"/>
                  </a:lnTo>
                  <a:lnTo>
                    <a:pt x="119" y="218"/>
                  </a:lnTo>
                  <a:lnTo>
                    <a:pt x="129" y="217"/>
                  </a:lnTo>
                  <a:lnTo>
                    <a:pt x="140" y="215"/>
                  </a:lnTo>
                  <a:lnTo>
                    <a:pt x="150" y="213"/>
                  </a:lnTo>
                  <a:lnTo>
                    <a:pt x="158" y="210"/>
                  </a:lnTo>
                  <a:lnTo>
                    <a:pt x="167" y="206"/>
                  </a:lnTo>
                  <a:lnTo>
                    <a:pt x="176" y="201"/>
                  </a:lnTo>
                  <a:lnTo>
                    <a:pt x="183" y="196"/>
                  </a:lnTo>
                  <a:lnTo>
                    <a:pt x="190" y="189"/>
                  </a:lnTo>
                  <a:lnTo>
                    <a:pt x="196" y="183"/>
                  </a:lnTo>
                  <a:lnTo>
                    <a:pt x="202" y="175"/>
                  </a:lnTo>
                  <a:lnTo>
                    <a:pt x="206" y="166"/>
                  </a:lnTo>
                  <a:lnTo>
                    <a:pt x="211" y="158"/>
                  </a:lnTo>
                  <a:lnTo>
                    <a:pt x="214" y="149"/>
                  </a:lnTo>
                  <a:lnTo>
                    <a:pt x="216" y="139"/>
                  </a:lnTo>
                  <a:lnTo>
                    <a:pt x="217" y="128"/>
                  </a:lnTo>
                  <a:lnTo>
                    <a:pt x="217" y="117"/>
                  </a:lnTo>
                  <a:close/>
                  <a:moveTo>
                    <a:pt x="92" y="185"/>
                  </a:moveTo>
                  <a:lnTo>
                    <a:pt x="74" y="185"/>
                  </a:lnTo>
                  <a:lnTo>
                    <a:pt x="74" y="50"/>
                  </a:lnTo>
                  <a:lnTo>
                    <a:pt x="132" y="50"/>
                  </a:lnTo>
                  <a:lnTo>
                    <a:pt x="145" y="50"/>
                  </a:lnTo>
                  <a:lnTo>
                    <a:pt x="155" y="52"/>
                  </a:lnTo>
                  <a:lnTo>
                    <a:pt x="163" y="55"/>
                  </a:lnTo>
                  <a:lnTo>
                    <a:pt x="169" y="60"/>
                  </a:lnTo>
                  <a:lnTo>
                    <a:pt x="174" y="65"/>
                  </a:lnTo>
                  <a:lnTo>
                    <a:pt x="177" y="70"/>
                  </a:lnTo>
                  <a:lnTo>
                    <a:pt x="179" y="78"/>
                  </a:lnTo>
                  <a:lnTo>
                    <a:pt x="180" y="87"/>
                  </a:lnTo>
                  <a:lnTo>
                    <a:pt x="179" y="96"/>
                  </a:lnTo>
                  <a:lnTo>
                    <a:pt x="177" y="103"/>
                  </a:lnTo>
                  <a:lnTo>
                    <a:pt x="172" y="110"/>
                  </a:lnTo>
                  <a:lnTo>
                    <a:pt x="168" y="115"/>
                  </a:lnTo>
                  <a:lnTo>
                    <a:pt x="162" y="118"/>
                  </a:lnTo>
                  <a:lnTo>
                    <a:pt x="154" y="122"/>
                  </a:lnTo>
                  <a:lnTo>
                    <a:pt x="146" y="124"/>
                  </a:lnTo>
                  <a:lnTo>
                    <a:pt x="138" y="125"/>
                  </a:lnTo>
                  <a:lnTo>
                    <a:pt x="178" y="185"/>
                  </a:lnTo>
                  <a:lnTo>
                    <a:pt x="158" y="185"/>
                  </a:lnTo>
                  <a:lnTo>
                    <a:pt x="120" y="125"/>
                  </a:lnTo>
                  <a:lnTo>
                    <a:pt x="92" y="125"/>
                  </a:lnTo>
                  <a:lnTo>
                    <a:pt x="92" y="185"/>
                  </a:lnTo>
                  <a:close/>
                  <a:moveTo>
                    <a:pt x="116" y="109"/>
                  </a:moveTo>
                  <a:lnTo>
                    <a:pt x="123" y="109"/>
                  </a:lnTo>
                  <a:lnTo>
                    <a:pt x="131" y="109"/>
                  </a:lnTo>
                  <a:lnTo>
                    <a:pt x="139" y="109"/>
                  </a:lnTo>
                  <a:lnTo>
                    <a:pt x="145" y="108"/>
                  </a:lnTo>
                  <a:lnTo>
                    <a:pt x="152" y="105"/>
                  </a:lnTo>
                  <a:lnTo>
                    <a:pt x="156" y="101"/>
                  </a:lnTo>
                  <a:lnTo>
                    <a:pt x="158" y="98"/>
                  </a:lnTo>
                  <a:lnTo>
                    <a:pt x="159" y="94"/>
                  </a:lnTo>
                  <a:lnTo>
                    <a:pt x="160" y="91"/>
                  </a:lnTo>
                  <a:lnTo>
                    <a:pt x="160" y="87"/>
                  </a:lnTo>
                  <a:lnTo>
                    <a:pt x="160" y="80"/>
                  </a:lnTo>
                  <a:lnTo>
                    <a:pt x="158" y="75"/>
                  </a:lnTo>
                  <a:lnTo>
                    <a:pt x="155" y="72"/>
                  </a:lnTo>
                  <a:lnTo>
                    <a:pt x="151" y="69"/>
                  </a:lnTo>
                  <a:lnTo>
                    <a:pt x="146" y="67"/>
                  </a:lnTo>
                  <a:lnTo>
                    <a:pt x="141" y="66"/>
                  </a:lnTo>
                  <a:lnTo>
                    <a:pt x="134" y="65"/>
                  </a:lnTo>
                  <a:lnTo>
                    <a:pt x="129" y="65"/>
                  </a:lnTo>
                  <a:lnTo>
                    <a:pt x="92" y="65"/>
                  </a:lnTo>
                  <a:lnTo>
                    <a:pt x="92" y="109"/>
                  </a:lnTo>
                  <a:lnTo>
                    <a:pt x="116" y="109"/>
                  </a:lnTo>
                  <a:close/>
                </a:path>
              </a:pathLst>
            </a:custGeom>
            <a:solidFill>
              <a:srgbClr val="22A7EA"/>
            </a:solidFill>
            <a:ln w="9525">
              <a:noFill/>
              <a:round/>
              <a:headEnd/>
              <a:tailEnd/>
            </a:ln>
          </p:spPr>
          <p:txBody>
            <a:bodyPr/>
            <a:lstStyle/>
            <a:p>
              <a:endParaRPr lang="en-US" dirty="0"/>
            </a:p>
          </p:txBody>
        </p:sp>
        <p:sp>
          <p:nvSpPr>
            <p:cNvPr id="23673" name="Freeform 719"/>
            <p:cNvSpPr>
              <a:spLocks noEditPoints="1"/>
            </p:cNvSpPr>
            <p:nvPr/>
          </p:nvSpPr>
          <p:spPr bwMode="auto">
            <a:xfrm>
              <a:off x="3384" y="1686"/>
              <a:ext cx="28" cy="28"/>
            </a:xfrm>
            <a:custGeom>
              <a:avLst/>
              <a:gdLst>
                <a:gd name="T0" fmla="*/ 0 w 236"/>
                <a:gd name="T1" fmla="*/ 0 h 236"/>
                <a:gd name="T2" fmla="*/ 0 w 236"/>
                <a:gd name="T3" fmla="*/ 0 h 236"/>
                <a:gd name="T4" fmla="*/ 0 w 236"/>
                <a:gd name="T5" fmla="*/ 0 h 236"/>
                <a:gd name="T6" fmla="*/ 0 w 236"/>
                <a:gd name="T7" fmla="*/ 0 h 236"/>
                <a:gd name="T8" fmla="*/ 0 w 236"/>
                <a:gd name="T9" fmla="*/ 0 h 236"/>
                <a:gd name="T10" fmla="*/ 0 w 236"/>
                <a:gd name="T11" fmla="*/ 0 h 236"/>
                <a:gd name="T12" fmla="*/ 0 w 236"/>
                <a:gd name="T13" fmla="*/ 0 h 236"/>
                <a:gd name="T14" fmla="*/ 0 w 236"/>
                <a:gd name="T15" fmla="*/ 0 h 236"/>
                <a:gd name="T16" fmla="*/ 0 w 236"/>
                <a:gd name="T17" fmla="*/ 0 h 236"/>
                <a:gd name="T18" fmla="*/ 0 w 236"/>
                <a:gd name="T19" fmla="*/ 0 h 236"/>
                <a:gd name="T20" fmla="*/ 0 w 236"/>
                <a:gd name="T21" fmla="*/ 0 h 236"/>
                <a:gd name="T22" fmla="*/ 0 w 236"/>
                <a:gd name="T23" fmla="*/ 0 h 236"/>
                <a:gd name="T24" fmla="*/ 0 w 236"/>
                <a:gd name="T25" fmla="*/ 0 h 236"/>
                <a:gd name="T26" fmla="*/ 0 w 236"/>
                <a:gd name="T27" fmla="*/ 0 h 236"/>
                <a:gd name="T28" fmla="*/ 0 w 236"/>
                <a:gd name="T29" fmla="*/ 0 h 236"/>
                <a:gd name="T30" fmla="*/ 0 w 236"/>
                <a:gd name="T31" fmla="*/ 0 h 236"/>
                <a:gd name="T32" fmla="*/ 0 w 236"/>
                <a:gd name="T33" fmla="*/ 0 h 236"/>
                <a:gd name="T34" fmla="*/ 0 w 236"/>
                <a:gd name="T35" fmla="*/ 0 h 236"/>
                <a:gd name="T36" fmla="*/ 0 w 236"/>
                <a:gd name="T37" fmla="*/ 0 h 236"/>
                <a:gd name="T38" fmla="*/ 0 w 236"/>
                <a:gd name="T39" fmla="*/ 0 h 236"/>
                <a:gd name="T40" fmla="*/ 0 w 236"/>
                <a:gd name="T41" fmla="*/ 0 h 236"/>
                <a:gd name="T42" fmla="*/ 0 w 236"/>
                <a:gd name="T43" fmla="*/ 0 h 236"/>
                <a:gd name="T44" fmla="*/ 0 w 236"/>
                <a:gd name="T45" fmla="*/ 0 h 236"/>
                <a:gd name="T46" fmla="*/ 0 w 236"/>
                <a:gd name="T47" fmla="*/ 0 h 236"/>
                <a:gd name="T48" fmla="*/ 0 w 236"/>
                <a:gd name="T49" fmla="*/ 0 h 236"/>
                <a:gd name="T50" fmla="*/ 0 w 236"/>
                <a:gd name="T51" fmla="*/ 0 h 236"/>
                <a:gd name="T52" fmla="*/ 0 w 236"/>
                <a:gd name="T53" fmla="*/ 0 h 236"/>
                <a:gd name="T54" fmla="*/ 0 w 236"/>
                <a:gd name="T55" fmla="*/ 0 h 236"/>
                <a:gd name="T56" fmla="*/ 0 w 236"/>
                <a:gd name="T57" fmla="*/ 0 h 236"/>
                <a:gd name="T58" fmla="*/ 0 w 236"/>
                <a:gd name="T59" fmla="*/ 0 h 236"/>
                <a:gd name="T60" fmla="*/ 0 w 236"/>
                <a:gd name="T61" fmla="*/ 0 h 236"/>
                <a:gd name="T62" fmla="*/ 0 w 236"/>
                <a:gd name="T63" fmla="*/ 0 h 236"/>
                <a:gd name="T64" fmla="*/ 0 w 236"/>
                <a:gd name="T65" fmla="*/ 0 h 236"/>
                <a:gd name="T66" fmla="*/ 0 w 236"/>
                <a:gd name="T67" fmla="*/ 0 h 236"/>
                <a:gd name="T68" fmla="*/ 0 w 236"/>
                <a:gd name="T69" fmla="*/ 0 h 236"/>
                <a:gd name="T70" fmla="*/ 0 w 236"/>
                <a:gd name="T71" fmla="*/ 0 h 236"/>
                <a:gd name="T72" fmla="*/ 0 w 236"/>
                <a:gd name="T73" fmla="*/ 0 h 236"/>
                <a:gd name="T74" fmla="*/ 0 w 236"/>
                <a:gd name="T75" fmla="*/ 0 h 236"/>
                <a:gd name="T76" fmla="*/ 0 w 236"/>
                <a:gd name="T77" fmla="*/ 0 h 236"/>
                <a:gd name="T78" fmla="*/ 0 w 236"/>
                <a:gd name="T79" fmla="*/ 0 h 236"/>
                <a:gd name="T80" fmla="*/ 0 w 236"/>
                <a:gd name="T81" fmla="*/ 0 h 236"/>
                <a:gd name="T82" fmla="*/ 0 w 236"/>
                <a:gd name="T83" fmla="*/ 0 h 236"/>
                <a:gd name="T84" fmla="*/ 0 w 236"/>
                <a:gd name="T85" fmla="*/ 0 h 236"/>
                <a:gd name="T86" fmla="*/ 0 w 236"/>
                <a:gd name="T87" fmla="*/ 0 h 236"/>
                <a:gd name="T88" fmla="*/ 0 w 236"/>
                <a:gd name="T89" fmla="*/ 0 h 236"/>
                <a:gd name="T90" fmla="*/ 0 w 236"/>
                <a:gd name="T91" fmla="*/ 0 h 236"/>
                <a:gd name="T92" fmla="*/ 0 w 236"/>
                <a:gd name="T93" fmla="*/ 0 h 236"/>
                <a:gd name="T94" fmla="*/ 0 w 236"/>
                <a:gd name="T95" fmla="*/ 0 h 236"/>
                <a:gd name="T96" fmla="*/ 0 w 236"/>
                <a:gd name="T97" fmla="*/ 0 h 236"/>
                <a:gd name="T98" fmla="*/ 0 w 236"/>
                <a:gd name="T99" fmla="*/ 0 h 236"/>
                <a:gd name="T100" fmla="*/ 0 w 236"/>
                <a:gd name="T101" fmla="*/ 0 h 236"/>
                <a:gd name="T102" fmla="*/ 0 w 236"/>
                <a:gd name="T103" fmla="*/ 0 h 236"/>
                <a:gd name="T104" fmla="*/ 0 w 236"/>
                <a:gd name="T105" fmla="*/ 0 h 236"/>
                <a:gd name="T106" fmla="*/ 0 w 236"/>
                <a:gd name="T107" fmla="*/ 0 h 236"/>
                <a:gd name="T108" fmla="*/ 0 w 236"/>
                <a:gd name="T109" fmla="*/ 0 h 236"/>
                <a:gd name="T110" fmla="*/ 0 w 236"/>
                <a:gd name="T111" fmla="*/ 0 h 236"/>
                <a:gd name="T112" fmla="*/ 0 w 236"/>
                <a:gd name="T113" fmla="*/ 0 h 236"/>
                <a:gd name="T114" fmla="*/ 0 w 236"/>
                <a:gd name="T115" fmla="*/ 0 h 236"/>
                <a:gd name="T116" fmla="*/ 0 w 236"/>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6"/>
                <a:gd name="T178" fmla="*/ 0 h 236"/>
                <a:gd name="T179" fmla="*/ 236 w 236"/>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6" h="236">
                  <a:moveTo>
                    <a:pt x="0" y="117"/>
                  </a:moveTo>
                  <a:lnTo>
                    <a:pt x="1" y="105"/>
                  </a:lnTo>
                  <a:lnTo>
                    <a:pt x="3" y="94"/>
                  </a:lnTo>
                  <a:lnTo>
                    <a:pt x="5" y="82"/>
                  </a:lnTo>
                  <a:lnTo>
                    <a:pt x="10" y="72"/>
                  </a:lnTo>
                  <a:lnTo>
                    <a:pt x="14" y="62"/>
                  </a:lnTo>
                  <a:lnTo>
                    <a:pt x="21" y="52"/>
                  </a:lnTo>
                  <a:lnTo>
                    <a:pt x="27" y="43"/>
                  </a:lnTo>
                  <a:lnTo>
                    <a:pt x="35" y="35"/>
                  </a:lnTo>
                  <a:lnTo>
                    <a:pt x="43" y="27"/>
                  </a:lnTo>
                  <a:lnTo>
                    <a:pt x="52" y="20"/>
                  </a:lnTo>
                  <a:lnTo>
                    <a:pt x="62" y="15"/>
                  </a:lnTo>
                  <a:lnTo>
                    <a:pt x="73" y="9"/>
                  </a:lnTo>
                  <a:lnTo>
                    <a:pt x="84" y="5"/>
                  </a:lnTo>
                  <a:lnTo>
                    <a:pt x="95" y="3"/>
                  </a:lnTo>
                  <a:lnTo>
                    <a:pt x="107" y="1"/>
                  </a:lnTo>
                  <a:lnTo>
                    <a:pt x="119" y="0"/>
                  </a:lnTo>
                  <a:lnTo>
                    <a:pt x="131" y="1"/>
                  </a:lnTo>
                  <a:lnTo>
                    <a:pt x="143" y="3"/>
                  </a:lnTo>
                  <a:lnTo>
                    <a:pt x="153" y="5"/>
                  </a:lnTo>
                  <a:lnTo>
                    <a:pt x="164" y="9"/>
                  </a:lnTo>
                  <a:lnTo>
                    <a:pt x="174" y="15"/>
                  </a:lnTo>
                  <a:lnTo>
                    <a:pt x="184" y="20"/>
                  </a:lnTo>
                  <a:lnTo>
                    <a:pt x="194" y="27"/>
                  </a:lnTo>
                  <a:lnTo>
                    <a:pt x="201" y="35"/>
                  </a:lnTo>
                  <a:lnTo>
                    <a:pt x="209" y="43"/>
                  </a:lnTo>
                  <a:lnTo>
                    <a:pt x="216" y="52"/>
                  </a:lnTo>
                  <a:lnTo>
                    <a:pt x="222" y="62"/>
                  </a:lnTo>
                  <a:lnTo>
                    <a:pt x="227" y="72"/>
                  </a:lnTo>
                  <a:lnTo>
                    <a:pt x="231" y="82"/>
                  </a:lnTo>
                  <a:lnTo>
                    <a:pt x="234" y="94"/>
                  </a:lnTo>
                  <a:lnTo>
                    <a:pt x="235" y="105"/>
                  </a:lnTo>
                  <a:lnTo>
                    <a:pt x="236" y="117"/>
                  </a:lnTo>
                  <a:lnTo>
                    <a:pt x="235" y="130"/>
                  </a:lnTo>
                  <a:lnTo>
                    <a:pt x="234" y="141"/>
                  </a:lnTo>
                  <a:lnTo>
                    <a:pt x="231" y="153"/>
                  </a:lnTo>
                  <a:lnTo>
                    <a:pt x="227" y="164"/>
                  </a:lnTo>
                  <a:lnTo>
                    <a:pt x="222" y="174"/>
                  </a:lnTo>
                  <a:lnTo>
                    <a:pt x="216" y="184"/>
                  </a:lnTo>
                  <a:lnTo>
                    <a:pt x="209" y="193"/>
                  </a:lnTo>
                  <a:lnTo>
                    <a:pt x="201" y="201"/>
                  </a:lnTo>
                  <a:lnTo>
                    <a:pt x="194" y="209"/>
                  </a:lnTo>
                  <a:lnTo>
                    <a:pt x="184" y="215"/>
                  </a:lnTo>
                  <a:lnTo>
                    <a:pt x="174" y="222"/>
                  </a:lnTo>
                  <a:lnTo>
                    <a:pt x="164" y="226"/>
                  </a:lnTo>
                  <a:lnTo>
                    <a:pt x="153" y="231"/>
                  </a:lnTo>
                  <a:lnTo>
                    <a:pt x="143" y="234"/>
                  </a:lnTo>
                  <a:lnTo>
                    <a:pt x="131" y="235"/>
                  </a:lnTo>
                  <a:lnTo>
                    <a:pt x="119" y="236"/>
                  </a:lnTo>
                  <a:lnTo>
                    <a:pt x="107" y="235"/>
                  </a:lnTo>
                  <a:lnTo>
                    <a:pt x="95" y="234"/>
                  </a:lnTo>
                  <a:lnTo>
                    <a:pt x="84" y="231"/>
                  </a:lnTo>
                  <a:lnTo>
                    <a:pt x="73" y="226"/>
                  </a:lnTo>
                  <a:lnTo>
                    <a:pt x="62" y="222"/>
                  </a:lnTo>
                  <a:lnTo>
                    <a:pt x="52" y="215"/>
                  </a:lnTo>
                  <a:lnTo>
                    <a:pt x="43" y="209"/>
                  </a:lnTo>
                  <a:lnTo>
                    <a:pt x="35" y="201"/>
                  </a:lnTo>
                  <a:lnTo>
                    <a:pt x="27" y="193"/>
                  </a:lnTo>
                  <a:lnTo>
                    <a:pt x="21" y="184"/>
                  </a:lnTo>
                  <a:lnTo>
                    <a:pt x="14" y="174"/>
                  </a:lnTo>
                  <a:lnTo>
                    <a:pt x="10" y="164"/>
                  </a:lnTo>
                  <a:lnTo>
                    <a:pt x="5" y="153"/>
                  </a:lnTo>
                  <a:lnTo>
                    <a:pt x="3" y="141"/>
                  </a:lnTo>
                  <a:lnTo>
                    <a:pt x="1" y="130"/>
                  </a:lnTo>
                  <a:lnTo>
                    <a:pt x="0" y="117"/>
                  </a:lnTo>
                  <a:close/>
                  <a:moveTo>
                    <a:pt x="218" y="117"/>
                  </a:moveTo>
                  <a:lnTo>
                    <a:pt x="217" y="108"/>
                  </a:lnTo>
                  <a:lnTo>
                    <a:pt x="216" y="97"/>
                  </a:lnTo>
                  <a:lnTo>
                    <a:pt x="213" y="87"/>
                  </a:lnTo>
                  <a:lnTo>
                    <a:pt x="210" y="78"/>
                  </a:lnTo>
                  <a:lnTo>
                    <a:pt x="206" y="69"/>
                  </a:lnTo>
                  <a:lnTo>
                    <a:pt x="201" y="62"/>
                  </a:lnTo>
                  <a:lnTo>
                    <a:pt x="196" y="54"/>
                  </a:lnTo>
                  <a:lnTo>
                    <a:pt x="189" y="47"/>
                  </a:lnTo>
                  <a:lnTo>
                    <a:pt x="183" y="41"/>
                  </a:lnTo>
                  <a:lnTo>
                    <a:pt x="175" y="35"/>
                  </a:lnTo>
                  <a:lnTo>
                    <a:pt x="167" y="30"/>
                  </a:lnTo>
                  <a:lnTo>
                    <a:pt x="158" y="26"/>
                  </a:lnTo>
                  <a:lnTo>
                    <a:pt x="149" y="23"/>
                  </a:lnTo>
                  <a:lnTo>
                    <a:pt x="139" y="20"/>
                  </a:lnTo>
                  <a:lnTo>
                    <a:pt x="130" y="19"/>
                  </a:lnTo>
                  <a:lnTo>
                    <a:pt x="119" y="19"/>
                  </a:lnTo>
                  <a:lnTo>
                    <a:pt x="108" y="19"/>
                  </a:lnTo>
                  <a:lnTo>
                    <a:pt x="98" y="20"/>
                  </a:lnTo>
                  <a:lnTo>
                    <a:pt x="88" y="23"/>
                  </a:lnTo>
                  <a:lnTo>
                    <a:pt x="78" y="26"/>
                  </a:lnTo>
                  <a:lnTo>
                    <a:pt x="70" y="30"/>
                  </a:lnTo>
                  <a:lnTo>
                    <a:pt x="62" y="35"/>
                  </a:lnTo>
                  <a:lnTo>
                    <a:pt x="54" y="41"/>
                  </a:lnTo>
                  <a:lnTo>
                    <a:pt x="47" y="47"/>
                  </a:lnTo>
                  <a:lnTo>
                    <a:pt x="41" y="54"/>
                  </a:lnTo>
                  <a:lnTo>
                    <a:pt x="36" y="62"/>
                  </a:lnTo>
                  <a:lnTo>
                    <a:pt x="30" y="69"/>
                  </a:lnTo>
                  <a:lnTo>
                    <a:pt x="26" y="78"/>
                  </a:lnTo>
                  <a:lnTo>
                    <a:pt x="24" y="87"/>
                  </a:lnTo>
                  <a:lnTo>
                    <a:pt x="21" y="97"/>
                  </a:lnTo>
                  <a:lnTo>
                    <a:pt x="19" y="108"/>
                  </a:lnTo>
                  <a:lnTo>
                    <a:pt x="19" y="117"/>
                  </a:lnTo>
                  <a:lnTo>
                    <a:pt x="19" y="128"/>
                  </a:lnTo>
                  <a:lnTo>
                    <a:pt x="21" y="139"/>
                  </a:lnTo>
                  <a:lnTo>
                    <a:pt x="24" y="149"/>
                  </a:lnTo>
                  <a:lnTo>
                    <a:pt x="26" y="158"/>
                  </a:lnTo>
                  <a:lnTo>
                    <a:pt x="30" y="166"/>
                  </a:lnTo>
                  <a:lnTo>
                    <a:pt x="36" y="175"/>
                  </a:lnTo>
                  <a:lnTo>
                    <a:pt x="41" y="183"/>
                  </a:lnTo>
                  <a:lnTo>
                    <a:pt x="47" y="189"/>
                  </a:lnTo>
                  <a:lnTo>
                    <a:pt x="54" y="196"/>
                  </a:lnTo>
                  <a:lnTo>
                    <a:pt x="62" y="201"/>
                  </a:lnTo>
                  <a:lnTo>
                    <a:pt x="70" y="206"/>
                  </a:lnTo>
                  <a:lnTo>
                    <a:pt x="78" y="210"/>
                  </a:lnTo>
                  <a:lnTo>
                    <a:pt x="88" y="213"/>
                  </a:lnTo>
                  <a:lnTo>
                    <a:pt x="98" y="215"/>
                  </a:lnTo>
                  <a:lnTo>
                    <a:pt x="108" y="217"/>
                  </a:lnTo>
                  <a:lnTo>
                    <a:pt x="119" y="218"/>
                  </a:lnTo>
                  <a:lnTo>
                    <a:pt x="130" y="217"/>
                  </a:lnTo>
                  <a:lnTo>
                    <a:pt x="139" y="215"/>
                  </a:lnTo>
                  <a:lnTo>
                    <a:pt x="149" y="213"/>
                  </a:lnTo>
                  <a:lnTo>
                    <a:pt x="158" y="210"/>
                  </a:lnTo>
                  <a:lnTo>
                    <a:pt x="167" y="206"/>
                  </a:lnTo>
                  <a:lnTo>
                    <a:pt x="175" y="201"/>
                  </a:lnTo>
                  <a:lnTo>
                    <a:pt x="183" y="196"/>
                  </a:lnTo>
                  <a:lnTo>
                    <a:pt x="189" y="189"/>
                  </a:lnTo>
                  <a:lnTo>
                    <a:pt x="196" y="183"/>
                  </a:lnTo>
                  <a:lnTo>
                    <a:pt x="201" y="175"/>
                  </a:lnTo>
                  <a:lnTo>
                    <a:pt x="206" y="166"/>
                  </a:lnTo>
                  <a:lnTo>
                    <a:pt x="210" y="158"/>
                  </a:lnTo>
                  <a:lnTo>
                    <a:pt x="213" y="149"/>
                  </a:lnTo>
                  <a:lnTo>
                    <a:pt x="216" y="139"/>
                  </a:lnTo>
                  <a:lnTo>
                    <a:pt x="217" y="128"/>
                  </a:lnTo>
                  <a:lnTo>
                    <a:pt x="218" y="117"/>
                  </a:lnTo>
                  <a:close/>
                  <a:moveTo>
                    <a:pt x="91" y="185"/>
                  </a:moveTo>
                  <a:lnTo>
                    <a:pt x="74" y="185"/>
                  </a:lnTo>
                  <a:lnTo>
                    <a:pt x="74" y="50"/>
                  </a:lnTo>
                  <a:lnTo>
                    <a:pt x="133" y="50"/>
                  </a:lnTo>
                  <a:lnTo>
                    <a:pt x="145" y="50"/>
                  </a:lnTo>
                  <a:lnTo>
                    <a:pt x="155" y="52"/>
                  </a:lnTo>
                  <a:lnTo>
                    <a:pt x="162" y="55"/>
                  </a:lnTo>
                  <a:lnTo>
                    <a:pt x="169" y="60"/>
                  </a:lnTo>
                  <a:lnTo>
                    <a:pt x="174" y="65"/>
                  </a:lnTo>
                  <a:lnTo>
                    <a:pt x="177" y="70"/>
                  </a:lnTo>
                  <a:lnTo>
                    <a:pt x="179" y="78"/>
                  </a:lnTo>
                  <a:lnTo>
                    <a:pt x="180" y="87"/>
                  </a:lnTo>
                  <a:lnTo>
                    <a:pt x="179" y="96"/>
                  </a:lnTo>
                  <a:lnTo>
                    <a:pt x="176" y="103"/>
                  </a:lnTo>
                  <a:lnTo>
                    <a:pt x="172" y="110"/>
                  </a:lnTo>
                  <a:lnTo>
                    <a:pt x="168" y="115"/>
                  </a:lnTo>
                  <a:lnTo>
                    <a:pt x="161" y="118"/>
                  </a:lnTo>
                  <a:lnTo>
                    <a:pt x="155" y="122"/>
                  </a:lnTo>
                  <a:lnTo>
                    <a:pt x="146" y="124"/>
                  </a:lnTo>
                  <a:lnTo>
                    <a:pt x="138" y="125"/>
                  </a:lnTo>
                  <a:lnTo>
                    <a:pt x="177" y="185"/>
                  </a:lnTo>
                  <a:lnTo>
                    <a:pt x="158" y="185"/>
                  </a:lnTo>
                  <a:lnTo>
                    <a:pt x="121" y="125"/>
                  </a:lnTo>
                  <a:lnTo>
                    <a:pt x="91" y="125"/>
                  </a:lnTo>
                  <a:lnTo>
                    <a:pt x="91" y="185"/>
                  </a:lnTo>
                  <a:close/>
                  <a:moveTo>
                    <a:pt x="115" y="109"/>
                  </a:moveTo>
                  <a:lnTo>
                    <a:pt x="123" y="109"/>
                  </a:lnTo>
                  <a:lnTo>
                    <a:pt x="131" y="109"/>
                  </a:lnTo>
                  <a:lnTo>
                    <a:pt x="138" y="109"/>
                  </a:lnTo>
                  <a:lnTo>
                    <a:pt x="145" y="108"/>
                  </a:lnTo>
                  <a:lnTo>
                    <a:pt x="151" y="105"/>
                  </a:lnTo>
                  <a:lnTo>
                    <a:pt x="156" y="101"/>
                  </a:lnTo>
                  <a:lnTo>
                    <a:pt x="158" y="98"/>
                  </a:lnTo>
                  <a:lnTo>
                    <a:pt x="159" y="94"/>
                  </a:lnTo>
                  <a:lnTo>
                    <a:pt x="160" y="91"/>
                  </a:lnTo>
                  <a:lnTo>
                    <a:pt x="161" y="87"/>
                  </a:lnTo>
                  <a:lnTo>
                    <a:pt x="160" y="80"/>
                  </a:lnTo>
                  <a:lnTo>
                    <a:pt x="158" y="75"/>
                  </a:lnTo>
                  <a:lnTo>
                    <a:pt x="155" y="72"/>
                  </a:lnTo>
                  <a:lnTo>
                    <a:pt x="150" y="69"/>
                  </a:lnTo>
                  <a:lnTo>
                    <a:pt x="146" y="67"/>
                  </a:lnTo>
                  <a:lnTo>
                    <a:pt x="140" y="66"/>
                  </a:lnTo>
                  <a:lnTo>
                    <a:pt x="135" y="65"/>
                  </a:lnTo>
                  <a:lnTo>
                    <a:pt x="128" y="65"/>
                  </a:lnTo>
                  <a:lnTo>
                    <a:pt x="91" y="65"/>
                  </a:lnTo>
                  <a:lnTo>
                    <a:pt x="91" y="109"/>
                  </a:lnTo>
                  <a:lnTo>
                    <a:pt x="115" y="109"/>
                  </a:lnTo>
                  <a:close/>
                </a:path>
              </a:pathLst>
            </a:custGeom>
            <a:solidFill>
              <a:srgbClr val="22A7EA"/>
            </a:solidFill>
            <a:ln w="9525">
              <a:noFill/>
              <a:round/>
              <a:headEnd/>
              <a:tailEnd/>
            </a:ln>
          </p:spPr>
          <p:txBody>
            <a:bodyPr/>
            <a:lstStyle/>
            <a:p>
              <a:endParaRPr lang="en-US" dirty="0"/>
            </a:p>
          </p:txBody>
        </p:sp>
        <p:sp>
          <p:nvSpPr>
            <p:cNvPr id="23674" name="Freeform 720"/>
            <p:cNvSpPr>
              <a:spLocks/>
            </p:cNvSpPr>
            <p:nvPr/>
          </p:nvSpPr>
          <p:spPr bwMode="auto">
            <a:xfrm>
              <a:off x="2929" y="1450"/>
              <a:ext cx="252" cy="263"/>
            </a:xfrm>
            <a:custGeom>
              <a:avLst/>
              <a:gdLst>
                <a:gd name="T0" fmla="*/ 0 w 2118"/>
                <a:gd name="T1" fmla="*/ 0 h 2121"/>
                <a:gd name="T2" fmla="*/ 0 w 2118"/>
                <a:gd name="T3" fmla="*/ 0 h 2121"/>
                <a:gd name="T4" fmla="*/ 0 w 2118"/>
                <a:gd name="T5" fmla="*/ 0 h 2121"/>
                <a:gd name="T6" fmla="*/ 0 w 2118"/>
                <a:gd name="T7" fmla="*/ 0 h 2121"/>
                <a:gd name="T8" fmla="*/ 0 w 2118"/>
                <a:gd name="T9" fmla="*/ 0 h 2121"/>
                <a:gd name="T10" fmla="*/ 0 w 2118"/>
                <a:gd name="T11" fmla="*/ 0 h 2121"/>
                <a:gd name="T12" fmla="*/ 0 w 2118"/>
                <a:gd name="T13" fmla="*/ 0 h 2121"/>
                <a:gd name="T14" fmla="*/ 0 w 2118"/>
                <a:gd name="T15" fmla="*/ 0 h 2121"/>
                <a:gd name="T16" fmla="*/ 0 w 2118"/>
                <a:gd name="T17" fmla="*/ 0 h 2121"/>
                <a:gd name="T18" fmla="*/ 0 w 2118"/>
                <a:gd name="T19" fmla="*/ 0 h 2121"/>
                <a:gd name="T20" fmla="*/ 0 w 2118"/>
                <a:gd name="T21" fmla="*/ 0 h 2121"/>
                <a:gd name="T22" fmla="*/ 0 w 2118"/>
                <a:gd name="T23" fmla="*/ 0 h 2121"/>
                <a:gd name="T24" fmla="*/ 0 w 2118"/>
                <a:gd name="T25" fmla="*/ 0 h 2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18"/>
                <a:gd name="T40" fmla="*/ 0 h 2121"/>
                <a:gd name="T41" fmla="*/ 2118 w 2118"/>
                <a:gd name="T42" fmla="*/ 2121 h 2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18" h="2121">
                  <a:moveTo>
                    <a:pt x="1528" y="2121"/>
                  </a:moveTo>
                  <a:lnTo>
                    <a:pt x="1528" y="1532"/>
                  </a:lnTo>
                  <a:lnTo>
                    <a:pt x="2118" y="1532"/>
                  </a:lnTo>
                  <a:lnTo>
                    <a:pt x="2118" y="590"/>
                  </a:lnTo>
                  <a:lnTo>
                    <a:pt x="1528" y="590"/>
                  </a:lnTo>
                  <a:lnTo>
                    <a:pt x="1528" y="0"/>
                  </a:lnTo>
                  <a:lnTo>
                    <a:pt x="590" y="0"/>
                  </a:lnTo>
                  <a:lnTo>
                    <a:pt x="590" y="590"/>
                  </a:lnTo>
                  <a:lnTo>
                    <a:pt x="0" y="590"/>
                  </a:lnTo>
                  <a:lnTo>
                    <a:pt x="0" y="1532"/>
                  </a:lnTo>
                  <a:lnTo>
                    <a:pt x="590" y="1532"/>
                  </a:lnTo>
                  <a:lnTo>
                    <a:pt x="590" y="2121"/>
                  </a:lnTo>
                  <a:lnTo>
                    <a:pt x="1528" y="2121"/>
                  </a:lnTo>
                  <a:close/>
                </a:path>
              </a:pathLst>
            </a:custGeom>
            <a:solidFill>
              <a:srgbClr val="22A7EA"/>
            </a:solidFill>
            <a:ln w="9525">
              <a:noFill/>
              <a:round/>
              <a:headEnd/>
              <a:tailEnd/>
            </a:ln>
          </p:spPr>
          <p:txBody>
            <a:bodyPr/>
            <a:lstStyle/>
            <a:p>
              <a:endParaRPr lang="en-US" dirty="0"/>
            </a:p>
          </p:txBody>
        </p:sp>
        <p:sp>
          <p:nvSpPr>
            <p:cNvPr id="23675" name="Freeform 721"/>
            <p:cNvSpPr>
              <a:spLocks/>
            </p:cNvSpPr>
            <p:nvPr/>
          </p:nvSpPr>
          <p:spPr bwMode="white">
            <a:xfrm>
              <a:off x="2987" y="1557"/>
              <a:ext cx="57" cy="82"/>
            </a:xfrm>
            <a:custGeom>
              <a:avLst/>
              <a:gdLst>
                <a:gd name="T0" fmla="*/ 0 w 499"/>
                <a:gd name="T1" fmla="*/ 0 h 665"/>
                <a:gd name="T2" fmla="*/ 0 w 499"/>
                <a:gd name="T3" fmla="*/ 0 h 665"/>
                <a:gd name="T4" fmla="*/ 0 w 499"/>
                <a:gd name="T5" fmla="*/ 0 h 665"/>
                <a:gd name="T6" fmla="*/ 0 w 499"/>
                <a:gd name="T7" fmla="*/ 0 h 665"/>
                <a:gd name="T8" fmla="*/ 0 w 499"/>
                <a:gd name="T9" fmla="*/ 0 h 665"/>
                <a:gd name="T10" fmla="*/ 0 w 499"/>
                <a:gd name="T11" fmla="*/ 0 h 665"/>
                <a:gd name="T12" fmla="*/ 0 w 499"/>
                <a:gd name="T13" fmla="*/ 0 h 665"/>
                <a:gd name="T14" fmla="*/ 0 w 499"/>
                <a:gd name="T15" fmla="*/ 0 h 665"/>
                <a:gd name="T16" fmla="*/ 0 w 499"/>
                <a:gd name="T17" fmla="*/ 0 h 665"/>
                <a:gd name="T18" fmla="*/ 0 w 499"/>
                <a:gd name="T19" fmla="*/ 0 h 665"/>
                <a:gd name="T20" fmla="*/ 0 w 499"/>
                <a:gd name="T21" fmla="*/ 0 h 665"/>
                <a:gd name="T22" fmla="*/ 0 w 499"/>
                <a:gd name="T23" fmla="*/ 0 h 665"/>
                <a:gd name="T24" fmla="*/ 0 w 499"/>
                <a:gd name="T25" fmla="*/ 0 h 665"/>
                <a:gd name="T26" fmla="*/ 0 w 499"/>
                <a:gd name="T27" fmla="*/ 0 h 665"/>
                <a:gd name="T28" fmla="*/ 0 w 499"/>
                <a:gd name="T29" fmla="*/ 0 h 665"/>
                <a:gd name="T30" fmla="*/ 0 w 499"/>
                <a:gd name="T31" fmla="*/ 0 h 665"/>
                <a:gd name="T32" fmla="*/ 0 w 499"/>
                <a:gd name="T33" fmla="*/ 0 h 665"/>
                <a:gd name="T34" fmla="*/ 0 w 499"/>
                <a:gd name="T35" fmla="*/ 0 h 665"/>
                <a:gd name="T36" fmla="*/ 0 w 499"/>
                <a:gd name="T37" fmla="*/ 0 h 665"/>
                <a:gd name="T38" fmla="*/ 0 w 499"/>
                <a:gd name="T39" fmla="*/ 0 h 665"/>
                <a:gd name="T40" fmla="*/ 0 w 499"/>
                <a:gd name="T41" fmla="*/ 0 h 665"/>
                <a:gd name="T42" fmla="*/ 0 w 499"/>
                <a:gd name="T43" fmla="*/ 0 h 665"/>
                <a:gd name="T44" fmla="*/ 0 w 499"/>
                <a:gd name="T45" fmla="*/ 0 h 665"/>
                <a:gd name="T46" fmla="*/ 0 w 499"/>
                <a:gd name="T47" fmla="*/ 0 h 665"/>
                <a:gd name="T48" fmla="*/ 0 w 499"/>
                <a:gd name="T49" fmla="*/ 0 h 665"/>
                <a:gd name="T50" fmla="*/ 0 w 499"/>
                <a:gd name="T51" fmla="*/ 0 h 665"/>
                <a:gd name="T52" fmla="*/ 0 w 499"/>
                <a:gd name="T53" fmla="*/ 0 h 665"/>
                <a:gd name="T54" fmla="*/ 0 w 499"/>
                <a:gd name="T55" fmla="*/ 0 h 665"/>
                <a:gd name="T56" fmla="*/ 0 w 499"/>
                <a:gd name="T57" fmla="*/ 0 h 665"/>
                <a:gd name="T58" fmla="*/ 0 w 499"/>
                <a:gd name="T59" fmla="*/ 0 h 665"/>
                <a:gd name="T60" fmla="*/ 0 w 499"/>
                <a:gd name="T61" fmla="*/ 0 h 665"/>
                <a:gd name="T62" fmla="*/ 0 w 499"/>
                <a:gd name="T63" fmla="*/ 0 h 665"/>
                <a:gd name="T64" fmla="*/ 0 w 499"/>
                <a:gd name="T65" fmla="*/ 0 h 665"/>
                <a:gd name="T66" fmla="*/ 0 w 499"/>
                <a:gd name="T67" fmla="*/ 0 h 665"/>
                <a:gd name="T68" fmla="*/ 0 w 499"/>
                <a:gd name="T69" fmla="*/ 0 h 665"/>
                <a:gd name="T70" fmla="*/ 0 w 499"/>
                <a:gd name="T71" fmla="*/ 0 h 665"/>
                <a:gd name="T72" fmla="*/ 0 w 499"/>
                <a:gd name="T73" fmla="*/ 0 h 665"/>
                <a:gd name="T74" fmla="*/ 0 w 499"/>
                <a:gd name="T75" fmla="*/ 0 h 665"/>
                <a:gd name="T76" fmla="*/ 0 w 499"/>
                <a:gd name="T77" fmla="*/ 0 h 665"/>
                <a:gd name="T78" fmla="*/ 0 w 499"/>
                <a:gd name="T79" fmla="*/ 0 h 665"/>
                <a:gd name="T80" fmla="*/ 0 w 499"/>
                <a:gd name="T81" fmla="*/ 0 h 665"/>
                <a:gd name="T82" fmla="*/ 0 w 499"/>
                <a:gd name="T83" fmla="*/ 0 h 665"/>
                <a:gd name="T84" fmla="*/ 0 w 499"/>
                <a:gd name="T85" fmla="*/ 0 h 665"/>
                <a:gd name="T86" fmla="*/ 0 w 499"/>
                <a:gd name="T87" fmla="*/ 0 h 665"/>
                <a:gd name="T88" fmla="*/ 0 w 499"/>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99"/>
                <a:gd name="T136" fmla="*/ 0 h 665"/>
                <a:gd name="T137" fmla="*/ 499 w 499"/>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99" h="665">
                  <a:moveTo>
                    <a:pt x="37" y="0"/>
                  </a:moveTo>
                  <a:lnTo>
                    <a:pt x="428" y="38"/>
                  </a:lnTo>
                  <a:lnTo>
                    <a:pt x="440" y="40"/>
                  </a:lnTo>
                  <a:lnTo>
                    <a:pt x="452" y="45"/>
                  </a:lnTo>
                  <a:lnTo>
                    <a:pt x="462" y="49"/>
                  </a:lnTo>
                  <a:lnTo>
                    <a:pt x="470" y="56"/>
                  </a:lnTo>
                  <a:lnTo>
                    <a:pt x="478" y="63"/>
                  </a:lnTo>
                  <a:lnTo>
                    <a:pt x="485" y="71"/>
                  </a:lnTo>
                  <a:lnTo>
                    <a:pt x="489" y="79"/>
                  </a:lnTo>
                  <a:lnTo>
                    <a:pt x="493" y="88"/>
                  </a:lnTo>
                  <a:lnTo>
                    <a:pt x="497" y="97"/>
                  </a:lnTo>
                  <a:lnTo>
                    <a:pt x="498" y="107"/>
                  </a:lnTo>
                  <a:lnTo>
                    <a:pt x="499" y="117"/>
                  </a:lnTo>
                  <a:lnTo>
                    <a:pt x="499" y="127"/>
                  </a:lnTo>
                  <a:lnTo>
                    <a:pt x="498" y="135"/>
                  </a:lnTo>
                  <a:lnTo>
                    <a:pt x="495" y="145"/>
                  </a:lnTo>
                  <a:lnTo>
                    <a:pt x="493" y="154"/>
                  </a:lnTo>
                  <a:lnTo>
                    <a:pt x="490" y="162"/>
                  </a:lnTo>
                  <a:lnTo>
                    <a:pt x="222" y="665"/>
                  </a:lnTo>
                  <a:lnTo>
                    <a:pt x="223" y="664"/>
                  </a:lnTo>
                  <a:lnTo>
                    <a:pt x="198" y="643"/>
                  </a:lnTo>
                  <a:lnTo>
                    <a:pt x="174" y="621"/>
                  </a:lnTo>
                  <a:lnTo>
                    <a:pt x="151" y="597"/>
                  </a:lnTo>
                  <a:lnTo>
                    <a:pt x="130" y="573"/>
                  </a:lnTo>
                  <a:lnTo>
                    <a:pt x="111" y="547"/>
                  </a:lnTo>
                  <a:lnTo>
                    <a:pt x="92" y="521"/>
                  </a:lnTo>
                  <a:lnTo>
                    <a:pt x="76" y="493"/>
                  </a:lnTo>
                  <a:lnTo>
                    <a:pt x="61" y="464"/>
                  </a:lnTo>
                  <a:lnTo>
                    <a:pt x="46" y="435"/>
                  </a:lnTo>
                  <a:lnTo>
                    <a:pt x="34" y="404"/>
                  </a:lnTo>
                  <a:lnTo>
                    <a:pt x="23" y="373"/>
                  </a:lnTo>
                  <a:lnTo>
                    <a:pt x="15" y="340"/>
                  </a:lnTo>
                  <a:lnTo>
                    <a:pt x="8" y="307"/>
                  </a:lnTo>
                  <a:lnTo>
                    <a:pt x="4" y="275"/>
                  </a:lnTo>
                  <a:lnTo>
                    <a:pt x="1" y="240"/>
                  </a:lnTo>
                  <a:lnTo>
                    <a:pt x="0" y="206"/>
                  </a:lnTo>
                  <a:lnTo>
                    <a:pt x="1" y="179"/>
                  </a:lnTo>
                  <a:lnTo>
                    <a:pt x="2" y="152"/>
                  </a:lnTo>
                  <a:lnTo>
                    <a:pt x="5" y="125"/>
                  </a:lnTo>
                  <a:lnTo>
                    <a:pt x="9" y="99"/>
                  </a:lnTo>
                  <a:lnTo>
                    <a:pt x="15" y="74"/>
                  </a:lnTo>
                  <a:lnTo>
                    <a:pt x="20" y="49"/>
                  </a:lnTo>
                  <a:lnTo>
                    <a:pt x="28" y="24"/>
                  </a:lnTo>
                  <a:lnTo>
                    <a:pt x="37" y="0"/>
                  </a:lnTo>
                  <a:close/>
                </a:path>
              </a:pathLst>
            </a:custGeom>
            <a:solidFill>
              <a:srgbClr val="FFFFFF"/>
            </a:solidFill>
            <a:ln w="9525">
              <a:noFill/>
              <a:round/>
              <a:headEnd/>
              <a:tailEnd/>
            </a:ln>
          </p:spPr>
          <p:txBody>
            <a:bodyPr/>
            <a:lstStyle/>
            <a:p>
              <a:endParaRPr lang="en-US" dirty="0"/>
            </a:p>
          </p:txBody>
        </p:sp>
        <p:sp>
          <p:nvSpPr>
            <p:cNvPr id="23676" name="Freeform 722"/>
            <p:cNvSpPr>
              <a:spLocks/>
            </p:cNvSpPr>
            <p:nvPr/>
          </p:nvSpPr>
          <p:spPr bwMode="white">
            <a:xfrm>
              <a:off x="2992" y="1511"/>
              <a:ext cx="63" cy="40"/>
            </a:xfrm>
            <a:custGeom>
              <a:avLst/>
              <a:gdLst>
                <a:gd name="T0" fmla="*/ 0 w 530"/>
                <a:gd name="T1" fmla="*/ 0 h 337"/>
                <a:gd name="T2" fmla="*/ 0 w 530"/>
                <a:gd name="T3" fmla="*/ 0 h 337"/>
                <a:gd name="T4" fmla="*/ 0 w 530"/>
                <a:gd name="T5" fmla="*/ 0 h 337"/>
                <a:gd name="T6" fmla="*/ 0 w 530"/>
                <a:gd name="T7" fmla="*/ 0 h 337"/>
                <a:gd name="T8" fmla="*/ 0 w 530"/>
                <a:gd name="T9" fmla="*/ 0 h 337"/>
                <a:gd name="T10" fmla="*/ 0 w 530"/>
                <a:gd name="T11" fmla="*/ 0 h 337"/>
                <a:gd name="T12" fmla="*/ 0 w 530"/>
                <a:gd name="T13" fmla="*/ 0 h 337"/>
                <a:gd name="T14" fmla="*/ 0 w 530"/>
                <a:gd name="T15" fmla="*/ 0 h 337"/>
                <a:gd name="T16" fmla="*/ 0 w 530"/>
                <a:gd name="T17" fmla="*/ 0 h 337"/>
                <a:gd name="T18" fmla="*/ 0 w 530"/>
                <a:gd name="T19" fmla="*/ 0 h 337"/>
                <a:gd name="T20" fmla="*/ 0 w 530"/>
                <a:gd name="T21" fmla="*/ 0 h 337"/>
                <a:gd name="T22" fmla="*/ 0 w 530"/>
                <a:gd name="T23" fmla="*/ 0 h 337"/>
                <a:gd name="T24" fmla="*/ 0 w 530"/>
                <a:gd name="T25" fmla="*/ 0 h 337"/>
                <a:gd name="T26" fmla="*/ 0 w 530"/>
                <a:gd name="T27" fmla="*/ 0 h 337"/>
                <a:gd name="T28" fmla="*/ 0 w 530"/>
                <a:gd name="T29" fmla="*/ 0 h 337"/>
                <a:gd name="T30" fmla="*/ 0 w 530"/>
                <a:gd name="T31" fmla="*/ 0 h 337"/>
                <a:gd name="T32" fmla="*/ 0 w 530"/>
                <a:gd name="T33" fmla="*/ 0 h 337"/>
                <a:gd name="T34" fmla="*/ 0 w 530"/>
                <a:gd name="T35" fmla="*/ 0 h 337"/>
                <a:gd name="T36" fmla="*/ 0 w 530"/>
                <a:gd name="T37" fmla="*/ 0 h 337"/>
                <a:gd name="T38" fmla="*/ 0 w 530"/>
                <a:gd name="T39" fmla="*/ 0 h 337"/>
                <a:gd name="T40" fmla="*/ 0 w 530"/>
                <a:gd name="T41" fmla="*/ 0 h 337"/>
                <a:gd name="T42" fmla="*/ 0 w 530"/>
                <a:gd name="T43" fmla="*/ 0 h 337"/>
                <a:gd name="T44" fmla="*/ 0 w 530"/>
                <a:gd name="T45" fmla="*/ 0 h 337"/>
                <a:gd name="T46" fmla="*/ 0 w 530"/>
                <a:gd name="T47" fmla="*/ 0 h 337"/>
                <a:gd name="T48" fmla="*/ 0 w 530"/>
                <a:gd name="T49" fmla="*/ 0 h 337"/>
                <a:gd name="T50" fmla="*/ 0 w 530"/>
                <a:gd name="T51" fmla="*/ 0 h 337"/>
                <a:gd name="T52" fmla="*/ 0 w 530"/>
                <a:gd name="T53" fmla="*/ 0 h 337"/>
                <a:gd name="T54" fmla="*/ 0 w 530"/>
                <a:gd name="T55" fmla="*/ 0 h 337"/>
                <a:gd name="T56" fmla="*/ 0 w 530"/>
                <a:gd name="T57" fmla="*/ 0 h 337"/>
                <a:gd name="T58" fmla="*/ 0 w 530"/>
                <a:gd name="T59" fmla="*/ 0 h 337"/>
                <a:gd name="T60" fmla="*/ 0 w 530"/>
                <a:gd name="T61" fmla="*/ 0 h 337"/>
                <a:gd name="T62" fmla="*/ 0 w 530"/>
                <a:gd name="T63" fmla="*/ 0 h 337"/>
                <a:gd name="T64" fmla="*/ 0 w 530"/>
                <a:gd name="T65" fmla="*/ 0 h 337"/>
                <a:gd name="T66" fmla="*/ 0 w 530"/>
                <a:gd name="T67" fmla="*/ 0 h 337"/>
                <a:gd name="T68" fmla="*/ 0 w 530"/>
                <a:gd name="T69" fmla="*/ 0 h 337"/>
                <a:gd name="T70" fmla="*/ 0 w 530"/>
                <a:gd name="T71" fmla="*/ 0 h 337"/>
                <a:gd name="T72" fmla="*/ 0 w 530"/>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30"/>
                <a:gd name="T112" fmla="*/ 0 h 337"/>
                <a:gd name="T113" fmla="*/ 530 w 530"/>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30" h="337">
                  <a:moveTo>
                    <a:pt x="530" y="74"/>
                  </a:moveTo>
                  <a:lnTo>
                    <a:pt x="517" y="75"/>
                  </a:lnTo>
                  <a:lnTo>
                    <a:pt x="506" y="77"/>
                  </a:lnTo>
                  <a:lnTo>
                    <a:pt x="496" y="82"/>
                  </a:lnTo>
                  <a:lnTo>
                    <a:pt x="486" y="87"/>
                  </a:lnTo>
                  <a:lnTo>
                    <a:pt x="479" y="94"/>
                  </a:lnTo>
                  <a:lnTo>
                    <a:pt x="472" y="101"/>
                  </a:lnTo>
                  <a:lnTo>
                    <a:pt x="467" y="109"/>
                  </a:lnTo>
                  <a:lnTo>
                    <a:pt x="462" y="119"/>
                  </a:lnTo>
                  <a:lnTo>
                    <a:pt x="459" y="128"/>
                  </a:lnTo>
                  <a:lnTo>
                    <a:pt x="457" y="137"/>
                  </a:lnTo>
                  <a:lnTo>
                    <a:pt x="456" y="147"/>
                  </a:lnTo>
                  <a:lnTo>
                    <a:pt x="457" y="157"/>
                  </a:lnTo>
                  <a:lnTo>
                    <a:pt x="458" y="167"/>
                  </a:lnTo>
                  <a:lnTo>
                    <a:pt x="460" y="175"/>
                  </a:lnTo>
                  <a:lnTo>
                    <a:pt x="464" y="184"/>
                  </a:lnTo>
                  <a:lnTo>
                    <a:pt x="470" y="193"/>
                  </a:lnTo>
                  <a:lnTo>
                    <a:pt x="479" y="205"/>
                  </a:lnTo>
                  <a:lnTo>
                    <a:pt x="486" y="216"/>
                  </a:lnTo>
                  <a:lnTo>
                    <a:pt x="492" y="225"/>
                  </a:lnTo>
                  <a:lnTo>
                    <a:pt x="496" y="233"/>
                  </a:lnTo>
                  <a:lnTo>
                    <a:pt x="499" y="242"/>
                  </a:lnTo>
                  <a:lnTo>
                    <a:pt x="500" y="251"/>
                  </a:lnTo>
                  <a:lnTo>
                    <a:pt x="501" y="260"/>
                  </a:lnTo>
                  <a:lnTo>
                    <a:pt x="500" y="272"/>
                  </a:lnTo>
                  <a:lnTo>
                    <a:pt x="500" y="278"/>
                  </a:lnTo>
                  <a:lnTo>
                    <a:pt x="499" y="283"/>
                  </a:lnTo>
                  <a:lnTo>
                    <a:pt x="497" y="289"/>
                  </a:lnTo>
                  <a:lnTo>
                    <a:pt x="495" y="294"/>
                  </a:lnTo>
                  <a:lnTo>
                    <a:pt x="492" y="300"/>
                  </a:lnTo>
                  <a:lnTo>
                    <a:pt x="488" y="304"/>
                  </a:lnTo>
                  <a:lnTo>
                    <a:pt x="484" y="310"/>
                  </a:lnTo>
                  <a:lnTo>
                    <a:pt x="480" y="314"/>
                  </a:lnTo>
                  <a:lnTo>
                    <a:pt x="474" y="318"/>
                  </a:lnTo>
                  <a:lnTo>
                    <a:pt x="468" y="323"/>
                  </a:lnTo>
                  <a:lnTo>
                    <a:pt x="460" y="327"/>
                  </a:lnTo>
                  <a:lnTo>
                    <a:pt x="452" y="330"/>
                  </a:lnTo>
                  <a:lnTo>
                    <a:pt x="445" y="332"/>
                  </a:lnTo>
                  <a:lnTo>
                    <a:pt x="435" y="335"/>
                  </a:lnTo>
                  <a:lnTo>
                    <a:pt x="425" y="336"/>
                  </a:lnTo>
                  <a:lnTo>
                    <a:pt x="414" y="337"/>
                  </a:lnTo>
                  <a:lnTo>
                    <a:pt x="0" y="337"/>
                  </a:lnTo>
                  <a:lnTo>
                    <a:pt x="9" y="318"/>
                  </a:lnTo>
                  <a:lnTo>
                    <a:pt x="19" y="300"/>
                  </a:lnTo>
                  <a:lnTo>
                    <a:pt x="28" y="282"/>
                  </a:lnTo>
                  <a:lnTo>
                    <a:pt x="39" y="265"/>
                  </a:lnTo>
                  <a:lnTo>
                    <a:pt x="51" y="248"/>
                  </a:lnTo>
                  <a:lnTo>
                    <a:pt x="63" y="231"/>
                  </a:lnTo>
                  <a:lnTo>
                    <a:pt x="75" y="216"/>
                  </a:lnTo>
                  <a:lnTo>
                    <a:pt x="88" y="201"/>
                  </a:lnTo>
                  <a:lnTo>
                    <a:pt x="102" y="185"/>
                  </a:lnTo>
                  <a:lnTo>
                    <a:pt x="117" y="170"/>
                  </a:lnTo>
                  <a:lnTo>
                    <a:pt x="131" y="156"/>
                  </a:lnTo>
                  <a:lnTo>
                    <a:pt x="146" y="143"/>
                  </a:lnTo>
                  <a:lnTo>
                    <a:pt x="161" y="130"/>
                  </a:lnTo>
                  <a:lnTo>
                    <a:pt x="178" y="118"/>
                  </a:lnTo>
                  <a:lnTo>
                    <a:pt x="194" y="106"/>
                  </a:lnTo>
                  <a:lnTo>
                    <a:pt x="211" y="94"/>
                  </a:lnTo>
                  <a:lnTo>
                    <a:pt x="229" y="83"/>
                  </a:lnTo>
                  <a:lnTo>
                    <a:pt x="246" y="73"/>
                  </a:lnTo>
                  <a:lnTo>
                    <a:pt x="264" y="63"/>
                  </a:lnTo>
                  <a:lnTo>
                    <a:pt x="282" y="54"/>
                  </a:lnTo>
                  <a:lnTo>
                    <a:pt x="302" y="46"/>
                  </a:lnTo>
                  <a:lnTo>
                    <a:pt x="320" y="38"/>
                  </a:lnTo>
                  <a:lnTo>
                    <a:pt x="340" y="32"/>
                  </a:lnTo>
                  <a:lnTo>
                    <a:pt x="360" y="25"/>
                  </a:lnTo>
                  <a:lnTo>
                    <a:pt x="380" y="20"/>
                  </a:lnTo>
                  <a:lnTo>
                    <a:pt x="400" y="14"/>
                  </a:lnTo>
                  <a:lnTo>
                    <a:pt x="421" y="10"/>
                  </a:lnTo>
                  <a:lnTo>
                    <a:pt x="441" y="7"/>
                  </a:lnTo>
                  <a:lnTo>
                    <a:pt x="463" y="4"/>
                  </a:lnTo>
                  <a:lnTo>
                    <a:pt x="484" y="2"/>
                  </a:lnTo>
                  <a:lnTo>
                    <a:pt x="506" y="1"/>
                  </a:lnTo>
                  <a:lnTo>
                    <a:pt x="528" y="0"/>
                  </a:lnTo>
                  <a:lnTo>
                    <a:pt x="530" y="74"/>
                  </a:lnTo>
                  <a:close/>
                </a:path>
              </a:pathLst>
            </a:custGeom>
            <a:solidFill>
              <a:srgbClr val="FFFFFF"/>
            </a:solidFill>
            <a:ln w="9525">
              <a:noFill/>
              <a:round/>
              <a:headEnd/>
              <a:tailEnd/>
            </a:ln>
          </p:spPr>
          <p:txBody>
            <a:bodyPr/>
            <a:lstStyle/>
            <a:p>
              <a:endParaRPr lang="en-US" dirty="0"/>
            </a:p>
          </p:txBody>
        </p:sp>
        <p:sp>
          <p:nvSpPr>
            <p:cNvPr id="23677" name="Freeform 723"/>
            <p:cNvSpPr>
              <a:spLocks/>
            </p:cNvSpPr>
            <p:nvPr/>
          </p:nvSpPr>
          <p:spPr bwMode="auto">
            <a:xfrm>
              <a:off x="2995" y="1568"/>
              <a:ext cx="39"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14" y="0"/>
                  </a:moveTo>
                  <a:lnTo>
                    <a:pt x="311" y="27"/>
                  </a:lnTo>
                  <a:lnTo>
                    <a:pt x="317" y="29"/>
                  </a:lnTo>
                  <a:lnTo>
                    <a:pt x="323" y="31"/>
                  </a:lnTo>
                  <a:lnTo>
                    <a:pt x="327" y="33"/>
                  </a:lnTo>
                  <a:lnTo>
                    <a:pt x="329" y="35"/>
                  </a:lnTo>
                  <a:lnTo>
                    <a:pt x="330" y="38"/>
                  </a:lnTo>
                  <a:lnTo>
                    <a:pt x="330" y="42"/>
                  </a:lnTo>
                  <a:lnTo>
                    <a:pt x="330" y="46"/>
                  </a:lnTo>
                  <a:lnTo>
                    <a:pt x="328" y="50"/>
                  </a:lnTo>
                  <a:lnTo>
                    <a:pt x="121" y="446"/>
                  </a:lnTo>
                  <a:lnTo>
                    <a:pt x="107" y="430"/>
                  </a:lnTo>
                  <a:lnTo>
                    <a:pt x="94" y="412"/>
                  </a:lnTo>
                  <a:lnTo>
                    <a:pt x="82" y="395"/>
                  </a:lnTo>
                  <a:lnTo>
                    <a:pt x="71" y="376"/>
                  </a:lnTo>
                  <a:lnTo>
                    <a:pt x="60" y="357"/>
                  </a:lnTo>
                  <a:lnTo>
                    <a:pt x="50" y="337"/>
                  </a:lnTo>
                  <a:lnTo>
                    <a:pt x="41" y="317"/>
                  </a:lnTo>
                  <a:lnTo>
                    <a:pt x="33" y="297"/>
                  </a:lnTo>
                  <a:lnTo>
                    <a:pt x="25" y="276"/>
                  </a:lnTo>
                  <a:lnTo>
                    <a:pt x="19" y="255"/>
                  </a:lnTo>
                  <a:lnTo>
                    <a:pt x="13" y="233"/>
                  </a:lnTo>
                  <a:lnTo>
                    <a:pt x="9" y="211"/>
                  </a:lnTo>
                  <a:lnTo>
                    <a:pt x="6" y="189"/>
                  </a:lnTo>
                  <a:lnTo>
                    <a:pt x="2" y="166"/>
                  </a:lnTo>
                  <a:lnTo>
                    <a:pt x="1" y="143"/>
                  </a:lnTo>
                  <a:lnTo>
                    <a:pt x="0" y="120"/>
                  </a:lnTo>
                  <a:lnTo>
                    <a:pt x="0" y="105"/>
                  </a:lnTo>
                  <a:lnTo>
                    <a:pt x="1" y="90"/>
                  </a:lnTo>
                  <a:lnTo>
                    <a:pt x="2" y="74"/>
                  </a:lnTo>
                  <a:lnTo>
                    <a:pt x="5" y="59"/>
                  </a:lnTo>
                  <a:lnTo>
                    <a:pt x="6" y="44"/>
                  </a:lnTo>
                  <a:lnTo>
                    <a:pt x="9" y="30"/>
                  </a:lnTo>
                  <a:lnTo>
                    <a:pt x="11" y="14"/>
                  </a:lnTo>
                  <a:lnTo>
                    <a:pt x="14" y="0"/>
                  </a:lnTo>
                  <a:close/>
                </a:path>
              </a:pathLst>
            </a:custGeom>
            <a:solidFill>
              <a:srgbClr val="22A7EA"/>
            </a:solidFill>
            <a:ln w="9525">
              <a:noFill/>
              <a:round/>
              <a:headEnd/>
              <a:tailEnd/>
            </a:ln>
          </p:spPr>
          <p:txBody>
            <a:bodyPr/>
            <a:lstStyle/>
            <a:p>
              <a:endParaRPr lang="en-US" dirty="0"/>
            </a:p>
          </p:txBody>
        </p:sp>
        <p:sp>
          <p:nvSpPr>
            <p:cNvPr id="23678" name="Freeform 724"/>
            <p:cNvSpPr>
              <a:spLocks/>
            </p:cNvSpPr>
            <p:nvPr/>
          </p:nvSpPr>
          <p:spPr bwMode="auto">
            <a:xfrm>
              <a:off x="3009" y="1521"/>
              <a:ext cx="31" cy="21"/>
            </a:xfrm>
            <a:custGeom>
              <a:avLst/>
              <a:gdLst>
                <a:gd name="T0" fmla="*/ 0 w 266"/>
                <a:gd name="T1" fmla="*/ 0 h 157"/>
                <a:gd name="T2" fmla="*/ 0 w 266"/>
                <a:gd name="T3" fmla="*/ 0 h 157"/>
                <a:gd name="T4" fmla="*/ 0 w 266"/>
                <a:gd name="T5" fmla="*/ 0 h 157"/>
                <a:gd name="T6" fmla="*/ 0 w 266"/>
                <a:gd name="T7" fmla="*/ 0 h 157"/>
                <a:gd name="T8" fmla="*/ 0 w 266"/>
                <a:gd name="T9" fmla="*/ 0 h 157"/>
                <a:gd name="T10" fmla="*/ 0 w 266"/>
                <a:gd name="T11" fmla="*/ 0 h 157"/>
                <a:gd name="T12" fmla="*/ 0 w 266"/>
                <a:gd name="T13" fmla="*/ 0 h 157"/>
                <a:gd name="T14" fmla="*/ 0 w 266"/>
                <a:gd name="T15" fmla="*/ 0 h 157"/>
                <a:gd name="T16" fmla="*/ 0 w 266"/>
                <a:gd name="T17" fmla="*/ 0 h 157"/>
                <a:gd name="T18" fmla="*/ 0 w 266"/>
                <a:gd name="T19" fmla="*/ 0 h 157"/>
                <a:gd name="T20" fmla="*/ 0 w 266"/>
                <a:gd name="T21" fmla="*/ 0 h 157"/>
                <a:gd name="T22" fmla="*/ 0 w 266"/>
                <a:gd name="T23" fmla="*/ 0 h 157"/>
                <a:gd name="T24" fmla="*/ 0 w 266"/>
                <a:gd name="T25" fmla="*/ 0 h 157"/>
                <a:gd name="T26" fmla="*/ 0 w 266"/>
                <a:gd name="T27" fmla="*/ 0 h 157"/>
                <a:gd name="T28" fmla="*/ 0 w 266"/>
                <a:gd name="T29" fmla="*/ 0 h 157"/>
                <a:gd name="T30" fmla="*/ 0 w 266"/>
                <a:gd name="T31" fmla="*/ 0 h 157"/>
                <a:gd name="T32" fmla="*/ 0 w 266"/>
                <a:gd name="T33" fmla="*/ 0 h 157"/>
                <a:gd name="T34" fmla="*/ 0 w 266"/>
                <a:gd name="T35" fmla="*/ 0 h 157"/>
                <a:gd name="T36" fmla="*/ 0 w 266"/>
                <a:gd name="T37" fmla="*/ 0 h 157"/>
                <a:gd name="T38" fmla="*/ 0 w 266"/>
                <a:gd name="T39" fmla="*/ 0 h 157"/>
                <a:gd name="T40" fmla="*/ 0 w 266"/>
                <a:gd name="T41" fmla="*/ 0 h 157"/>
                <a:gd name="T42" fmla="*/ 0 w 266"/>
                <a:gd name="T43" fmla="*/ 0 h 157"/>
                <a:gd name="T44" fmla="*/ 0 w 266"/>
                <a:gd name="T45" fmla="*/ 0 h 157"/>
                <a:gd name="T46" fmla="*/ 0 w 266"/>
                <a:gd name="T47" fmla="*/ 0 h 157"/>
                <a:gd name="T48" fmla="*/ 0 w 266"/>
                <a:gd name="T49" fmla="*/ 0 h 157"/>
                <a:gd name="T50" fmla="*/ 0 w 266"/>
                <a:gd name="T51" fmla="*/ 0 h 157"/>
                <a:gd name="T52" fmla="*/ 0 w 266"/>
                <a:gd name="T53" fmla="*/ 0 h 157"/>
                <a:gd name="T54" fmla="*/ 0 w 266"/>
                <a:gd name="T55" fmla="*/ 0 h 157"/>
                <a:gd name="T56" fmla="*/ 0 w 266"/>
                <a:gd name="T57" fmla="*/ 0 h 157"/>
                <a:gd name="T58" fmla="*/ 0 w 266"/>
                <a:gd name="T59" fmla="*/ 0 h 157"/>
                <a:gd name="T60" fmla="*/ 0 w 266"/>
                <a:gd name="T61" fmla="*/ 0 h 157"/>
                <a:gd name="T62" fmla="*/ 0 w 266"/>
                <a:gd name="T63" fmla="*/ 0 h 157"/>
                <a:gd name="T64" fmla="*/ 0 w 266"/>
                <a:gd name="T65" fmla="*/ 0 h 157"/>
                <a:gd name="T66" fmla="*/ 0 w 266"/>
                <a:gd name="T67" fmla="*/ 0 h 157"/>
                <a:gd name="T68" fmla="*/ 0 w 266"/>
                <a:gd name="T69" fmla="*/ 0 h 157"/>
                <a:gd name="T70" fmla="*/ 0 w 266"/>
                <a:gd name="T71" fmla="*/ 0 h 157"/>
                <a:gd name="T72" fmla="*/ 0 w 266"/>
                <a:gd name="T73" fmla="*/ 0 h 157"/>
                <a:gd name="T74" fmla="*/ 0 w 266"/>
                <a:gd name="T75" fmla="*/ 0 h 157"/>
                <a:gd name="T76" fmla="*/ 0 w 266"/>
                <a:gd name="T77" fmla="*/ 0 h 157"/>
                <a:gd name="T78" fmla="*/ 0 w 266"/>
                <a:gd name="T79" fmla="*/ 0 h 157"/>
                <a:gd name="T80" fmla="*/ 0 w 266"/>
                <a:gd name="T81" fmla="*/ 0 h 157"/>
                <a:gd name="T82" fmla="*/ 0 w 266"/>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6"/>
                <a:gd name="T127" fmla="*/ 0 h 157"/>
                <a:gd name="T128" fmla="*/ 266 w 266"/>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6" h="157">
                  <a:moveTo>
                    <a:pt x="241" y="0"/>
                  </a:moveTo>
                  <a:lnTo>
                    <a:pt x="237" y="10"/>
                  </a:lnTo>
                  <a:lnTo>
                    <a:pt x="232" y="20"/>
                  </a:lnTo>
                  <a:lnTo>
                    <a:pt x="230" y="30"/>
                  </a:lnTo>
                  <a:lnTo>
                    <a:pt x="228" y="40"/>
                  </a:lnTo>
                  <a:lnTo>
                    <a:pt x="228" y="50"/>
                  </a:lnTo>
                  <a:lnTo>
                    <a:pt x="228" y="60"/>
                  </a:lnTo>
                  <a:lnTo>
                    <a:pt x="229" y="70"/>
                  </a:lnTo>
                  <a:lnTo>
                    <a:pt x="231" y="80"/>
                  </a:lnTo>
                  <a:lnTo>
                    <a:pt x="233" y="90"/>
                  </a:lnTo>
                  <a:lnTo>
                    <a:pt x="237" y="98"/>
                  </a:lnTo>
                  <a:lnTo>
                    <a:pt x="240" y="108"/>
                  </a:lnTo>
                  <a:lnTo>
                    <a:pt x="244" y="116"/>
                  </a:lnTo>
                  <a:lnTo>
                    <a:pt x="249" y="125"/>
                  </a:lnTo>
                  <a:lnTo>
                    <a:pt x="253" y="132"/>
                  </a:lnTo>
                  <a:lnTo>
                    <a:pt x="258" y="139"/>
                  </a:lnTo>
                  <a:lnTo>
                    <a:pt x="264" y="144"/>
                  </a:lnTo>
                  <a:lnTo>
                    <a:pt x="265" y="146"/>
                  </a:lnTo>
                  <a:lnTo>
                    <a:pt x="266" y="148"/>
                  </a:lnTo>
                  <a:lnTo>
                    <a:pt x="266" y="151"/>
                  </a:lnTo>
                  <a:lnTo>
                    <a:pt x="266" y="152"/>
                  </a:lnTo>
                  <a:lnTo>
                    <a:pt x="266" y="154"/>
                  </a:lnTo>
                  <a:lnTo>
                    <a:pt x="265" y="155"/>
                  </a:lnTo>
                  <a:lnTo>
                    <a:pt x="263" y="156"/>
                  </a:lnTo>
                  <a:lnTo>
                    <a:pt x="262" y="156"/>
                  </a:lnTo>
                  <a:lnTo>
                    <a:pt x="0" y="157"/>
                  </a:lnTo>
                  <a:lnTo>
                    <a:pt x="12" y="143"/>
                  </a:lnTo>
                  <a:lnTo>
                    <a:pt x="24" y="130"/>
                  </a:lnTo>
                  <a:lnTo>
                    <a:pt x="37" y="118"/>
                  </a:lnTo>
                  <a:lnTo>
                    <a:pt x="50" y="105"/>
                  </a:lnTo>
                  <a:lnTo>
                    <a:pt x="64" y="94"/>
                  </a:lnTo>
                  <a:lnTo>
                    <a:pt x="79" y="82"/>
                  </a:lnTo>
                  <a:lnTo>
                    <a:pt x="93" y="72"/>
                  </a:lnTo>
                  <a:lnTo>
                    <a:pt x="108" y="61"/>
                  </a:lnTo>
                  <a:lnTo>
                    <a:pt x="123" y="51"/>
                  </a:lnTo>
                  <a:lnTo>
                    <a:pt x="140" y="43"/>
                  </a:lnTo>
                  <a:lnTo>
                    <a:pt x="156" y="34"/>
                  </a:lnTo>
                  <a:lnTo>
                    <a:pt x="172" y="26"/>
                  </a:lnTo>
                  <a:lnTo>
                    <a:pt x="189" y="19"/>
                  </a:lnTo>
                  <a:lnTo>
                    <a:pt x="206" y="12"/>
                  </a:lnTo>
                  <a:lnTo>
                    <a:pt x="224" y="6"/>
                  </a:lnTo>
                  <a:lnTo>
                    <a:pt x="241" y="0"/>
                  </a:lnTo>
                  <a:close/>
                </a:path>
              </a:pathLst>
            </a:custGeom>
            <a:solidFill>
              <a:srgbClr val="22A7EA"/>
            </a:solidFill>
            <a:ln w="9525">
              <a:noFill/>
              <a:round/>
              <a:headEnd/>
              <a:tailEnd/>
            </a:ln>
          </p:spPr>
          <p:txBody>
            <a:bodyPr/>
            <a:lstStyle/>
            <a:p>
              <a:endParaRPr lang="en-US" dirty="0"/>
            </a:p>
          </p:txBody>
        </p:sp>
        <p:sp>
          <p:nvSpPr>
            <p:cNvPr id="23679" name="Freeform 725"/>
            <p:cNvSpPr>
              <a:spLocks/>
            </p:cNvSpPr>
            <p:nvPr/>
          </p:nvSpPr>
          <p:spPr bwMode="white">
            <a:xfrm>
              <a:off x="3064" y="1557"/>
              <a:ext cx="59" cy="82"/>
            </a:xfrm>
            <a:custGeom>
              <a:avLst/>
              <a:gdLst>
                <a:gd name="T0" fmla="*/ 0 w 500"/>
                <a:gd name="T1" fmla="*/ 0 h 665"/>
                <a:gd name="T2" fmla="*/ 0 w 500"/>
                <a:gd name="T3" fmla="*/ 0 h 665"/>
                <a:gd name="T4" fmla="*/ 0 w 500"/>
                <a:gd name="T5" fmla="*/ 0 h 665"/>
                <a:gd name="T6" fmla="*/ 0 w 500"/>
                <a:gd name="T7" fmla="*/ 0 h 665"/>
                <a:gd name="T8" fmla="*/ 0 w 500"/>
                <a:gd name="T9" fmla="*/ 0 h 665"/>
                <a:gd name="T10" fmla="*/ 0 w 500"/>
                <a:gd name="T11" fmla="*/ 0 h 665"/>
                <a:gd name="T12" fmla="*/ 0 w 500"/>
                <a:gd name="T13" fmla="*/ 0 h 665"/>
                <a:gd name="T14" fmla="*/ 0 w 500"/>
                <a:gd name="T15" fmla="*/ 0 h 665"/>
                <a:gd name="T16" fmla="*/ 0 w 500"/>
                <a:gd name="T17" fmla="*/ 0 h 665"/>
                <a:gd name="T18" fmla="*/ 0 w 500"/>
                <a:gd name="T19" fmla="*/ 0 h 665"/>
                <a:gd name="T20" fmla="*/ 0 w 500"/>
                <a:gd name="T21" fmla="*/ 0 h 665"/>
                <a:gd name="T22" fmla="*/ 0 w 500"/>
                <a:gd name="T23" fmla="*/ 0 h 665"/>
                <a:gd name="T24" fmla="*/ 0 w 500"/>
                <a:gd name="T25" fmla="*/ 0 h 665"/>
                <a:gd name="T26" fmla="*/ 0 w 500"/>
                <a:gd name="T27" fmla="*/ 0 h 665"/>
                <a:gd name="T28" fmla="*/ 0 w 500"/>
                <a:gd name="T29" fmla="*/ 0 h 665"/>
                <a:gd name="T30" fmla="*/ 0 w 500"/>
                <a:gd name="T31" fmla="*/ 0 h 665"/>
                <a:gd name="T32" fmla="*/ 0 w 500"/>
                <a:gd name="T33" fmla="*/ 0 h 665"/>
                <a:gd name="T34" fmla="*/ 0 w 500"/>
                <a:gd name="T35" fmla="*/ 0 h 665"/>
                <a:gd name="T36" fmla="*/ 0 w 500"/>
                <a:gd name="T37" fmla="*/ 0 h 665"/>
                <a:gd name="T38" fmla="*/ 0 w 500"/>
                <a:gd name="T39" fmla="*/ 0 h 665"/>
                <a:gd name="T40" fmla="*/ 0 w 500"/>
                <a:gd name="T41" fmla="*/ 0 h 665"/>
                <a:gd name="T42" fmla="*/ 0 w 500"/>
                <a:gd name="T43" fmla="*/ 0 h 665"/>
                <a:gd name="T44" fmla="*/ 0 w 500"/>
                <a:gd name="T45" fmla="*/ 0 h 665"/>
                <a:gd name="T46" fmla="*/ 0 w 500"/>
                <a:gd name="T47" fmla="*/ 0 h 665"/>
                <a:gd name="T48" fmla="*/ 0 w 500"/>
                <a:gd name="T49" fmla="*/ 0 h 665"/>
                <a:gd name="T50" fmla="*/ 0 w 500"/>
                <a:gd name="T51" fmla="*/ 0 h 665"/>
                <a:gd name="T52" fmla="*/ 0 w 500"/>
                <a:gd name="T53" fmla="*/ 0 h 665"/>
                <a:gd name="T54" fmla="*/ 0 w 500"/>
                <a:gd name="T55" fmla="*/ 0 h 665"/>
                <a:gd name="T56" fmla="*/ 0 w 500"/>
                <a:gd name="T57" fmla="*/ 0 h 665"/>
                <a:gd name="T58" fmla="*/ 0 w 500"/>
                <a:gd name="T59" fmla="*/ 0 h 665"/>
                <a:gd name="T60" fmla="*/ 0 w 500"/>
                <a:gd name="T61" fmla="*/ 0 h 665"/>
                <a:gd name="T62" fmla="*/ 0 w 500"/>
                <a:gd name="T63" fmla="*/ 0 h 665"/>
                <a:gd name="T64" fmla="*/ 0 w 500"/>
                <a:gd name="T65" fmla="*/ 0 h 665"/>
                <a:gd name="T66" fmla="*/ 0 w 500"/>
                <a:gd name="T67" fmla="*/ 0 h 665"/>
                <a:gd name="T68" fmla="*/ 0 w 500"/>
                <a:gd name="T69" fmla="*/ 0 h 665"/>
                <a:gd name="T70" fmla="*/ 0 w 500"/>
                <a:gd name="T71" fmla="*/ 0 h 665"/>
                <a:gd name="T72" fmla="*/ 0 w 500"/>
                <a:gd name="T73" fmla="*/ 0 h 665"/>
                <a:gd name="T74" fmla="*/ 0 w 500"/>
                <a:gd name="T75" fmla="*/ 0 h 665"/>
                <a:gd name="T76" fmla="*/ 0 w 500"/>
                <a:gd name="T77" fmla="*/ 0 h 665"/>
                <a:gd name="T78" fmla="*/ 0 w 500"/>
                <a:gd name="T79" fmla="*/ 0 h 665"/>
                <a:gd name="T80" fmla="*/ 0 w 500"/>
                <a:gd name="T81" fmla="*/ 0 h 665"/>
                <a:gd name="T82" fmla="*/ 0 w 500"/>
                <a:gd name="T83" fmla="*/ 0 h 665"/>
                <a:gd name="T84" fmla="*/ 0 w 500"/>
                <a:gd name="T85" fmla="*/ 0 h 665"/>
                <a:gd name="T86" fmla="*/ 0 w 500"/>
                <a:gd name="T87" fmla="*/ 0 h 665"/>
                <a:gd name="T88" fmla="*/ 0 w 500"/>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0"/>
                <a:gd name="T136" fmla="*/ 0 h 665"/>
                <a:gd name="T137" fmla="*/ 500 w 500"/>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0" h="665">
                  <a:moveTo>
                    <a:pt x="463" y="0"/>
                  </a:moveTo>
                  <a:lnTo>
                    <a:pt x="72" y="38"/>
                  </a:lnTo>
                  <a:lnTo>
                    <a:pt x="59" y="40"/>
                  </a:lnTo>
                  <a:lnTo>
                    <a:pt x="47" y="45"/>
                  </a:lnTo>
                  <a:lnTo>
                    <a:pt x="37" y="49"/>
                  </a:lnTo>
                  <a:lnTo>
                    <a:pt x="29" y="56"/>
                  </a:lnTo>
                  <a:lnTo>
                    <a:pt x="21" y="63"/>
                  </a:lnTo>
                  <a:lnTo>
                    <a:pt x="15" y="71"/>
                  </a:lnTo>
                  <a:lnTo>
                    <a:pt x="10" y="79"/>
                  </a:lnTo>
                  <a:lnTo>
                    <a:pt x="6" y="88"/>
                  </a:lnTo>
                  <a:lnTo>
                    <a:pt x="4" y="97"/>
                  </a:lnTo>
                  <a:lnTo>
                    <a:pt x="2" y="107"/>
                  </a:lnTo>
                  <a:lnTo>
                    <a:pt x="0" y="117"/>
                  </a:lnTo>
                  <a:lnTo>
                    <a:pt x="0" y="127"/>
                  </a:lnTo>
                  <a:lnTo>
                    <a:pt x="2" y="135"/>
                  </a:lnTo>
                  <a:lnTo>
                    <a:pt x="4" y="145"/>
                  </a:lnTo>
                  <a:lnTo>
                    <a:pt x="6" y="154"/>
                  </a:lnTo>
                  <a:lnTo>
                    <a:pt x="10" y="162"/>
                  </a:lnTo>
                  <a:lnTo>
                    <a:pt x="277" y="665"/>
                  </a:lnTo>
                  <a:lnTo>
                    <a:pt x="277" y="664"/>
                  </a:lnTo>
                  <a:lnTo>
                    <a:pt x="302" y="643"/>
                  </a:lnTo>
                  <a:lnTo>
                    <a:pt x="325" y="621"/>
                  </a:lnTo>
                  <a:lnTo>
                    <a:pt x="348" y="597"/>
                  </a:lnTo>
                  <a:lnTo>
                    <a:pt x="369" y="573"/>
                  </a:lnTo>
                  <a:lnTo>
                    <a:pt x="388" y="547"/>
                  </a:lnTo>
                  <a:lnTo>
                    <a:pt x="407" y="521"/>
                  </a:lnTo>
                  <a:lnTo>
                    <a:pt x="424" y="493"/>
                  </a:lnTo>
                  <a:lnTo>
                    <a:pt x="440" y="464"/>
                  </a:lnTo>
                  <a:lnTo>
                    <a:pt x="453" y="435"/>
                  </a:lnTo>
                  <a:lnTo>
                    <a:pt x="465" y="404"/>
                  </a:lnTo>
                  <a:lnTo>
                    <a:pt x="476" y="373"/>
                  </a:lnTo>
                  <a:lnTo>
                    <a:pt x="484" y="340"/>
                  </a:lnTo>
                  <a:lnTo>
                    <a:pt x="491" y="307"/>
                  </a:lnTo>
                  <a:lnTo>
                    <a:pt x="496" y="275"/>
                  </a:lnTo>
                  <a:lnTo>
                    <a:pt x="499" y="240"/>
                  </a:lnTo>
                  <a:lnTo>
                    <a:pt x="500" y="206"/>
                  </a:lnTo>
                  <a:lnTo>
                    <a:pt x="500" y="179"/>
                  </a:lnTo>
                  <a:lnTo>
                    <a:pt x="497" y="152"/>
                  </a:lnTo>
                  <a:lnTo>
                    <a:pt x="494" y="125"/>
                  </a:lnTo>
                  <a:lnTo>
                    <a:pt x="491" y="99"/>
                  </a:lnTo>
                  <a:lnTo>
                    <a:pt x="485" y="74"/>
                  </a:lnTo>
                  <a:lnTo>
                    <a:pt x="479" y="49"/>
                  </a:lnTo>
                  <a:lnTo>
                    <a:pt x="471" y="24"/>
                  </a:lnTo>
                  <a:lnTo>
                    <a:pt x="463" y="0"/>
                  </a:lnTo>
                  <a:close/>
                </a:path>
              </a:pathLst>
            </a:custGeom>
            <a:solidFill>
              <a:srgbClr val="FFFFFF"/>
            </a:solidFill>
            <a:ln w="9525">
              <a:noFill/>
              <a:round/>
              <a:headEnd/>
              <a:tailEnd/>
            </a:ln>
          </p:spPr>
          <p:txBody>
            <a:bodyPr/>
            <a:lstStyle/>
            <a:p>
              <a:endParaRPr lang="en-US" dirty="0"/>
            </a:p>
          </p:txBody>
        </p:sp>
        <p:sp>
          <p:nvSpPr>
            <p:cNvPr id="23680" name="Freeform 726"/>
            <p:cNvSpPr>
              <a:spLocks/>
            </p:cNvSpPr>
            <p:nvPr/>
          </p:nvSpPr>
          <p:spPr bwMode="white">
            <a:xfrm>
              <a:off x="3054" y="1511"/>
              <a:ext cx="63" cy="40"/>
            </a:xfrm>
            <a:custGeom>
              <a:avLst/>
              <a:gdLst>
                <a:gd name="T0" fmla="*/ 0 w 529"/>
                <a:gd name="T1" fmla="*/ 0 h 337"/>
                <a:gd name="T2" fmla="*/ 0 w 529"/>
                <a:gd name="T3" fmla="*/ 0 h 337"/>
                <a:gd name="T4" fmla="*/ 0 w 529"/>
                <a:gd name="T5" fmla="*/ 0 h 337"/>
                <a:gd name="T6" fmla="*/ 0 w 529"/>
                <a:gd name="T7" fmla="*/ 0 h 337"/>
                <a:gd name="T8" fmla="*/ 0 w 529"/>
                <a:gd name="T9" fmla="*/ 0 h 337"/>
                <a:gd name="T10" fmla="*/ 0 w 529"/>
                <a:gd name="T11" fmla="*/ 0 h 337"/>
                <a:gd name="T12" fmla="*/ 0 w 529"/>
                <a:gd name="T13" fmla="*/ 0 h 337"/>
                <a:gd name="T14" fmla="*/ 0 w 529"/>
                <a:gd name="T15" fmla="*/ 0 h 337"/>
                <a:gd name="T16" fmla="*/ 0 w 529"/>
                <a:gd name="T17" fmla="*/ 0 h 337"/>
                <a:gd name="T18" fmla="*/ 0 w 529"/>
                <a:gd name="T19" fmla="*/ 0 h 337"/>
                <a:gd name="T20" fmla="*/ 0 w 529"/>
                <a:gd name="T21" fmla="*/ 0 h 337"/>
                <a:gd name="T22" fmla="*/ 0 w 529"/>
                <a:gd name="T23" fmla="*/ 0 h 337"/>
                <a:gd name="T24" fmla="*/ 0 w 529"/>
                <a:gd name="T25" fmla="*/ 0 h 337"/>
                <a:gd name="T26" fmla="*/ 0 w 529"/>
                <a:gd name="T27" fmla="*/ 0 h 337"/>
                <a:gd name="T28" fmla="*/ 0 w 529"/>
                <a:gd name="T29" fmla="*/ 0 h 337"/>
                <a:gd name="T30" fmla="*/ 0 w 529"/>
                <a:gd name="T31" fmla="*/ 0 h 337"/>
                <a:gd name="T32" fmla="*/ 0 w 529"/>
                <a:gd name="T33" fmla="*/ 0 h 337"/>
                <a:gd name="T34" fmla="*/ 0 w 529"/>
                <a:gd name="T35" fmla="*/ 0 h 337"/>
                <a:gd name="T36" fmla="*/ 0 w 529"/>
                <a:gd name="T37" fmla="*/ 0 h 337"/>
                <a:gd name="T38" fmla="*/ 0 w 529"/>
                <a:gd name="T39" fmla="*/ 0 h 337"/>
                <a:gd name="T40" fmla="*/ 0 w 529"/>
                <a:gd name="T41" fmla="*/ 0 h 337"/>
                <a:gd name="T42" fmla="*/ 0 w 529"/>
                <a:gd name="T43" fmla="*/ 0 h 337"/>
                <a:gd name="T44" fmla="*/ 0 w 529"/>
                <a:gd name="T45" fmla="*/ 0 h 337"/>
                <a:gd name="T46" fmla="*/ 0 w 529"/>
                <a:gd name="T47" fmla="*/ 0 h 337"/>
                <a:gd name="T48" fmla="*/ 0 w 529"/>
                <a:gd name="T49" fmla="*/ 0 h 337"/>
                <a:gd name="T50" fmla="*/ 0 w 529"/>
                <a:gd name="T51" fmla="*/ 0 h 337"/>
                <a:gd name="T52" fmla="*/ 0 w 529"/>
                <a:gd name="T53" fmla="*/ 0 h 337"/>
                <a:gd name="T54" fmla="*/ 0 w 529"/>
                <a:gd name="T55" fmla="*/ 0 h 337"/>
                <a:gd name="T56" fmla="*/ 0 w 529"/>
                <a:gd name="T57" fmla="*/ 0 h 337"/>
                <a:gd name="T58" fmla="*/ 0 w 529"/>
                <a:gd name="T59" fmla="*/ 0 h 337"/>
                <a:gd name="T60" fmla="*/ 0 w 529"/>
                <a:gd name="T61" fmla="*/ 0 h 337"/>
                <a:gd name="T62" fmla="*/ 0 w 529"/>
                <a:gd name="T63" fmla="*/ 0 h 337"/>
                <a:gd name="T64" fmla="*/ 0 w 529"/>
                <a:gd name="T65" fmla="*/ 0 h 337"/>
                <a:gd name="T66" fmla="*/ 0 w 529"/>
                <a:gd name="T67" fmla="*/ 0 h 337"/>
                <a:gd name="T68" fmla="*/ 0 w 529"/>
                <a:gd name="T69" fmla="*/ 0 h 337"/>
                <a:gd name="T70" fmla="*/ 0 w 529"/>
                <a:gd name="T71" fmla="*/ 0 h 337"/>
                <a:gd name="T72" fmla="*/ 0 w 529"/>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9"/>
                <a:gd name="T112" fmla="*/ 0 h 337"/>
                <a:gd name="T113" fmla="*/ 529 w 529"/>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9" h="337">
                  <a:moveTo>
                    <a:pt x="0" y="74"/>
                  </a:moveTo>
                  <a:lnTo>
                    <a:pt x="12" y="75"/>
                  </a:lnTo>
                  <a:lnTo>
                    <a:pt x="23" y="77"/>
                  </a:lnTo>
                  <a:lnTo>
                    <a:pt x="34" y="82"/>
                  </a:lnTo>
                  <a:lnTo>
                    <a:pt x="43" y="87"/>
                  </a:lnTo>
                  <a:lnTo>
                    <a:pt x="51" y="94"/>
                  </a:lnTo>
                  <a:lnTo>
                    <a:pt x="57" y="101"/>
                  </a:lnTo>
                  <a:lnTo>
                    <a:pt x="63" y="109"/>
                  </a:lnTo>
                  <a:lnTo>
                    <a:pt x="67" y="119"/>
                  </a:lnTo>
                  <a:lnTo>
                    <a:pt x="70" y="128"/>
                  </a:lnTo>
                  <a:lnTo>
                    <a:pt x="72" y="137"/>
                  </a:lnTo>
                  <a:lnTo>
                    <a:pt x="74" y="147"/>
                  </a:lnTo>
                  <a:lnTo>
                    <a:pt x="74" y="157"/>
                  </a:lnTo>
                  <a:lnTo>
                    <a:pt x="71" y="167"/>
                  </a:lnTo>
                  <a:lnTo>
                    <a:pt x="69" y="175"/>
                  </a:lnTo>
                  <a:lnTo>
                    <a:pt x="65" y="184"/>
                  </a:lnTo>
                  <a:lnTo>
                    <a:pt x="60" y="193"/>
                  </a:lnTo>
                  <a:lnTo>
                    <a:pt x="51" y="205"/>
                  </a:lnTo>
                  <a:lnTo>
                    <a:pt x="43" y="216"/>
                  </a:lnTo>
                  <a:lnTo>
                    <a:pt x="38" y="225"/>
                  </a:lnTo>
                  <a:lnTo>
                    <a:pt x="33" y="233"/>
                  </a:lnTo>
                  <a:lnTo>
                    <a:pt x="31" y="242"/>
                  </a:lnTo>
                  <a:lnTo>
                    <a:pt x="29" y="251"/>
                  </a:lnTo>
                  <a:lnTo>
                    <a:pt x="29" y="260"/>
                  </a:lnTo>
                  <a:lnTo>
                    <a:pt x="29" y="272"/>
                  </a:lnTo>
                  <a:lnTo>
                    <a:pt x="29" y="278"/>
                  </a:lnTo>
                  <a:lnTo>
                    <a:pt x="30" y="283"/>
                  </a:lnTo>
                  <a:lnTo>
                    <a:pt x="32" y="289"/>
                  </a:lnTo>
                  <a:lnTo>
                    <a:pt x="34" y="294"/>
                  </a:lnTo>
                  <a:lnTo>
                    <a:pt x="38" y="300"/>
                  </a:lnTo>
                  <a:lnTo>
                    <a:pt x="41" y="304"/>
                  </a:lnTo>
                  <a:lnTo>
                    <a:pt x="45" y="310"/>
                  </a:lnTo>
                  <a:lnTo>
                    <a:pt x="51" y="314"/>
                  </a:lnTo>
                  <a:lnTo>
                    <a:pt x="56" y="318"/>
                  </a:lnTo>
                  <a:lnTo>
                    <a:pt x="62" y="323"/>
                  </a:lnTo>
                  <a:lnTo>
                    <a:pt x="69" y="327"/>
                  </a:lnTo>
                  <a:lnTo>
                    <a:pt x="77" y="330"/>
                  </a:lnTo>
                  <a:lnTo>
                    <a:pt x="86" y="332"/>
                  </a:lnTo>
                  <a:lnTo>
                    <a:pt x="94" y="335"/>
                  </a:lnTo>
                  <a:lnTo>
                    <a:pt x="104" y="336"/>
                  </a:lnTo>
                  <a:lnTo>
                    <a:pt x="115" y="337"/>
                  </a:lnTo>
                  <a:lnTo>
                    <a:pt x="529" y="337"/>
                  </a:lnTo>
                  <a:lnTo>
                    <a:pt x="520" y="318"/>
                  </a:lnTo>
                  <a:lnTo>
                    <a:pt x="511" y="300"/>
                  </a:lnTo>
                  <a:lnTo>
                    <a:pt x="501" y="282"/>
                  </a:lnTo>
                  <a:lnTo>
                    <a:pt x="490" y="265"/>
                  </a:lnTo>
                  <a:lnTo>
                    <a:pt x="478" y="248"/>
                  </a:lnTo>
                  <a:lnTo>
                    <a:pt x="466" y="231"/>
                  </a:lnTo>
                  <a:lnTo>
                    <a:pt x="454" y="216"/>
                  </a:lnTo>
                  <a:lnTo>
                    <a:pt x="441" y="201"/>
                  </a:lnTo>
                  <a:lnTo>
                    <a:pt x="427" y="185"/>
                  </a:lnTo>
                  <a:lnTo>
                    <a:pt x="413" y="170"/>
                  </a:lnTo>
                  <a:lnTo>
                    <a:pt x="398" y="156"/>
                  </a:lnTo>
                  <a:lnTo>
                    <a:pt x="383" y="143"/>
                  </a:lnTo>
                  <a:lnTo>
                    <a:pt x="368" y="130"/>
                  </a:lnTo>
                  <a:lnTo>
                    <a:pt x="351" y="118"/>
                  </a:lnTo>
                  <a:lnTo>
                    <a:pt x="335" y="106"/>
                  </a:lnTo>
                  <a:lnTo>
                    <a:pt x="319" y="94"/>
                  </a:lnTo>
                  <a:lnTo>
                    <a:pt x="301" y="83"/>
                  </a:lnTo>
                  <a:lnTo>
                    <a:pt x="284" y="73"/>
                  </a:lnTo>
                  <a:lnTo>
                    <a:pt x="265" y="63"/>
                  </a:lnTo>
                  <a:lnTo>
                    <a:pt x="247" y="54"/>
                  </a:lnTo>
                  <a:lnTo>
                    <a:pt x="228" y="46"/>
                  </a:lnTo>
                  <a:lnTo>
                    <a:pt x="209" y="38"/>
                  </a:lnTo>
                  <a:lnTo>
                    <a:pt x="189" y="32"/>
                  </a:lnTo>
                  <a:lnTo>
                    <a:pt x="169" y="25"/>
                  </a:lnTo>
                  <a:lnTo>
                    <a:pt x="150" y="20"/>
                  </a:lnTo>
                  <a:lnTo>
                    <a:pt x="129" y="14"/>
                  </a:lnTo>
                  <a:lnTo>
                    <a:pt x="108" y="10"/>
                  </a:lnTo>
                  <a:lnTo>
                    <a:pt x="88" y="7"/>
                  </a:lnTo>
                  <a:lnTo>
                    <a:pt x="67" y="4"/>
                  </a:lnTo>
                  <a:lnTo>
                    <a:pt x="45" y="2"/>
                  </a:lnTo>
                  <a:lnTo>
                    <a:pt x="23" y="1"/>
                  </a:lnTo>
                  <a:lnTo>
                    <a:pt x="2" y="0"/>
                  </a:lnTo>
                  <a:lnTo>
                    <a:pt x="0" y="74"/>
                  </a:lnTo>
                  <a:close/>
                </a:path>
              </a:pathLst>
            </a:custGeom>
            <a:solidFill>
              <a:srgbClr val="FFFFFF"/>
            </a:solidFill>
            <a:ln w="9525">
              <a:noFill/>
              <a:round/>
              <a:headEnd/>
              <a:tailEnd/>
            </a:ln>
          </p:spPr>
          <p:txBody>
            <a:bodyPr/>
            <a:lstStyle/>
            <a:p>
              <a:endParaRPr lang="en-US" dirty="0"/>
            </a:p>
          </p:txBody>
        </p:sp>
        <p:sp>
          <p:nvSpPr>
            <p:cNvPr id="23681" name="Freeform 727"/>
            <p:cNvSpPr>
              <a:spLocks/>
            </p:cNvSpPr>
            <p:nvPr/>
          </p:nvSpPr>
          <p:spPr bwMode="auto">
            <a:xfrm>
              <a:off x="3075" y="1568"/>
              <a:ext cx="38"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316" y="0"/>
                  </a:moveTo>
                  <a:lnTo>
                    <a:pt x="20" y="27"/>
                  </a:lnTo>
                  <a:lnTo>
                    <a:pt x="13" y="29"/>
                  </a:lnTo>
                  <a:lnTo>
                    <a:pt x="7" y="31"/>
                  </a:lnTo>
                  <a:lnTo>
                    <a:pt x="4" y="33"/>
                  </a:lnTo>
                  <a:lnTo>
                    <a:pt x="1" y="35"/>
                  </a:lnTo>
                  <a:lnTo>
                    <a:pt x="0" y="38"/>
                  </a:lnTo>
                  <a:lnTo>
                    <a:pt x="0" y="42"/>
                  </a:lnTo>
                  <a:lnTo>
                    <a:pt x="1" y="46"/>
                  </a:lnTo>
                  <a:lnTo>
                    <a:pt x="2" y="50"/>
                  </a:lnTo>
                  <a:lnTo>
                    <a:pt x="209" y="446"/>
                  </a:lnTo>
                  <a:lnTo>
                    <a:pt x="223" y="430"/>
                  </a:lnTo>
                  <a:lnTo>
                    <a:pt x="236" y="412"/>
                  </a:lnTo>
                  <a:lnTo>
                    <a:pt x="248" y="395"/>
                  </a:lnTo>
                  <a:lnTo>
                    <a:pt x="260" y="376"/>
                  </a:lnTo>
                  <a:lnTo>
                    <a:pt x="271" y="357"/>
                  </a:lnTo>
                  <a:lnTo>
                    <a:pt x="281" y="337"/>
                  </a:lnTo>
                  <a:lnTo>
                    <a:pt x="290" y="317"/>
                  </a:lnTo>
                  <a:lnTo>
                    <a:pt x="298" y="297"/>
                  </a:lnTo>
                  <a:lnTo>
                    <a:pt x="305" y="276"/>
                  </a:lnTo>
                  <a:lnTo>
                    <a:pt x="311" y="255"/>
                  </a:lnTo>
                  <a:lnTo>
                    <a:pt x="317" y="233"/>
                  </a:lnTo>
                  <a:lnTo>
                    <a:pt x="322" y="211"/>
                  </a:lnTo>
                  <a:lnTo>
                    <a:pt x="326" y="189"/>
                  </a:lnTo>
                  <a:lnTo>
                    <a:pt x="328" y="166"/>
                  </a:lnTo>
                  <a:lnTo>
                    <a:pt x="330" y="143"/>
                  </a:lnTo>
                  <a:lnTo>
                    <a:pt x="330" y="120"/>
                  </a:lnTo>
                  <a:lnTo>
                    <a:pt x="330" y="105"/>
                  </a:lnTo>
                  <a:lnTo>
                    <a:pt x="329" y="90"/>
                  </a:lnTo>
                  <a:lnTo>
                    <a:pt x="328" y="74"/>
                  </a:lnTo>
                  <a:lnTo>
                    <a:pt x="327" y="59"/>
                  </a:lnTo>
                  <a:lnTo>
                    <a:pt x="325" y="44"/>
                  </a:lnTo>
                  <a:lnTo>
                    <a:pt x="322" y="30"/>
                  </a:lnTo>
                  <a:lnTo>
                    <a:pt x="319" y="14"/>
                  </a:lnTo>
                  <a:lnTo>
                    <a:pt x="316" y="0"/>
                  </a:lnTo>
                  <a:close/>
                </a:path>
              </a:pathLst>
            </a:custGeom>
            <a:solidFill>
              <a:srgbClr val="22A7EA"/>
            </a:solidFill>
            <a:ln w="9525">
              <a:noFill/>
              <a:round/>
              <a:headEnd/>
              <a:tailEnd/>
            </a:ln>
          </p:spPr>
          <p:txBody>
            <a:bodyPr/>
            <a:lstStyle/>
            <a:p>
              <a:endParaRPr lang="en-US" dirty="0"/>
            </a:p>
          </p:txBody>
        </p:sp>
        <p:sp>
          <p:nvSpPr>
            <p:cNvPr id="23682" name="Freeform 728"/>
            <p:cNvSpPr>
              <a:spLocks/>
            </p:cNvSpPr>
            <p:nvPr/>
          </p:nvSpPr>
          <p:spPr bwMode="auto">
            <a:xfrm>
              <a:off x="3068" y="1521"/>
              <a:ext cx="31" cy="21"/>
            </a:xfrm>
            <a:custGeom>
              <a:avLst/>
              <a:gdLst>
                <a:gd name="T0" fmla="*/ 0 w 267"/>
                <a:gd name="T1" fmla="*/ 0 h 157"/>
                <a:gd name="T2" fmla="*/ 0 w 267"/>
                <a:gd name="T3" fmla="*/ 0 h 157"/>
                <a:gd name="T4" fmla="*/ 0 w 267"/>
                <a:gd name="T5" fmla="*/ 0 h 157"/>
                <a:gd name="T6" fmla="*/ 0 w 267"/>
                <a:gd name="T7" fmla="*/ 0 h 157"/>
                <a:gd name="T8" fmla="*/ 0 w 267"/>
                <a:gd name="T9" fmla="*/ 0 h 157"/>
                <a:gd name="T10" fmla="*/ 0 w 267"/>
                <a:gd name="T11" fmla="*/ 0 h 157"/>
                <a:gd name="T12" fmla="*/ 0 w 267"/>
                <a:gd name="T13" fmla="*/ 0 h 157"/>
                <a:gd name="T14" fmla="*/ 0 w 267"/>
                <a:gd name="T15" fmla="*/ 0 h 157"/>
                <a:gd name="T16" fmla="*/ 0 w 267"/>
                <a:gd name="T17" fmla="*/ 0 h 157"/>
                <a:gd name="T18" fmla="*/ 0 w 267"/>
                <a:gd name="T19" fmla="*/ 0 h 157"/>
                <a:gd name="T20" fmla="*/ 0 w 267"/>
                <a:gd name="T21" fmla="*/ 0 h 157"/>
                <a:gd name="T22" fmla="*/ 0 w 267"/>
                <a:gd name="T23" fmla="*/ 0 h 157"/>
                <a:gd name="T24" fmla="*/ 0 w 267"/>
                <a:gd name="T25" fmla="*/ 0 h 157"/>
                <a:gd name="T26" fmla="*/ 0 w 267"/>
                <a:gd name="T27" fmla="*/ 0 h 157"/>
                <a:gd name="T28" fmla="*/ 0 w 267"/>
                <a:gd name="T29" fmla="*/ 0 h 157"/>
                <a:gd name="T30" fmla="*/ 0 w 267"/>
                <a:gd name="T31" fmla="*/ 0 h 157"/>
                <a:gd name="T32" fmla="*/ 0 w 267"/>
                <a:gd name="T33" fmla="*/ 0 h 157"/>
                <a:gd name="T34" fmla="*/ 0 w 267"/>
                <a:gd name="T35" fmla="*/ 0 h 157"/>
                <a:gd name="T36" fmla="*/ 0 w 267"/>
                <a:gd name="T37" fmla="*/ 0 h 157"/>
                <a:gd name="T38" fmla="*/ 0 w 267"/>
                <a:gd name="T39" fmla="*/ 0 h 157"/>
                <a:gd name="T40" fmla="*/ 0 w 267"/>
                <a:gd name="T41" fmla="*/ 0 h 157"/>
                <a:gd name="T42" fmla="*/ 0 w 267"/>
                <a:gd name="T43" fmla="*/ 0 h 157"/>
                <a:gd name="T44" fmla="*/ 0 w 267"/>
                <a:gd name="T45" fmla="*/ 0 h 157"/>
                <a:gd name="T46" fmla="*/ 0 w 267"/>
                <a:gd name="T47" fmla="*/ 0 h 157"/>
                <a:gd name="T48" fmla="*/ 0 w 267"/>
                <a:gd name="T49" fmla="*/ 0 h 157"/>
                <a:gd name="T50" fmla="*/ 0 w 267"/>
                <a:gd name="T51" fmla="*/ 0 h 157"/>
                <a:gd name="T52" fmla="*/ 0 w 267"/>
                <a:gd name="T53" fmla="*/ 0 h 157"/>
                <a:gd name="T54" fmla="*/ 0 w 267"/>
                <a:gd name="T55" fmla="*/ 0 h 157"/>
                <a:gd name="T56" fmla="*/ 0 w 267"/>
                <a:gd name="T57" fmla="*/ 0 h 157"/>
                <a:gd name="T58" fmla="*/ 0 w 267"/>
                <a:gd name="T59" fmla="*/ 0 h 157"/>
                <a:gd name="T60" fmla="*/ 0 w 267"/>
                <a:gd name="T61" fmla="*/ 0 h 157"/>
                <a:gd name="T62" fmla="*/ 0 w 267"/>
                <a:gd name="T63" fmla="*/ 0 h 157"/>
                <a:gd name="T64" fmla="*/ 0 w 267"/>
                <a:gd name="T65" fmla="*/ 0 h 157"/>
                <a:gd name="T66" fmla="*/ 0 w 267"/>
                <a:gd name="T67" fmla="*/ 0 h 157"/>
                <a:gd name="T68" fmla="*/ 0 w 267"/>
                <a:gd name="T69" fmla="*/ 0 h 157"/>
                <a:gd name="T70" fmla="*/ 0 w 267"/>
                <a:gd name="T71" fmla="*/ 0 h 157"/>
                <a:gd name="T72" fmla="*/ 0 w 267"/>
                <a:gd name="T73" fmla="*/ 0 h 157"/>
                <a:gd name="T74" fmla="*/ 0 w 267"/>
                <a:gd name="T75" fmla="*/ 0 h 157"/>
                <a:gd name="T76" fmla="*/ 0 w 267"/>
                <a:gd name="T77" fmla="*/ 0 h 157"/>
                <a:gd name="T78" fmla="*/ 0 w 267"/>
                <a:gd name="T79" fmla="*/ 0 h 157"/>
                <a:gd name="T80" fmla="*/ 0 w 267"/>
                <a:gd name="T81" fmla="*/ 0 h 157"/>
                <a:gd name="T82" fmla="*/ 0 w 267"/>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7"/>
                <a:gd name="T127" fmla="*/ 0 h 157"/>
                <a:gd name="T128" fmla="*/ 267 w 267"/>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7" h="157">
                  <a:moveTo>
                    <a:pt x="25" y="0"/>
                  </a:moveTo>
                  <a:lnTo>
                    <a:pt x="29" y="10"/>
                  </a:lnTo>
                  <a:lnTo>
                    <a:pt x="34" y="20"/>
                  </a:lnTo>
                  <a:lnTo>
                    <a:pt x="36" y="30"/>
                  </a:lnTo>
                  <a:lnTo>
                    <a:pt x="38" y="40"/>
                  </a:lnTo>
                  <a:lnTo>
                    <a:pt x="38" y="50"/>
                  </a:lnTo>
                  <a:lnTo>
                    <a:pt x="38" y="60"/>
                  </a:lnTo>
                  <a:lnTo>
                    <a:pt x="37" y="70"/>
                  </a:lnTo>
                  <a:lnTo>
                    <a:pt x="35" y="80"/>
                  </a:lnTo>
                  <a:lnTo>
                    <a:pt x="33" y="90"/>
                  </a:lnTo>
                  <a:lnTo>
                    <a:pt x="29" y="98"/>
                  </a:lnTo>
                  <a:lnTo>
                    <a:pt x="26" y="108"/>
                  </a:lnTo>
                  <a:lnTo>
                    <a:pt x="22" y="116"/>
                  </a:lnTo>
                  <a:lnTo>
                    <a:pt x="17" y="125"/>
                  </a:lnTo>
                  <a:lnTo>
                    <a:pt x="13" y="132"/>
                  </a:lnTo>
                  <a:lnTo>
                    <a:pt x="8" y="139"/>
                  </a:lnTo>
                  <a:lnTo>
                    <a:pt x="2" y="144"/>
                  </a:lnTo>
                  <a:lnTo>
                    <a:pt x="1" y="146"/>
                  </a:lnTo>
                  <a:lnTo>
                    <a:pt x="0" y="148"/>
                  </a:lnTo>
                  <a:lnTo>
                    <a:pt x="0" y="151"/>
                  </a:lnTo>
                  <a:lnTo>
                    <a:pt x="0" y="152"/>
                  </a:lnTo>
                  <a:lnTo>
                    <a:pt x="1" y="154"/>
                  </a:lnTo>
                  <a:lnTo>
                    <a:pt x="2" y="155"/>
                  </a:lnTo>
                  <a:lnTo>
                    <a:pt x="3" y="156"/>
                  </a:lnTo>
                  <a:lnTo>
                    <a:pt x="4" y="156"/>
                  </a:lnTo>
                  <a:lnTo>
                    <a:pt x="267" y="157"/>
                  </a:lnTo>
                  <a:lnTo>
                    <a:pt x="255" y="143"/>
                  </a:lnTo>
                  <a:lnTo>
                    <a:pt x="242" y="130"/>
                  </a:lnTo>
                  <a:lnTo>
                    <a:pt x="229" y="118"/>
                  </a:lnTo>
                  <a:lnTo>
                    <a:pt x="216" y="105"/>
                  </a:lnTo>
                  <a:lnTo>
                    <a:pt x="202" y="94"/>
                  </a:lnTo>
                  <a:lnTo>
                    <a:pt x="188" y="82"/>
                  </a:lnTo>
                  <a:lnTo>
                    <a:pt x="173" y="72"/>
                  </a:lnTo>
                  <a:lnTo>
                    <a:pt x="158" y="61"/>
                  </a:lnTo>
                  <a:lnTo>
                    <a:pt x="143" y="51"/>
                  </a:lnTo>
                  <a:lnTo>
                    <a:pt x="126" y="43"/>
                  </a:lnTo>
                  <a:lnTo>
                    <a:pt x="110" y="34"/>
                  </a:lnTo>
                  <a:lnTo>
                    <a:pt x="94" y="26"/>
                  </a:lnTo>
                  <a:lnTo>
                    <a:pt x="77" y="19"/>
                  </a:lnTo>
                  <a:lnTo>
                    <a:pt x="60" y="12"/>
                  </a:lnTo>
                  <a:lnTo>
                    <a:pt x="43" y="6"/>
                  </a:lnTo>
                  <a:lnTo>
                    <a:pt x="25" y="0"/>
                  </a:lnTo>
                  <a:close/>
                </a:path>
              </a:pathLst>
            </a:custGeom>
            <a:solidFill>
              <a:srgbClr val="22A7EA"/>
            </a:solidFill>
            <a:ln w="9525">
              <a:noFill/>
              <a:round/>
              <a:headEnd/>
              <a:tailEnd/>
            </a:ln>
          </p:spPr>
          <p:txBody>
            <a:bodyPr/>
            <a:lstStyle/>
            <a:p>
              <a:endParaRPr lang="en-US" dirty="0"/>
            </a:p>
          </p:txBody>
        </p:sp>
        <p:sp>
          <p:nvSpPr>
            <p:cNvPr id="23683" name="Freeform 729"/>
            <p:cNvSpPr>
              <a:spLocks/>
            </p:cNvSpPr>
            <p:nvPr/>
          </p:nvSpPr>
          <p:spPr bwMode="white">
            <a:xfrm>
              <a:off x="3016" y="1589"/>
              <a:ext cx="77" cy="65"/>
            </a:xfrm>
            <a:custGeom>
              <a:avLst/>
              <a:gdLst>
                <a:gd name="T0" fmla="*/ 0 w 641"/>
                <a:gd name="T1" fmla="*/ 0 h 542"/>
                <a:gd name="T2" fmla="*/ 0 w 641"/>
                <a:gd name="T3" fmla="*/ 0 h 542"/>
                <a:gd name="T4" fmla="*/ 0 w 641"/>
                <a:gd name="T5" fmla="*/ 0 h 542"/>
                <a:gd name="T6" fmla="*/ 0 w 641"/>
                <a:gd name="T7" fmla="*/ 0 h 542"/>
                <a:gd name="T8" fmla="*/ 0 w 641"/>
                <a:gd name="T9" fmla="*/ 0 h 542"/>
                <a:gd name="T10" fmla="*/ 0 w 641"/>
                <a:gd name="T11" fmla="*/ 0 h 542"/>
                <a:gd name="T12" fmla="*/ 0 w 641"/>
                <a:gd name="T13" fmla="*/ 0 h 542"/>
                <a:gd name="T14" fmla="*/ 0 w 641"/>
                <a:gd name="T15" fmla="*/ 0 h 542"/>
                <a:gd name="T16" fmla="*/ 0 w 641"/>
                <a:gd name="T17" fmla="*/ 0 h 542"/>
                <a:gd name="T18" fmla="*/ 0 w 641"/>
                <a:gd name="T19" fmla="*/ 0 h 542"/>
                <a:gd name="T20" fmla="*/ 0 w 641"/>
                <a:gd name="T21" fmla="*/ 0 h 542"/>
                <a:gd name="T22" fmla="*/ 0 w 641"/>
                <a:gd name="T23" fmla="*/ 0 h 542"/>
                <a:gd name="T24" fmla="*/ 0 w 641"/>
                <a:gd name="T25" fmla="*/ 0 h 542"/>
                <a:gd name="T26" fmla="*/ 0 w 641"/>
                <a:gd name="T27" fmla="*/ 0 h 542"/>
                <a:gd name="T28" fmla="*/ 0 w 641"/>
                <a:gd name="T29" fmla="*/ 0 h 542"/>
                <a:gd name="T30" fmla="*/ 0 w 641"/>
                <a:gd name="T31" fmla="*/ 0 h 542"/>
                <a:gd name="T32" fmla="*/ 0 w 641"/>
                <a:gd name="T33" fmla="*/ 0 h 542"/>
                <a:gd name="T34" fmla="*/ 0 w 641"/>
                <a:gd name="T35" fmla="*/ 0 h 542"/>
                <a:gd name="T36" fmla="*/ 0 w 641"/>
                <a:gd name="T37" fmla="*/ 0 h 542"/>
                <a:gd name="T38" fmla="*/ 0 w 641"/>
                <a:gd name="T39" fmla="*/ 0 h 542"/>
                <a:gd name="T40" fmla="*/ 0 w 641"/>
                <a:gd name="T41" fmla="*/ 0 h 542"/>
                <a:gd name="T42" fmla="*/ 0 w 641"/>
                <a:gd name="T43" fmla="*/ 0 h 542"/>
                <a:gd name="T44" fmla="*/ 0 w 641"/>
                <a:gd name="T45" fmla="*/ 0 h 542"/>
                <a:gd name="T46" fmla="*/ 0 w 641"/>
                <a:gd name="T47" fmla="*/ 0 h 542"/>
                <a:gd name="T48" fmla="*/ 0 w 641"/>
                <a:gd name="T49" fmla="*/ 0 h 542"/>
                <a:gd name="T50" fmla="*/ 0 w 641"/>
                <a:gd name="T51" fmla="*/ 0 h 542"/>
                <a:gd name="T52" fmla="*/ 0 w 641"/>
                <a:gd name="T53" fmla="*/ 0 h 542"/>
                <a:gd name="T54" fmla="*/ 0 w 641"/>
                <a:gd name="T55" fmla="*/ 0 h 542"/>
                <a:gd name="T56" fmla="*/ 0 w 641"/>
                <a:gd name="T57" fmla="*/ 0 h 542"/>
                <a:gd name="T58" fmla="*/ 0 w 641"/>
                <a:gd name="T59" fmla="*/ 0 h 542"/>
                <a:gd name="T60" fmla="*/ 0 w 641"/>
                <a:gd name="T61" fmla="*/ 0 h 542"/>
                <a:gd name="T62" fmla="*/ 0 w 641"/>
                <a:gd name="T63" fmla="*/ 0 h 542"/>
                <a:gd name="T64" fmla="*/ 0 w 641"/>
                <a:gd name="T65" fmla="*/ 0 h 542"/>
                <a:gd name="T66" fmla="*/ 0 w 641"/>
                <a:gd name="T67" fmla="*/ 0 h 542"/>
                <a:gd name="T68" fmla="*/ 0 w 641"/>
                <a:gd name="T69" fmla="*/ 0 h 542"/>
                <a:gd name="T70" fmla="*/ 0 w 641"/>
                <a:gd name="T71" fmla="*/ 0 h 542"/>
                <a:gd name="T72" fmla="*/ 0 w 641"/>
                <a:gd name="T73" fmla="*/ 0 h 542"/>
                <a:gd name="T74" fmla="*/ 0 w 641"/>
                <a:gd name="T75" fmla="*/ 0 h 542"/>
                <a:gd name="T76" fmla="*/ 0 w 641"/>
                <a:gd name="T77" fmla="*/ 0 h 542"/>
                <a:gd name="T78" fmla="*/ 0 w 641"/>
                <a:gd name="T79" fmla="*/ 0 h 542"/>
                <a:gd name="T80" fmla="*/ 0 w 641"/>
                <a:gd name="T81" fmla="*/ 0 h 542"/>
                <a:gd name="T82" fmla="*/ 0 w 641"/>
                <a:gd name="T83" fmla="*/ 0 h 542"/>
                <a:gd name="T84" fmla="*/ 0 w 641"/>
                <a:gd name="T85" fmla="*/ 0 h 542"/>
                <a:gd name="T86" fmla="*/ 0 w 641"/>
                <a:gd name="T87" fmla="*/ 0 h 542"/>
                <a:gd name="T88" fmla="*/ 0 w 641"/>
                <a:gd name="T89" fmla="*/ 0 h 542"/>
                <a:gd name="T90" fmla="*/ 0 w 641"/>
                <a:gd name="T91" fmla="*/ 0 h 542"/>
                <a:gd name="T92" fmla="*/ 0 w 641"/>
                <a:gd name="T93" fmla="*/ 0 h 542"/>
                <a:gd name="T94" fmla="*/ 0 w 641"/>
                <a:gd name="T95" fmla="*/ 0 h 542"/>
                <a:gd name="T96" fmla="*/ 0 w 641"/>
                <a:gd name="T97" fmla="*/ 0 h 542"/>
                <a:gd name="T98" fmla="*/ 0 w 641"/>
                <a:gd name="T99" fmla="*/ 0 h 542"/>
                <a:gd name="T100" fmla="*/ 0 w 641"/>
                <a:gd name="T101" fmla="*/ 0 h 542"/>
                <a:gd name="T102" fmla="*/ 0 w 641"/>
                <a:gd name="T103" fmla="*/ 0 h 542"/>
                <a:gd name="T104" fmla="*/ 0 w 641"/>
                <a:gd name="T105" fmla="*/ 0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41"/>
                <a:gd name="T160" fmla="*/ 0 h 542"/>
                <a:gd name="T161" fmla="*/ 641 w 641"/>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41" h="542">
                  <a:moveTo>
                    <a:pt x="321" y="542"/>
                  </a:moveTo>
                  <a:lnTo>
                    <a:pt x="342" y="541"/>
                  </a:lnTo>
                  <a:lnTo>
                    <a:pt x="365" y="540"/>
                  </a:lnTo>
                  <a:lnTo>
                    <a:pt x="386" y="538"/>
                  </a:lnTo>
                  <a:lnTo>
                    <a:pt x="408" y="536"/>
                  </a:lnTo>
                  <a:lnTo>
                    <a:pt x="428" y="532"/>
                  </a:lnTo>
                  <a:lnTo>
                    <a:pt x="450" y="528"/>
                  </a:lnTo>
                  <a:lnTo>
                    <a:pt x="470" y="522"/>
                  </a:lnTo>
                  <a:lnTo>
                    <a:pt x="491" y="517"/>
                  </a:lnTo>
                  <a:lnTo>
                    <a:pt x="510" y="510"/>
                  </a:lnTo>
                  <a:lnTo>
                    <a:pt x="531" y="503"/>
                  </a:lnTo>
                  <a:lnTo>
                    <a:pt x="549" y="495"/>
                  </a:lnTo>
                  <a:lnTo>
                    <a:pt x="569" y="486"/>
                  </a:lnTo>
                  <a:lnTo>
                    <a:pt x="588" y="478"/>
                  </a:lnTo>
                  <a:lnTo>
                    <a:pt x="606" y="468"/>
                  </a:lnTo>
                  <a:lnTo>
                    <a:pt x="624" y="457"/>
                  </a:lnTo>
                  <a:lnTo>
                    <a:pt x="641" y="446"/>
                  </a:lnTo>
                  <a:lnTo>
                    <a:pt x="357" y="22"/>
                  </a:lnTo>
                  <a:lnTo>
                    <a:pt x="353" y="17"/>
                  </a:lnTo>
                  <a:lnTo>
                    <a:pt x="349" y="13"/>
                  </a:lnTo>
                  <a:lnTo>
                    <a:pt x="345" y="9"/>
                  </a:lnTo>
                  <a:lnTo>
                    <a:pt x="340" y="7"/>
                  </a:lnTo>
                  <a:lnTo>
                    <a:pt x="336" y="4"/>
                  </a:lnTo>
                  <a:lnTo>
                    <a:pt x="330" y="3"/>
                  </a:lnTo>
                  <a:lnTo>
                    <a:pt x="326" y="1"/>
                  </a:lnTo>
                  <a:lnTo>
                    <a:pt x="322" y="0"/>
                  </a:lnTo>
                  <a:lnTo>
                    <a:pt x="316" y="1"/>
                  </a:lnTo>
                  <a:lnTo>
                    <a:pt x="312" y="1"/>
                  </a:lnTo>
                  <a:lnTo>
                    <a:pt x="306" y="4"/>
                  </a:lnTo>
                  <a:lnTo>
                    <a:pt x="302" y="6"/>
                  </a:lnTo>
                  <a:lnTo>
                    <a:pt x="298" y="9"/>
                  </a:lnTo>
                  <a:lnTo>
                    <a:pt x="292" y="12"/>
                  </a:lnTo>
                  <a:lnTo>
                    <a:pt x="289" y="17"/>
                  </a:lnTo>
                  <a:lnTo>
                    <a:pt x="285" y="22"/>
                  </a:lnTo>
                  <a:lnTo>
                    <a:pt x="0" y="446"/>
                  </a:lnTo>
                  <a:lnTo>
                    <a:pt x="18" y="457"/>
                  </a:lnTo>
                  <a:lnTo>
                    <a:pt x="36" y="468"/>
                  </a:lnTo>
                  <a:lnTo>
                    <a:pt x="54" y="478"/>
                  </a:lnTo>
                  <a:lnTo>
                    <a:pt x="73" y="486"/>
                  </a:lnTo>
                  <a:lnTo>
                    <a:pt x="92" y="495"/>
                  </a:lnTo>
                  <a:lnTo>
                    <a:pt x="111" y="503"/>
                  </a:lnTo>
                  <a:lnTo>
                    <a:pt x="131" y="510"/>
                  </a:lnTo>
                  <a:lnTo>
                    <a:pt x="151" y="517"/>
                  </a:lnTo>
                  <a:lnTo>
                    <a:pt x="171" y="522"/>
                  </a:lnTo>
                  <a:lnTo>
                    <a:pt x="192" y="528"/>
                  </a:lnTo>
                  <a:lnTo>
                    <a:pt x="213" y="532"/>
                  </a:lnTo>
                  <a:lnTo>
                    <a:pt x="233" y="536"/>
                  </a:lnTo>
                  <a:lnTo>
                    <a:pt x="255" y="538"/>
                  </a:lnTo>
                  <a:lnTo>
                    <a:pt x="277" y="540"/>
                  </a:lnTo>
                  <a:lnTo>
                    <a:pt x="299" y="541"/>
                  </a:lnTo>
                  <a:lnTo>
                    <a:pt x="321" y="542"/>
                  </a:lnTo>
                  <a:close/>
                </a:path>
              </a:pathLst>
            </a:custGeom>
            <a:solidFill>
              <a:srgbClr val="FFFFFF"/>
            </a:solidFill>
            <a:ln w="9525">
              <a:noFill/>
              <a:round/>
              <a:headEnd/>
              <a:tailEnd/>
            </a:ln>
          </p:spPr>
          <p:txBody>
            <a:bodyPr/>
            <a:lstStyle/>
            <a:p>
              <a:endParaRPr lang="en-US" dirty="0"/>
            </a:p>
          </p:txBody>
        </p:sp>
        <p:sp>
          <p:nvSpPr>
            <p:cNvPr id="23684" name="Freeform 730"/>
            <p:cNvSpPr>
              <a:spLocks/>
            </p:cNvSpPr>
            <p:nvPr/>
          </p:nvSpPr>
          <p:spPr bwMode="auto">
            <a:xfrm>
              <a:off x="3217" y="1446"/>
              <a:ext cx="203" cy="271"/>
            </a:xfrm>
            <a:custGeom>
              <a:avLst/>
              <a:gdLst>
                <a:gd name="T0" fmla="*/ 0 w 1734"/>
                <a:gd name="T1" fmla="*/ 0 h 2173"/>
                <a:gd name="T2" fmla="*/ 0 w 1734"/>
                <a:gd name="T3" fmla="*/ 0 h 2173"/>
                <a:gd name="T4" fmla="*/ 0 w 1734"/>
                <a:gd name="T5" fmla="*/ 0 h 2173"/>
                <a:gd name="T6" fmla="*/ 0 w 1734"/>
                <a:gd name="T7" fmla="*/ 0 h 2173"/>
                <a:gd name="T8" fmla="*/ 0 w 1734"/>
                <a:gd name="T9" fmla="*/ 0 h 2173"/>
                <a:gd name="T10" fmla="*/ 0 w 1734"/>
                <a:gd name="T11" fmla="*/ 0 h 2173"/>
                <a:gd name="T12" fmla="*/ 0 w 1734"/>
                <a:gd name="T13" fmla="*/ 0 h 2173"/>
                <a:gd name="T14" fmla="*/ 0 w 1734"/>
                <a:gd name="T15" fmla="*/ 0 h 2173"/>
                <a:gd name="T16" fmla="*/ 0 w 1734"/>
                <a:gd name="T17" fmla="*/ 0 h 2173"/>
                <a:gd name="T18" fmla="*/ 0 w 1734"/>
                <a:gd name="T19" fmla="*/ 0 h 2173"/>
                <a:gd name="T20" fmla="*/ 0 w 1734"/>
                <a:gd name="T21" fmla="*/ 0 h 2173"/>
                <a:gd name="T22" fmla="*/ 0 w 1734"/>
                <a:gd name="T23" fmla="*/ 0 h 2173"/>
                <a:gd name="T24" fmla="*/ 0 w 1734"/>
                <a:gd name="T25" fmla="*/ 0 h 2173"/>
                <a:gd name="T26" fmla="*/ 0 w 1734"/>
                <a:gd name="T27" fmla="*/ 0 h 2173"/>
                <a:gd name="T28" fmla="*/ 0 w 1734"/>
                <a:gd name="T29" fmla="*/ 0 h 2173"/>
                <a:gd name="T30" fmla="*/ 0 w 1734"/>
                <a:gd name="T31" fmla="*/ 0 h 2173"/>
                <a:gd name="T32" fmla="*/ 0 w 1734"/>
                <a:gd name="T33" fmla="*/ 0 h 2173"/>
                <a:gd name="T34" fmla="*/ 0 w 1734"/>
                <a:gd name="T35" fmla="*/ 0 h 2173"/>
                <a:gd name="T36" fmla="*/ 0 w 1734"/>
                <a:gd name="T37" fmla="*/ 0 h 2173"/>
                <a:gd name="T38" fmla="*/ 0 w 1734"/>
                <a:gd name="T39" fmla="*/ 0 h 2173"/>
                <a:gd name="T40" fmla="*/ 0 w 1734"/>
                <a:gd name="T41" fmla="*/ 0 h 2173"/>
                <a:gd name="T42" fmla="*/ 0 w 1734"/>
                <a:gd name="T43" fmla="*/ 0 h 2173"/>
                <a:gd name="T44" fmla="*/ 0 w 1734"/>
                <a:gd name="T45" fmla="*/ 0 h 2173"/>
                <a:gd name="T46" fmla="*/ 0 w 1734"/>
                <a:gd name="T47" fmla="*/ 0 h 2173"/>
                <a:gd name="T48" fmla="*/ 0 w 1734"/>
                <a:gd name="T49" fmla="*/ 0 h 2173"/>
                <a:gd name="T50" fmla="*/ 0 w 1734"/>
                <a:gd name="T51" fmla="*/ 0 h 2173"/>
                <a:gd name="T52" fmla="*/ 0 w 1734"/>
                <a:gd name="T53" fmla="*/ 0 h 2173"/>
                <a:gd name="T54" fmla="*/ 0 w 1734"/>
                <a:gd name="T55" fmla="*/ 0 h 2173"/>
                <a:gd name="T56" fmla="*/ 0 w 1734"/>
                <a:gd name="T57" fmla="*/ 0 h 2173"/>
                <a:gd name="T58" fmla="*/ 0 w 1734"/>
                <a:gd name="T59" fmla="*/ 0 h 2173"/>
                <a:gd name="T60" fmla="*/ 0 w 1734"/>
                <a:gd name="T61" fmla="*/ 0 h 2173"/>
                <a:gd name="T62" fmla="*/ 0 w 1734"/>
                <a:gd name="T63" fmla="*/ 0 h 2173"/>
                <a:gd name="T64" fmla="*/ 0 w 1734"/>
                <a:gd name="T65" fmla="*/ 0 h 2173"/>
                <a:gd name="T66" fmla="*/ 0 w 1734"/>
                <a:gd name="T67" fmla="*/ 0 h 2173"/>
                <a:gd name="T68" fmla="*/ 0 w 1734"/>
                <a:gd name="T69" fmla="*/ 0 h 2173"/>
                <a:gd name="T70" fmla="*/ 0 w 1734"/>
                <a:gd name="T71" fmla="*/ 0 h 2173"/>
                <a:gd name="T72" fmla="*/ 0 w 1734"/>
                <a:gd name="T73" fmla="*/ 0 h 2173"/>
                <a:gd name="T74" fmla="*/ 0 w 1734"/>
                <a:gd name="T75" fmla="*/ 0 h 2173"/>
                <a:gd name="T76" fmla="*/ 0 w 1734"/>
                <a:gd name="T77" fmla="*/ 0 h 2173"/>
                <a:gd name="T78" fmla="*/ 0 w 1734"/>
                <a:gd name="T79" fmla="*/ 0 h 2173"/>
                <a:gd name="T80" fmla="*/ 0 w 1734"/>
                <a:gd name="T81" fmla="*/ 0 h 2173"/>
                <a:gd name="T82" fmla="*/ 0 w 1734"/>
                <a:gd name="T83" fmla="*/ 0 h 2173"/>
                <a:gd name="T84" fmla="*/ 0 w 1734"/>
                <a:gd name="T85" fmla="*/ 0 h 2173"/>
                <a:gd name="T86" fmla="*/ 0 w 1734"/>
                <a:gd name="T87" fmla="*/ 0 h 2173"/>
                <a:gd name="T88" fmla="*/ 0 w 1734"/>
                <a:gd name="T89" fmla="*/ 0 h 2173"/>
                <a:gd name="T90" fmla="*/ 0 w 1734"/>
                <a:gd name="T91" fmla="*/ 0 h 2173"/>
                <a:gd name="T92" fmla="*/ 0 w 1734"/>
                <a:gd name="T93" fmla="*/ 0 h 2173"/>
                <a:gd name="T94" fmla="*/ 0 w 1734"/>
                <a:gd name="T95" fmla="*/ 0 h 2173"/>
                <a:gd name="T96" fmla="*/ 0 w 1734"/>
                <a:gd name="T97" fmla="*/ 0 h 2173"/>
                <a:gd name="T98" fmla="*/ 0 w 1734"/>
                <a:gd name="T99" fmla="*/ 0 h 2173"/>
                <a:gd name="T100" fmla="*/ 0 w 1734"/>
                <a:gd name="T101" fmla="*/ 0 h 2173"/>
                <a:gd name="T102" fmla="*/ 0 w 1734"/>
                <a:gd name="T103" fmla="*/ 0 h 2173"/>
                <a:gd name="T104" fmla="*/ 0 w 1734"/>
                <a:gd name="T105" fmla="*/ 0 h 2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34"/>
                <a:gd name="T160" fmla="*/ 0 h 2173"/>
                <a:gd name="T161" fmla="*/ 1734 w 1734"/>
                <a:gd name="T162" fmla="*/ 2173 h 217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34" h="2173">
                  <a:moveTo>
                    <a:pt x="868" y="2173"/>
                  </a:moveTo>
                  <a:lnTo>
                    <a:pt x="906" y="2153"/>
                  </a:lnTo>
                  <a:lnTo>
                    <a:pt x="942" y="2130"/>
                  </a:lnTo>
                  <a:lnTo>
                    <a:pt x="978" y="2107"/>
                  </a:lnTo>
                  <a:lnTo>
                    <a:pt x="1013" y="2083"/>
                  </a:lnTo>
                  <a:lnTo>
                    <a:pt x="1047" y="2059"/>
                  </a:lnTo>
                  <a:lnTo>
                    <a:pt x="1080" y="2034"/>
                  </a:lnTo>
                  <a:lnTo>
                    <a:pt x="1112" y="2008"/>
                  </a:lnTo>
                  <a:lnTo>
                    <a:pt x="1144" y="1981"/>
                  </a:lnTo>
                  <a:lnTo>
                    <a:pt x="1174" y="1954"/>
                  </a:lnTo>
                  <a:lnTo>
                    <a:pt x="1204" y="1927"/>
                  </a:lnTo>
                  <a:lnTo>
                    <a:pt x="1233" y="1899"/>
                  </a:lnTo>
                  <a:lnTo>
                    <a:pt x="1260" y="1869"/>
                  </a:lnTo>
                  <a:lnTo>
                    <a:pt x="1287" y="1840"/>
                  </a:lnTo>
                  <a:lnTo>
                    <a:pt x="1314" y="1810"/>
                  </a:lnTo>
                  <a:lnTo>
                    <a:pt x="1339" y="1780"/>
                  </a:lnTo>
                  <a:lnTo>
                    <a:pt x="1364" y="1748"/>
                  </a:lnTo>
                  <a:lnTo>
                    <a:pt x="1387" y="1717"/>
                  </a:lnTo>
                  <a:lnTo>
                    <a:pt x="1410" y="1685"/>
                  </a:lnTo>
                  <a:lnTo>
                    <a:pt x="1432" y="1652"/>
                  </a:lnTo>
                  <a:lnTo>
                    <a:pt x="1453" y="1620"/>
                  </a:lnTo>
                  <a:lnTo>
                    <a:pt x="1474" y="1586"/>
                  </a:lnTo>
                  <a:lnTo>
                    <a:pt x="1493" y="1553"/>
                  </a:lnTo>
                  <a:lnTo>
                    <a:pt x="1512" y="1518"/>
                  </a:lnTo>
                  <a:lnTo>
                    <a:pt x="1531" y="1484"/>
                  </a:lnTo>
                  <a:lnTo>
                    <a:pt x="1548" y="1450"/>
                  </a:lnTo>
                  <a:lnTo>
                    <a:pt x="1564" y="1414"/>
                  </a:lnTo>
                  <a:lnTo>
                    <a:pt x="1581" y="1379"/>
                  </a:lnTo>
                  <a:lnTo>
                    <a:pt x="1596" y="1343"/>
                  </a:lnTo>
                  <a:lnTo>
                    <a:pt x="1610" y="1307"/>
                  </a:lnTo>
                  <a:lnTo>
                    <a:pt x="1623" y="1271"/>
                  </a:lnTo>
                  <a:lnTo>
                    <a:pt x="1636" y="1234"/>
                  </a:lnTo>
                  <a:lnTo>
                    <a:pt x="1649" y="1198"/>
                  </a:lnTo>
                  <a:lnTo>
                    <a:pt x="1660" y="1159"/>
                  </a:lnTo>
                  <a:lnTo>
                    <a:pt x="1672" y="1120"/>
                  </a:lnTo>
                  <a:lnTo>
                    <a:pt x="1682" y="1081"/>
                  </a:lnTo>
                  <a:lnTo>
                    <a:pt x="1691" y="1041"/>
                  </a:lnTo>
                  <a:lnTo>
                    <a:pt x="1699" y="1002"/>
                  </a:lnTo>
                  <a:lnTo>
                    <a:pt x="1707" y="961"/>
                  </a:lnTo>
                  <a:lnTo>
                    <a:pt x="1714" y="921"/>
                  </a:lnTo>
                  <a:lnTo>
                    <a:pt x="1719" y="881"/>
                  </a:lnTo>
                  <a:lnTo>
                    <a:pt x="1723" y="840"/>
                  </a:lnTo>
                  <a:lnTo>
                    <a:pt x="1728" y="800"/>
                  </a:lnTo>
                  <a:lnTo>
                    <a:pt x="1731" y="760"/>
                  </a:lnTo>
                  <a:lnTo>
                    <a:pt x="1733" y="719"/>
                  </a:lnTo>
                  <a:lnTo>
                    <a:pt x="1734" y="679"/>
                  </a:lnTo>
                  <a:lnTo>
                    <a:pt x="1734" y="639"/>
                  </a:lnTo>
                  <a:lnTo>
                    <a:pt x="1734" y="599"/>
                  </a:lnTo>
                  <a:lnTo>
                    <a:pt x="1733" y="559"/>
                  </a:lnTo>
                  <a:lnTo>
                    <a:pt x="1731" y="520"/>
                  </a:lnTo>
                  <a:lnTo>
                    <a:pt x="1728" y="481"/>
                  </a:lnTo>
                  <a:lnTo>
                    <a:pt x="1725" y="443"/>
                  </a:lnTo>
                  <a:lnTo>
                    <a:pt x="1720" y="404"/>
                  </a:lnTo>
                  <a:lnTo>
                    <a:pt x="1715" y="367"/>
                  </a:lnTo>
                  <a:lnTo>
                    <a:pt x="1708" y="330"/>
                  </a:lnTo>
                  <a:lnTo>
                    <a:pt x="1702" y="294"/>
                  </a:lnTo>
                  <a:lnTo>
                    <a:pt x="1694" y="258"/>
                  </a:lnTo>
                  <a:lnTo>
                    <a:pt x="1685" y="223"/>
                  </a:lnTo>
                  <a:lnTo>
                    <a:pt x="1677" y="189"/>
                  </a:lnTo>
                  <a:lnTo>
                    <a:pt x="1666" y="156"/>
                  </a:lnTo>
                  <a:lnTo>
                    <a:pt x="1655" y="123"/>
                  </a:lnTo>
                  <a:lnTo>
                    <a:pt x="1644" y="92"/>
                  </a:lnTo>
                  <a:lnTo>
                    <a:pt x="1631" y="60"/>
                  </a:lnTo>
                  <a:lnTo>
                    <a:pt x="1618" y="31"/>
                  </a:lnTo>
                  <a:lnTo>
                    <a:pt x="1604" y="2"/>
                  </a:lnTo>
                  <a:lnTo>
                    <a:pt x="1560" y="23"/>
                  </a:lnTo>
                  <a:lnTo>
                    <a:pt x="1516" y="44"/>
                  </a:lnTo>
                  <a:lnTo>
                    <a:pt x="1473" y="62"/>
                  </a:lnTo>
                  <a:lnTo>
                    <a:pt x="1429" y="80"/>
                  </a:lnTo>
                  <a:lnTo>
                    <a:pt x="1384" y="96"/>
                  </a:lnTo>
                  <a:lnTo>
                    <a:pt x="1341" y="110"/>
                  </a:lnTo>
                  <a:lnTo>
                    <a:pt x="1296" y="124"/>
                  </a:lnTo>
                  <a:lnTo>
                    <a:pt x="1250" y="136"/>
                  </a:lnTo>
                  <a:lnTo>
                    <a:pt x="1205" y="147"/>
                  </a:lnTo>
                  <a:lnTo>
                    <a:pt x="1159" y="156"/>
                  </a:lnTo>
                  <a:lnTo>
                    <a:pt x="1112" y="165"/>
                  </a:lnTo>
                  <a:lnTo>
                    <a:pt x="1065" y="171"/>
                  </a:lnTo>
                  <a:lnTo>
                    <a:pt x="1017" y="176"/>
                  </a:lnTo>
                  <a:lnTo>
                    <a:pt x="968" y="180"/>
                  </a:lnTo>
                  <a:lnTo>
                    <a:pt x="918" y="182"/>
                  </a:lnTo>
                  <a:lnTo>
                    <a:pt x="868" y="183"/>
                  </a:lnTo>
                  <a:lnTo>
                    <a:pt x="818" y="182"/>
                  </a:lnTo>
                  <a:lnTo>
                    <a:pt x="768" y="180"/>
                  </a:lnTo>
                  <a:lnTo>
                    <a:pt x="718" y="177"/>
                  </a:lnTo>
                  <a:lnTo>
                    <a:pt x="671" y="171"/>
                  </a:lnTo>
                  <a:lnTo>
                    <a:pt x="624" y="165"/>
                  </a:lnTo>
                  <a:lnTo>
                    <a:pt x="577" y="156"/>
                  </a:lnTo>
                  <a:lnTo>
                    <a:pt x="531" y="147"/>
                  </a:lnTo>
                  <a:lnTo>
                    <a:pt x="485" y="136"/>
                  </a:lnTo>
                  <a:lnTo>
                    <a:pt x="439" y="123"/>
                  </a:lnTo>
                  <a:lnTo>
                    <a:pt x="395" y="110"/>
                  </a:lnTo>
                  <a:lnTo>
                    <a:pt x="350" y="95"/>
                  </a:lnTo>
                  <a:lnTo>
                    <a:pt x="306" y="79"/>
                  </a:lnTo>
                  <a:lnTo>
                    <a:pt x="263" y="61"/>
                  </a:lnTo>
                  <a:lnTo>
                    <a:pt x="218" y="43"/>
                  </a:lnTo>
                  <a:lnTo>
                    <a:pt x="175" y="22"/>
                  </a:lnTo>
                  <a:lnTo>
                    <a:pt x="131" y="0"/>
                  </a:lnTo>
                  <a:lnTo>
                    <a:pt x="118" y="29"/>
                  </a:lnTo>
                  <a:lnTo>
                    <a:pt x="105" y="59"/>
                  </a:lnTo>
                  <a:lnTo>
                    <a:pt x="92" y="89"/>
                  </a:lnTo>
                  <a:lnTo>
                    <a:pt x="80" y="121"/>
                  </a:lnTo>
                  <a:lnTo>
                    <a:pt x="69" y="154"/>
                  </a:lnTo>
                  <a:lnTo>
                    <a:pt x="59" y="187"/>
                  </a:lnTo>
                  <a:lnTo>
                    <a:pt x="50" y="222"/>
                  </a:lnTo>
                  <a:lnTo>
                    <a:pt x="42" y="257"/>
                  </a:lnTo>
                  <a:lnTo>
                    <a:pt x="34" y="293"/>
                  </a:lnTo>
                  <a:lnTo>
                    <a:pt x="26" y="329"/>
                  </a:lnTo>
                  <a:lnTo>
                    <a:pt x="21" y="366"/>
                  </a:lnTo>
                  <a:lnTo>
                    <a:pt x="15" y="403"/>
                  </a:lnTo>
                  <a:lnTo>
                    <a:pt x="11" y="441"/>
                  </a:lnTo>
                  <a:lnTo>
                    <a:pt x="7" y="481"/>
                  </a:lnTo>
                  <a:lnTo>
                    <a:pt x="5" y="520"/>
                  </a:lnTo>
                  <a:lnTo>
                    <a:pt x="2" y="559"/>
                  </a:lnTo>
                  <a:lnTo>
                    <a:pt x="1" y="598"/>
                  </a:lnTo>
                  <a:lnTo>
                    <a:pt x="0" y="639"/>
                  </a:lnTo>
                  <a:lnTo>
                    <a:pt x="1" y="678"/>
                  </a:lnTo>
                  <a:lnTo>
                    <a:pt x="2" y="718"/>
                  </a:lnTo>
                  <a:lnTo>
                    <a:pt x="5" y="759"/>
                  </a:lnTo>
                  <a:lnTo>
                    <a:pt x="8" y="800"/>
                  </a:lnTo>
                  <a:lnTo>
                    <a:pt x="12" y="840"/>
                  </a:lnTo>
                  <a:lnTo>
                    <a:pt x="17" y="881"/>
                  </a:lnTo>
                  <a:lnTo>
                    <a:pt x="22" y="921"/>
                  </a:lnTo>
                  <a:lnTo>
                    <a:pt x="29" y="961"/>
                  </a:lnTo>
                  <a:lnTo>
                    <a:pt x="36" y="1002"/>
                  </a:lnTo>
                  <a:lnTo>
                    <a:pt x="45" y="1041"/>
                  </a:lnTo>
                  <a:lnTo>
                    <a:pt x="54" y="1081"/>
                  </a:lnTo>
                  <a:lnTo>
                    <a:pt x="63" y="1120"/>
                  </a:lnTo>
                  <a:lnTo>
                    <a:pt x="74" y="1159"/>
                  </a:lnTo>
                  <a:lnTo>
                    <a:pt x="86" y="1198"/>
                  </a:lnTo>
                  <a:lnTo>
                    <a:pt x="99" y="1234"/>
                  </a:lnTo>
                  <a:lnTo>
                    <a:pt x="112" y="1271"/>
                  </a:lnTo>
                  <a:lnTo>
                    <a:pt x="126" y="1307"/>
                  </a:lnTo>
                  <a:lnTo>
                    <a:pt x="140" y="1343"/>
                  </a:lnTo>
                  <a:lnTo>
                    <a:pt x="155" y="1379"/>
                  </a:lnTo>
                  <a:lnTo>
                    <a:pt x="171" y="1414"/>
                  </a:lnTo>
                  <a:lnTo>
                    <a:pt x="188" y="1450"/>
                  </a:lnTo>
                  <a:lnTo>
                    <a:pt x="205" y="1484"/>
                  </a:lnTo>
                  <a:lnTo>
                    <a:pt x="224" y="1518"/>
                  </a:lnTo>
                  <a:lnTo>
                    <a:pt x="242" y="1553"/>
                  </a:lnTo>
                  <a:lnTo>
                    <a:pt x="262" y="1586"/>
                  </a:lnTo>
                  <a:lnTo>
                    <a:pt x="282" y="1620"/>
                  </a:lnTo>
                  <a:lnTo>
                    <a:pt x="303" y="1652"/>
                  </a:lnTo>
                  <a:lnTo>
                    <a:pt x="326" y="1685"/>
                  </a:lnTo>
                  <a:lnTo>
                    <a:pt x="349" y="1717"/>
                  </a:lnTo>
                  <a:lnTo>
                    <a:pt x="372" y="1748"/>
                  </a:lnTo>
                  <a:lnTo>
                    <a:pt x="397" y="1780"/>
                  </a:lnTo>
                  <a:lnTo>
                    <a:pt x="422" y="1810"/>
                  </a:lnTo>
                  <a:lnTo>
                    <a:pt x="448" y="1840"/>
                  </a:lnTo>
                  <a:lnTo>
                    <a:pt x="475" y="1869"/>
                  </a:lnTo>
                  <a:lnTo>
                    <a:pt x="503" y="1899"/>
                  </a:lnTo>
                  <a:lnTo>
                    <a:pt x="532" y="1927"/>
                  </a:lnTo>
                  <a:lnTo>
                    <a:pt x="562" y="1954"/>
                  </a:lnTo>
                  <a:lnTo>
                    <a:pt x="592" y="1981"/>
                  </a:lnTo>
                  <a:lnTo>
                    <a:pt x="624" y="2008"/>
                  </a:lnTo>
                  <a:lnTo>
                    <a:pt x="655" y="2034"/>
                  </a:lnTo>
                  <a:lnTo>
                    <a:pt x="689" y="2059"/>
                  </a:lnTo>
                  <a:lnTo>
                    <a:pt x="723" y="2083"/>
                  </a:lnTo>
                  <a:lnTo>
                    <a:pt x="758" y="2107"/>
                  </a:lnTo>
                  <a:lnTo>
                    <a:pt x="794" y="2130"/>
                  </a:lnTo>
                  <a:lnTo>
                    <a:pt x="830" y="2153"/>
                  </a:lnTo>
                  <a:lnTo>
                    <a:pt x="868" y="2173"/>
                  </a:lnTo>
                  <a:close/>
                </a:path>
              </a:pathLst>
            </a:custGeom>
            <a:solidFill>
              <a:srgbClr val="22A7EA"/>
            </a:solidFill>
            <a:ln w="9525">
              <a:noFill/>
              <a:round/>
              <a:headEnd/>
              <a:tailEnd/>
            </a:ln>
          </p:spPr>
          <p:txBody>
            <a:bodyPr/>
            <a:lstStyle/>
            <a:p>
              <a:endParaRPr lang="en-US" dirty="0"/>
            </a:p>
          </p:txBody>
        </p:sp>
        <p:sp>
          <p:nvSpPr>
            <p:cNvPr id="23685" name="Freeform 731"/>
            <p:cNvSpPr>
              <a:spLocks/>
            </p:cNvSpPr>
            <p:nvPr/>
          </p:nvSpPr>
          <p:spPr bwMode="white">
            <a:xfrm>
              <a:off x="3234" y="1475"/>
              <a:ext cx="168" cy="220"/>
            </a:xfrm>
            <a:custGeom>
              <a:avLst/>
              <a:gdLst>
                <a:gd name="T0" fmla="*/ 0 w 1431"/>
                <a:gd name="T1" fmla="*/ 0 h 1760"/>
                <a:gd name="T2" fmla="*/ 0 w 1431"/>
                <a:gd name="T3" fmla="*/ 0 h 1760"/>
                <a:gd name="T4" fmla="*/ 0 w 1431"/>
                <a:gd name="T5" fmla="*/ 0 h 1760"/>
                <a:gd name="T6" fmla="*/ 0 w 1431"/>
                <a:gd name="T7" fmla="*/ 0 h 1760"/>
                <a:gd name="T8" fmla="*/ 0 w 1431"/>
                <a:gd name="T9" fmla="*/ 0 h 1760"/>
                <a:gd name="T10" fmla="*/ 0 w 1431"/>
                <a:gd name="T11" fmla="*/ 0 h 1760"/>
                <a:gd name="T12" fmla="*/ 0 w 1431"/>
                <a:gd name="T13" fmla="*/ 0 h 1760"/>
                <a:gd name="T14" fmla="*/ 0 w 1431"/>
                <a:gd name="T15" fmla="*/ 0 h 1760"/>
                <a:gd name="T16" fmla="*/ 0 w 1431"/>
                <a:gd name="T17" fmla="*/ 0 h 1760"/>
                <a:gd name="T18" fmla="*/ 0 w 1431"/>
                <a:gd name="T19" fmla="*/ 0 h 1760"/>
                <a:gd name="T20" fmla="*/ 0 w 1431"/>
                <a:gd name="T21" fmla="*/ 0 h 1760"/>
                <a:gd name="T22" fmla="*/ 0 w 1431"/>
                <a:gd name="T23" fmla="*/ 0 h 1760"/>
                <a:gd name="T24" fmla="*/ 0 w 1431"/>
                <a:gd name="T25" fmla="*/ 0 h 1760"/>
                <a:gd name="T26" fmla="*/ 0 w 1431"/>
                <a:gd name="T27" fmla="*/ 0 h 1760"/>
                <a:gd name="T28" fmla="*/ 0 w 1431"/>
                <a:gd name="T29" fmla="*/ 0 h 1760"/>
                <a:gd name="T30" fmla="*/ 0 w 1431"/>
                <a:gd name="T31" fmla="*/ 0 h 1760"/>
                <a:gd name="T32" fmla="*/ 0 w 1431"/>
                <a:gd name="T33" fmla="*/ 0 h 1760"/>
                <a:gd name="T34" fmla="*/ 0 w 1431"/>
                <a:gd name="T35" fmla="*/ 0 h 1760"/>
                <a:gd name="T36" fmla="*/ 0 w 1431"/>
                <a:gd name="T37" fmla="*/ 0 h 1760"/>
                <a:gd name="T38" fmla="*/ 0 w 1431"/>
                <a:gd name="T39" fmla="*/ 0 h 1760"/>
                <a:gd name="T40" fmla="*/ 0 w 1431"/>
                <a:gd name="T41" fmla="*/ 0 h 1760"/>
                <a:gd name="T42" fmla="*/ 0 w 1431"/>
                <a:gd name="T43" fmla="*/ 0 h 1760"/>
                <a:gd name="T44" fmla="*/ 0 w 1431"/>
                <a:gd name="T45" fmla="*/ 0 h 1760"/>
                <a:gd name="T46" fmla="*/ 0 w 1431"/>
                <a:gd name="T47" fmla="*/ 0 h 1760"/>
                <a:gd name="T48" fmla="*/ 0 w 1431"/>
                <a:gd name="T49" fmla="*/ 0 h 1760"/>
                <a:gd name="T50" fmla="*/ 0 w 1431"/>
                <a:gd name="T51" fmla="*/ 0 h 1760"/>
                <a:gd name="T52" fmla="*/ 0 w 1431"/>
                <a:gd name="T53" fmla="*/ 0 h 1760"/>
                <a:gd name="T54" fmla="*/ 0 w 1431"/>
                <a:gd name="T55" fmla="*/ 0 h 1760"/>
                <a:gd name="T56" fmla="*/ 0 w 1431"/>
                <a:gd name="T57" fmla="*/ 0 h 1760"/>
                <a:gd name="T58" fmla="*/ 0 w 1431"/>
                <a:gd name="T59" fmla="*/ 0 h 1760"/>
                <a:gd name="T60" fmla="*/ 0 w 1431"/>
                <a:gd name="T61" fmla="*/ 0 h 1760"/>
                <a:gd name="T62" fmla="*/ 0 w 1431"/>
                <a:gd name="T63" fmla="*/ 0 h 1760"/>
                <a:gd name="T64" fmla="*/ 0 w 1431"/>
                <a:gd name="T65" fmla="*/ 0 h 1760"/>
                <a:gd name="T66" fmla="*/ 0 w 1431"/>
                <a:gd name="T67" fmla="*/ 0 h 1760"/>
                <a:gd name="T68" fmla="*/ 0 w 1431"/>
                <a:gd name="T69" fmla="*/ 0 h 1760"/>
                <a:gd name="T70" fmla="*/ 0 w 1431"/>
                <a:gd name="T71" fmla="*/ 0 h 1760"/>
                <a:gd name="T72" fmla="*/ 0 w 1431"/>
                <a:gd name="T73" fmla="*/ 0 h 1760"/>
                <a:gd name="T74" fmla="*/ 0 w 1431"/>
                <a:gd name="T75" fmla="*/ 0 h 1760"/>
                <a:gd name="T76" fmla="*/ 0 w 1431"/>
                <a:gd name="T77" fmla="*/ 0 h 1760"/>
                <a:gd name="T78" fmla="*/ 0 w 1431"/>
                <a:gd name="T79" fmla="*/ 0 h 1760"/>
                <a:gd name="T80" fmla="*/ 0 w 1431"/>
                <a:gd name="T81" fmla="*/ 0 h 1760"/>
                <a:gd name="T82" fmla="*/ 0 w 1431"/>
                <a:gd name="T83" fmla="*/ 0 h 1760"/>
                <a:gd name="T84" fmla="*/ 0 w 1431"/>
                <a:gd name="T85" fmla="*/ 0 h 1760"/>
                <a:gd name="T86" fmla="*/ 0 w 1431"/>
                <a:gd name="T87" fmla="*/ 0 h 1760"/>
                <a:gd name="T88" fmla="*/ 0 w 1431"/>
                <a:gd name="T89" fmla="*/ 0 h 1760"/>
                <a:gd name="T90" fmla="*/ 0 w 1431"/>
                <a:gd name="T91" fmla="*/ 0 h 1760"/>
                <a:gd name="T92" fmla="*/ 0 w 1431"/>
                <a:gd name="T93" fmla="*/ 0 h 1760"/>
                <a:gd name="T94" fmla="*/ 0 w 1431"/>
                <a:gd name="T95" fmla="*/ 0 h 1760"/>
                <a:gd name="T96" fmla="*/ 0 w 1431"/>
                <a:gd name="T97" fmla="*/ 0 h 1760"/>
                <a:gd name="T98" fmla="*/ 0 w 1431"/>
                <a:gd name="T99" fmla="*/ 0 h 17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31"/>
                <a:gd name="T151" fmla="*/ 0 h 1760"/>
                <a:gd name="T152" fmla="*/ 1431 w 1431"/>
                <a:gd name="T153" fmla="*/ 1760 h 17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31" h="1760">
                  <a:moveTo>
                    <a:pt x="716" y="1760"/>
                  </a:moveTo>
                  <a:lnTo>
                    <a:pt x="746" y="1741"/>
                  </a:lnTo>
                  <a:lnTo>
                    <a:pt x="777" y="1720"/>
                  </a:lnTo>
                  <a:lnTo>
                    <a:pt x="805" y="1699"/>
                  </a:lnTo>
                  <a:lnTo>
                    <a:pt x="834" y="1678"/>
                  </a:lnTo>
                  <a:lnTo>
                    <a:pt x="861" y="1657"/>
                  </a:lnTo>
                  <a:lnTo>
                    <a:pt x="888" y="1635"/>
                  </a:lnTo>
                  <a:lnTo>
                    <a:pt x="914" y="1612"/>
                  </a:lnTo>
                  <a:lnTo>
                    <a:pt x="939" y="1589"/>
                  </a:lnTo>
                  <a:lnTo>
                    <a:pt x="963" y="1565"/>
                  </a:lnTo>
                  <a:lnTo>
                    <a:pt x="986" y="1541"/>
                  </a:lnTo>
                  <a:lnTo>
                    <a:pt x="1009" y="1516"/>
                  </a:lnTo>
                  <a:lnTo>
                    <a:pt x="1031" y="1492"/>
                  </a:lnTo>
                  <a:lnTo>
                    <a:pt x="1053" y="1466"/>
                  </a:lnTo>
                  <a:lnTo>
                    <a:pt x="1073" y="1441"/>
                  </a:lnTo>
                  <a:lnTo>
                    <a:pt x="1093" y="1415"/>
                  </a:lnTo>
                  <a:lnTo>
                    <a:pt x="1113" y="1389"/>
                  </a:lnTo>
                  <a:lnTo>
                    <a:pt x="1131" y="1361"/>
                  </a:lnTo>
                  <a:lnTo>
                    <a:pt x="1149" y="1334"/>
                  </a:lnTo>
                  <a:lnTo>
                    <a:pt x="1166" y="1307"/>
                  </a:lnTo>
                  <a:lnTo>
                    <a:pt x="1182" y="1278"/>
                  </a:lnTo>
                  <a:lnTo>
                    <a:pt x="1199" y="1250"/>
                  </a:lnTo>
                  <a:lnTo>
                    <a:pt x="1215" y="1222"/>
                  </a:lnTo>
                  <a:lnTo>
                    <a:pt x="1229" y="1192"/>
                  </a:lnTo>
                  <a:lnTo>
                    <a:pt x="1244" y="1163"/>
                  </a:lnTo>
                  <a:lnTo>
                    <a:pt x="1259" y="1134"/>
                  </a:lnTo>
                  <a:lnTo>
                    <a:pt x="1272" y="1104"/>
                  </a:lnTo>
                  <a:lnTo>
                    <a:pt x="1285" y="1074"/>
                  </a:lnTo>
                  <a:lnTo>
                    <a:pt x="1297" y="1044"/>
                  </a:lnTo>
                  <a:lnTo>
                    <a:pt x="1321" y="982"/>
                  </a:lnTo>
                  <a:lnTo>
                    <a:pt x="1344" y="920"/>
                  </a:lnTo>
                  <a:lnTo>
                    <a:pt x="1361" y="863"/>
                  </a:lnTo>
                  <a:lnTo>
                    <a:pt x="1377" y="805"/>
                  </a:lnTo>
                  <a:lnTo>
                    <a:pt x="1392" y="748"/>
                  </a:lnTo>
                  <a:lnTo>
                    <a:pt x="1404" y="689"/>
                  </a:lnTo>
                  <a:lnTo>
                    <a:pt x="1409" y="659"/>
                  </a:lnTo>
                  <a:lnTo>
                    <a:pt x="1414" y="629"/>
                  </a:lnTo>
                  <a:lnTo>
                    <a:pt x="1419" y="600"/>
                  </a:lnTo>
                  <a:lnTo>
                    <a:pt x="1422" y="570"/>
                  </a:lnTo>
                  <a:lnTo>
                    <a:pt x="1425" y="540"/>
                  </a:lnTo>
                  <a:lnTo>
                    <a:pt x="1428" y="510"/>
                  </a:lnTo>
                  <a:lnTo>
                    <a:pt x="1430" y="480"/>
                  </a:lnTo>
                  <a:lnTo>
                    <a:pt x="1431" y="450"/>
                  </a:lnTo>
                  <a:lnTo>
                    <a:pt x="1431" y="421"/>
                  </a:lnTo>
                  <a:lnTo>
                    <a:pt x="1431" y="391"/>
                  </a:lnTo>
                  <a:lnTo>
                    <a:pt x="1431" y="362"/>
                  </a:lnTo>
                  <a:lnTo>
                    <a:pt x="1429" y="332"/>
                  </a:lnTo>
                  <a:lnTo>
                    <a:pt x="1428" y="303"/>
                  </a:lnTo>
                  <a:lnTo>
                    <a:pt x="1424" y="275"/>
                  </a:lnTo>
                  <a:lnTo>
                    <a:pt x="1421" y="245"/>
                  </a:lnTo>
                  <a:lnTo>
                    <a:pt x="1417" y="217"/>
                  </a:lnTo>
                  <a:lnTo>
                    <a:pt x="1412" y="189"/>
                  </a:lnTo>
                  <a:lnTo>
                    <a:pt x="1407" y="161"/>
                  </a:lnTo>
                  <a:lnTo>
                    <a:pt x="1400" y="133"/>
                  </a:lnTo>
                  <a:lnTo>
                    <a:pt x="1394" y="106"/>
                  </a:lnTo>
                  <a:lnTo>
                    <a:pt x="1386" y="79"/>
                  </a:lnTo>
                  <a:lnTo>
                    <a:pt x="1377" y="52"/>
                  </a:lnTo>
                  <a:lnTo>
                    <a:pt x="1368" y="26"/>
                  </a:lnTo>
                  <a:lnTo>
                    <a:pt x="1358" y="0"/>
                  </a:lnTo>
                  <a:lnTo>
                    <a:pt x="1298" y="21"/>
                  </a:lnTo>
                  <a:lnTo>
                    <a:pt x="1244" y="37"/>
                  </a:lnTo>
                  <a:lnTo>
                    <a:pt x="1195" y="50"/>
                  </a:lnTo>
                  <a:lnTo>
                    <a:pt x="1151" y="61"/>
                  </a:lnTo>
                  <a:lnTo>
                    <a:pt x="1110" y="71"/>
                  </a:lnTo>
                  <a:lnTo>
                    <a:pt x="1072" y="79"/>
                  </a:lnTo>
                  <a:lnTo>
                    <a:pt x="1036" y="84"/>
                  </a:lnTo>
                  <a:lnTo>
                    <a:pt x="1001" y="91"/>
                  </a:lnTo>
                  <a:lnTo>
                    <a:pt x="970" y="95"/>
                  </a:lnTo>
                  <a:lnTo>
                    <a:pt x="938" y="99"/>
                  </a:lnTo>
                  <a:lnTo>
                    <a:pt x="907" y="103"/>
                  </a:lnTo>
                  <a:lnTo>
                    <a:pt x="874" y="106"/>
                  </a:lnTo>
                  <a:lnTo>
                    <a:pt x="839" y="108"/>
                  </a:lnTo>
                  <a:lnTo>
                    <a:pt x="801" y="110"/>
                  </a:lnTo>
                  <a:lnTo>
                    <a:pt x="760" y="112"/>
                  </a:lnTo>
                  <a:lnTo>
                    <a:pt x="716" y="113"/>
                  </a:lnTo>
                  <a:lnTo>
                    <a:pt x="671" y="112"/>
                  </a:lnTo>
                  <a:lnTo>
                    <a:pt x="630" y="110"/>
                  </a:lnTo>
                  <a:lnTo>
                    <a:pt x="593" y="108"/>
                  </a:lnTo>
                  <a:lnTo>
                    <a:pt x="558" y="106"/>
                  </a:lnTo>
                  <a:lnTo>
                    <a:pt x="525" y="103"/>
                  </a:lnTo>
                  <a:lnTo>
                    <a:pt x="493" y="99"/>
                  </a:lnTo>
                  <a:lnTo>
                    <a:pt x="462" y="95"/>
                  </a:lnTo>
                  <a:lnTo>
                    <a:pt x="430" y="91"/>
                  </a:lnTo>
                  <a:lnTo>
                    <a:pt x="395" y="84"/>
                  </a:lnTo>
                  <a:lnTo>
                    <a:pt x="359" y="79"/>
                  </a:lnTo>
                  <a:lnTo>
                    <a:pt x="321" y="71"/>
                  </a:lnTo>
                  <a:lnTo>
                    <a:pt x="281" y="61"/>
                  </a:lnTo>
                  <a:lnTo>
                    <a:pt x="236" y="50"/>
                  </a:lnTo>
                  <a:lnTo>
                    <a:pt x="187" y="37"/>
                  </a:lnTo>
                  <a:lnTo>
                    <a:pt x="133" y="21"/>
                  </a:lnTo>
                  <a:lnTo>
                    <a:pt x="74" y="0"/>
                  </a:lnTo>
                  <a:lnTo>
                    <a:pt x="63" y="26"/>
                  </a:lnTo>
                  <a:lnTo>
                    <a:pt x="54" y="52"/>
                  </a:lnTo>
                  <a:lnTo>
                    <a:pt x="45" y="79"/>
                  </a:lnTo>
                  <a:lnTo>
                    <a:pt x="38" y="106"/>
                  </a:lnTo>
                  <a:lnTo>
                    <a:pt x="31" y="133"/>
                  </a:lnTo>
                  <a:lnTo>
                    <a:pt x="25" y="161"/>
                  </a:lnTo>
                  <a:lnTo>
                    <a:pt x="19" y="189"/>
                  </a:lnTo>
                  <a:lnTo>
                    <a:pt x="14" y="217"/>
                  </a:lnTo>
                  <a:lnTo>
                    <a:pt x="11" y="245"/>
                  </a:lnTo>
                  <a:lnTo>
                    <a:pt x="7" y="275"/>
                  </a:lnTo>
                  <a:lnTo>
                    <a:pt x="4" y="303"/>
                  </a:lnTo>
                  <a:lnTo>
                    <a:pt x="2" y="332"/>
                  </a:lnTo>
                  <a:lnTo>
                    <a:pt x="1" y="362"/>
                  </a:lnTo>
                  <a:lnTo>
                    <a:pt x="1" y="391"/>
                  </a:lnTo>
                  <a:lnTo>
                    <a:pt x="0" y="421"/>
                  </a:lnTo>
                  <a:lnTo>
                    <a:pt x="1" y="450"/>
                  </a:lnTo>
                  <a:lnTo>
                    <a:pt x="2" y="480"/>
                  </a:lnTo>
                  <a:lnTo>
                    <a:pt x="4" y="510"/>
                  </a:lnTo>
                  <a:lnTo>
                    <a:pt x="6" y="540"/>
                  </a:lnTo>
                  <a:lnTo>
                    <a:pt x="9" y="570"/>
                  </a:lnTo>
                  <a:lnTo>
                    <a:pt x="13" y="600"/>
                  </a:lnTo>
                  <a:lnTo>
                    <a:pt x="17" y="629"/>
                  </a:lnTo>
                  <a:lnTo>
                    <a:pt x="21" y="659"/>
                  </a:lnTo>
                  <a:lnTo>
                    <a:pt x="27" y="689"/>
                  </a:lnTo>
                  <a:lnTo>
                    <a:pt x="40" y="748"/>
                  </a:lnTo>
                  <a:lnTo>
                    <a:pt x="54" y="805"/>
                  </a:lnTo>
                  <a:lnTo>
                    <a:pt x="71" y="863"/>
                  </a:lnTo>
                  <a:lnTo>
                    <a:pt x="88" y="920"/>
                  </a:lnTo>
                  <a:lnTo>
                    <a:pt x="111" y="982"/>
                  </a:lnTo>
                  <a:lnTo>
                    <a:pt x="134" y="1044"/>
                  </a:lnTo>
                  <a:lnTo>
                    <a:pt x="147" y="1074"/>
                  </a:lnTo>
                  <a:lnTo>
                    <a:pt x="160" y="1104"/>
                  </a:lnTo>
                  <a:lnTo>
                    <a:pt x="173" y="1134"/>
                  </a:lnTo>
                  <a:lnTo>
                    <a:pt x="187" y="1163"/>
                  </a:lnTo>
                  <a:lnTo>
                    <a:pt x="202" y="1192"/>
                  </a:lnTo>
                  <a:lnTo>
                    <a:pt x="217" y="1222"/>
                  </a:lnTo>
                  <a:lnTo>
                    <a:pt x="233" y="1250"/>
                  </a:lnTo>
                  <a:lnTo>
                    <a:pt x="249" y="1278"/>
                  </a:lnTo>
                  <a:lnTo>
                    <a:pt x="266" y="1307"/>
                  </a:lnTo>
                  <a:lnTo>
                    <a:pt x="283" y="1334"/>
                  </a:lnTo>
                  <a:lnTo>
                    <a:pt x="301" y="1361"/>
                  </a:lnTo>
                  <a:lnTo>
                    <a:pt x="319" y="1389"/>
                  </a:lnTo>
                  <a:lnTo>
                    <a:pt x="339" y="1415"/>
                  </a:lnTo>
                  <a:lnTo>
                    <a:pt x="358" y="1441"/>
                  </a:lnTo>
                  <a:lnTo>
                    <a:pt x="379" y="1466"/>
                  </a:lnTo>
                  <a:lnTo>
                    <a:pt x="401" y="1492"/>
                  </a:lnTo>
                  <a:lnTo>
                    <a:pt x="423" y="1516"/>
                  </a:lnTo>
                  <a:lnTo>
                    <a:pt x="445" y="1541"/>
                  </a:lnTo>
                  <a:lnTo>
                    <a:pt x="468" y="1565"/>
                  </a:lnTo>
                  <a:lnTo>
                    <a:pt x="492" y="1589"/>
                  </a:lnTo>
                  <a:lnTo>
                    <a:pt x="517" y="1612"/>
                  </a:lnTo>
                  <a:lnTo>
                    <a:pt x="544" y="1635"/>
                  </a:lnTo>
                  <a:lnTo>
                    <a:pt x="570" y="1657"/>
                  </a:lnTo>
                  <a:lnTo>
                    <a:pt x="598" y="1678"/>
                  </a:lnTo>
                  <a:lnTo>
                    <a:pt x="626" y="1699"/>
                  </a:lnTo>
                  <a:lnTo>
                    <a:pt x="655" y="1720"/>
                  </a:lnTo>
                  <a:lnTo>
                    <a:pt x="685" y="1741"/>
                  </a:lnTo>
                  <a:lnTo>
                    <a:pt x="716" y="1760"/>
                  </a:lnTo>
                  <a:close/>
                </a:path>
              </a:pathLst>
            </a:custGeom>
            <a:solidFill>
              <a:srgbClr val="FFFFFF"/>
            </a:solidFill>
            <a:ln w="9525">
              <a:noFill/>
              <a:round/>
              <a:headEnd/>
              <a:tailEnd/>
            </a:ln>
          </p:spPr>
          <p:txBody>
            <a:bodyPr/>
            <a:lstStyle/>
            <a:p>
              <a:endParaRPr lang="en-US" dirty="0"/>
            </a:p>
          </p:txBody>
        </p:sp>
        <p:sp>
          <p:nvSpPr>
            <p:cNvPr id="23686" name="Freeform 732"/>
            <p:cNvSpPr>
              <a:spLocks/>
            </p:cNvSpPr>
            <p:nvPr/>
          </p:nvSpPr>
          <p:spPr bwMode="auto">
            <a:xfrm>
              <a:off x="3243" y="1488"/>
              <a:ext cx="151" cy="196"/>
            </a:xfrm>
            <a:custGeom>
              <a:avLst/>
              <a:gdLst>
                <a:gd name="T0" fmla="*/ 0 w 1264"/>
                <a:gd name="T1" fmla="*/ 0 h 1571"/>
                <a:gd name="T2" fmla="*/ 0 w 1264"/>
                <a:gd name="T3" fmla="*/ 0 h 1571"/>
                <a:gd name="T4" fmla="*/ 0 w 1264"/>
                <a:gd name="T5" fmla="*/ 0 h 1571"/>
                <a:gd name="T6" fmla="*/ 0 w 1264"/>
                <a:gd name="T7" fmla="*/ 0 h 1571"/>
                <a:gd name="T8" fmla="*/ 0 w 1264"/>
                <a:gd name="T9" fmla="*/ 0 h 1571"/>
                <a:gd name="T10" fmla="*/ 0 w 1264"/>
                <a:gd name="T11" fmla="*/ 0 h 1571"/>
                <a:gd name="T12" fmla="*/ 0 w 1264"/>
                <a:gd name="T13" fmla="*/ 0 h 1571"/>
                <a:gd name="T14" fmla="*/ 0 w 1264"/>
                <a:gd name="T15" fmla="*/ 0 h 1571"/>
                <a:gd name="T16" fmla="*/ 0 w 1264"/>
                <a:gd name="T17" fmla="*/ 0 h 1571"/>
                <a:gd name="T18" fmla="*/ 0 w 1264"/>
                <a:gd name="T19" fmla="*/ 0 h 1571"/>
                <a:gd name="T20" fmla="*/ 0 w 1264"/>
                <a:gd name="T21" fmla="*/ 0 h 1571"/>
                <a:gd name="T22" fmla="*/ 0 w 1264"/>
                <a:gd name="T23" fmla="*/ 0 h 1571"/>
                <a:gd name="T24" fmla="*/ 0 w 1264"/>
                <a:gd name="T25" fmla="*/ 0 h 1571"/>
                <a:gd name="T26" fmla="*/ 0 w 1264"/>
                <a:gd name="T27" fmla="*/ 0 h 1571"/>
                <a:gd name="T28" fmla="*/ 0 w 1264"/>
                <a:gd name="T29" fmla="*/ 0 h 1571"/>
                <a:gd name="T30" fmla="*/ 0 w 1264"/>
                <a:gd name="T31" fmla="*/ 0 h 1571"/>
                <a:gd name="T32" fmla="*/ 0 w 1264"/>
                <a:gd name="T33" fmla="*/ 0 h 1571"/>
                <a:gd name="T34" fmla="*/ 0 w 1264"/>
                <a:gd name="T35" fmla="*/ 0 h 1571"/>
                <a:gd name="T36" fmla="*/ 0 w 1264"/>
                <a:gd name="T37" fmla="*/ 0 h 1571"/>
                <a:gd name="T38" fmla="*/ 0 w 1264"/>
                <a:gd name="T39" fmla="*/ 0 h 1571"/>
                <a:gd name="T40" fmla="*/ 0 w 1264"/>
                <a:gd name="T41" fmla="*/ 0 h 1571"/>
                <a:gd name="T42" fmla="*/ 0 w 1264"/>
                <a:gd name="T43" fmla="*/ 0 h 1571"/>
                <a:gd name="T44" fmla="*/ 0 w 1264"/>
                <a:gd name="T45" fmla="*/ 0 h 1571"/>
                <a:gd name="T46" fmla="*/ 0 w 1264"/>
                <a:gd name="T47" fmla="*/ 0 h 1571"/>
                <a:gd name="T48" fmla="*/ 0 w 1264"/>
                <a:gd name="T49" fmla="*/ 0 h 1571"/>
                <a:gd name="T50" fmla="*/ 0 w 1264"/>
                <a:gd name="T51" fmla="*/ 0 h 1571"/>
                <a:gd name="T52" fmla="*/ 0 w 1264"/>
                <a:gd name="T53" fmla="*/ 0 h 1571"/>
                <a:gd name="T54" fmla="*/ 0 w 1264"/>
                <a:gd name="T55" fmla="*/ 0 h 1571"/>
                <a:gd name="T56" fmla="*/ 0 w 1264"/>
                <a:gd name="T57" fmla="*/ 0 h 1571"/>
                <a:gd name="T58" fmla="*/ 0 w 1264"/>
                <a:gd name="T59" fmla="*/ 0 h 1571"/>
                <a:gd name="T60" fmla="*/ 0 w 1264"/>
                <a:gd name="T61" fmla="*/ 0 h 1571"/>
                <a:gd name="T62" fmla="*/ 0 w 1264"/>
                <a:gd name="T63" fmla="*/ 0 h 1571"/>
                <a:gd name="T64" fmla="*/ 0 w 1264"/>
                <a:gd name="T65" fmla="*/ 0 h 1571"/>
                <a:gd name="T66" fmla="*/ 0 w 1264"/>
                <a:gd name="T67" fmla="*/ 0 h 1571"/>
                <a:gd name="T68" fmla="*/ 0 w 1264"/>
                <a:gd name="T69" fmla="*/ 0 h 1571"/>
                <a:gd name="T70" fmla="*/ 0 w 1264"/>
                <a:gd name="T71" fmla="*/ 0 h 1571"/>
                <a:gd name="T72" fmla="*/ 0 w 1264"/>
                <a:gd name="T73" fmla="*/ 0 h 1571"/>
                <a:gd name="T74" fmla="*/ 0 w 1264"/>
                <a:gd name="T75" fmla="*/ 0 h 1571"/>
                <a:gd name="T76" fmla="*/ 0 w 1264"/>
                <a:gd name="T77" fmla="*/ 0 h 1571"/>
                <a:gd name="T78" fmla="*/ 0 w 1264"/>
                <a:gd name="T79" fmla="*/ 0 h 1571"/>
                <a:gd name="T80" fmla="*/ 0 w 1264"/>
                <a:gd name="T81" fmla="*/ 0 h 1571"/>
                <a:gd name="T82" fmla="*/ 0 w 1264"/>
                <a:gd name="T83" fmla="*/ 0 h 1571"/>
                <a:gd name="T84" fmla="*/ 0 w 1264"/>
                <a:gd name="T85" fmla="*/ 0 h 15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64"/>
                <a:gd name="T130" fmla="*/ 0 h 1571"/>
                <a:gd name="T131" fmla="*/ 1264 w 1264"/>
                <a:gd name="T132" fmla="*/ 1571 h 15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64" h="1571">
                  <a:moveTo>
                    <a:pt x="632" y="1571"/>
                  </a:moveTo>
                  <a:lnTo>
                    <a:pt x="653" y="1558"/>
                  </a:lnTo>
                  <a:lnTo>
                    <a:pt x="674" y="1543"/>
                  </a:lnTo>
                  <a:lnTo>
                    <a:pt x="696" y="1527"/>
                  </a:lnTo>
                  <a:lnTo>
                    <a:pt x="718" y="1510"/>
                  </a:lnTo>
                  <a:lnTo>
                    <a:pt x="740" y="1492"/>
                  </a:lnTo>
                  <a:lnTo>
                    <a:pt x="760" y="1473"/>
                  </a:lnTo>
                  <a:lnTo>
                    <a:pt x="782" y="1454"/>
                  </a:lnTo>
                  <a:lnTo>
                    <a:pt x="804" y="1432"/>
                  </a:lnTo>
                  <a:lnTo>
                    <a:pt x="826" y="1410"/>
                  </a:lnTo>
                  <a:lnTo>
                    <a:pt x="848" y="1387"/>
                  </a:lnTo>
                  <a:lnTo>
                    <a:pt x="868" y="1364"/>
                  </a:lnTo>
                  <a:lnTo>
                    <a:pt x="889" y="1339"/>
                  </a:lnTo>
                  <a:lnTo>
                    <a:pt x="911" y="1314"/>
                  </a:lnTo>
                  <a:lnTo>
                    <a:pt x="930" y="1288"/>
                  </a:lnTo>
                  <a:lnTo>
                    <a:pt x="951" y="1261"/>
                  </a:lnTo>
                  <a:lnTo>
                    <a:pt x="971" y="1232"/>
                  </a:lnTo>
                  <a:lnTo>
                    <a:pt x="990" y="1203"/>
                  </a:lnTo>
                  <a:lnTo>
                    <a:pt x="1010" y="1174"/>
                  </a:lnTo>
                  <a:lnTo>
                    <a:pt x="1029" y="1143"/>
                  </a:lnTo>
                  <a:lnTo>
                    <a:pt x="1047" y="1111"/>
                  </a:lnTo>
                  <a:lnTo>
                    <a:pt x="1065" y="1080"/>
                  </a:lnTo>
                  <a:lnTo>
                    <a:pt x="1082" y="1047"/>
                  </a:lnTo>
                  <a:lnTo>
                    <a:pt x="1098" y="1013"/>
                  </a:lnTo>
                  <a:lnTo>
                    <a:pt x="1115" y="980"/>
                  </a:lnTo>
                  <a:lnTo>
                    <a:pt x="1130" y="944"/>
                  </a:lnTo>
                  <a:lnTo>
                    <a:pt x="1145" y="909"/>
                  </a:lnTo>
                  <a:lnTo>
                    <a:pt x="1159" y="872"/>
                  </a:lnTo>
                  <a:lnTo>
                    <a:pt x="1172" y="835"/>
                  </a:lnTo>
                  <a:lnTo>
                    <a:pt x="1186" y="798"/>
                  </a:lnTo>
                  <a:lnTo>
                    <a:pt x="1196" y="759"/>
                  </a:lnTo>
                  <a:lnTo>
                    <a:pt x="1207" y="720"/>
                  </a:lnTo>
                  <a:lnTo>
                    <a:pt x="1218" y="680"/>
                  </a:lnTo>
                  <a:lnTo>
                    <a:pt x="1228" y="637"/>
                  </a:lnTo>
                  <a:lnTo>
                    <a:pt x="1237" y="595"/>
                  </a:lnTo>
                  <a:lnTo>
                    <a:pt x="1244" y="551"/>
                  </a:lnTo>
                  <a:lnTo>
                    <a:pt x="1251" y="507"/>
                  </a:lnTo>
                  <a:lnTo>
                    <a:pt x="1256" y="463"/>
                  </a:lnTo>
                  <a:lnTo>
                    <a:pt x="1260" y="418"/>
                  </a:lnTo>
                  <a:lnTo>
                    <a:pt x="1263" y="375"/>
                  </a:lnTo>
                  <a:lnTo>
                    <a:pt x="1264" y="331"/>
                  </a:lnTo>
                  <a:lnTo>
                    <a:pt x="1264" y="288"/>
                  </a:lnTo>
                  <a:lnTo>
                    <a:pt x="1263" y="244"/>
                  </a:lnTo>
                  <a:lnTo>
                    <a:pt x="1260" y="201"/>
                  </a:lnTo>
                  <a:lnTo>
                    <a:pt x="1254" y="159"/>
                  </a:lnTo>
                  <a:lnTo>
                    <a:pt x="1248" y="118"/>
                  </a:lnTo>
                  <a:lnTo>
                    <a:pt x="1239" y="77"/>
                  </a:lnTo>
                  <a:lnTo>
                    <a:pt x="1229" y="38"/>
                  </a:lnTo>
                  <a:lnTo>
                    <a:pt x="1216" y="0"/>
                  </a:lnTo>
                  <a:lnTo>
                    <a:pt x="1179" y="10"/>
                  </a:lnTo>
                  <a:lnTo>
                    <a:pt x="1142" y="18"/>
                  </a:lnTo>
                  <a:lnTo>
                    <a:pt x="1105" y="28"/>
                  </a:lnTo>
                  <a:lnTo>
                    <a:pt x="1068" y="36"/>
                  </a:lnTo>
                  <a:lnTo>
                    <a:pt x="1032" y="43"/>
                  </a:lnTo>
                  <a:lnTo>
                    <a:pt x="996" y="51"/>
                  </a:lnTo>
                  <a:lnTo>
                    <a:pt x="959" y="56"/>
                  </a:lnTo>
                  <a:lnTo>
                    <a:pt x="923" y="62"/>
                  </a:lnTo>
                  <a:lnTo>
                    <a:pt x="886" y="67"/>
                  </a:lnTo>
                  <a:lnTo>
                    <a:pt x="849" y="72"/>
                  </a:lnTo>
                  <a:lnTo>
                    <a:pt x="813" y="75"/>
                  </a:lnTo>
                  <a:lnTo>
                    <a:pt x="777" y="78"/>
                  </a:lnTo>
                  <a:lnTo>
                    <a:pt x="740" y="82"/>
                  </a:lnTo>
                  <a:lnTo>
                    <a:pt x="704" y="84"/>
                  </a:lnTo>
                  <a:lnTo>
                    <a:pt x="668" y="85"/>
                  </a:lnTo>
                  <a:lnTo>
                    <a:pt x="632" y="86"/>
                  </a:lnTo>
                  <a:lnTo>
                    <a:pt x="596" y="85"/>
                  </a:lnTo>
                  <a:lnTo>
                    <a:pt x="560" y="84"/>
                  </a:lnTo>
                  <a:lnTo>
                    <a:pt x="524" y="82"/>
                  </a:lnTo>
                  <a:lnTo>
                    <a:pt x="487" y="78"/>
                  </a:lnTo>
                  <a:lnTo>
                    <a:pt x="451" y="75"/>
                  </a:lnTo>
                  <a:lnTo>
                    <a:pt x="415" y="72"/>
                  </a:lnTo>
                  <a:lnTo>
                    <a:pt x="378" y="67"/>
                  </a:lnTo>
                  <a:lnTo>
                    <a:pt x="341" y="62"/>
                  </a:lnTo>
                  <a:lnTo>
                    <a:pt x="305" y="56"/>
                  </a:lnTo>
                  <a:lnTo>
                    <a:pt x="268" y="51"/>
                  </a:lnTo>
                  <a:lnTo>
                    <a:pt x="232" y="43"/>
                  </a:lnTo>
                  <a:lnTo>
                    <a:pt x="196" y="36"/>
                  </a:lnTo>
                  <a:lnTo>
                    <a:pt x="159" y="28"/>
                  </a:lnTo>
                  <a:lnTo>
                    <a:pt x="122" y="18"/>
                  </a:lnTo>
                  <a:lnTo>
                    <a:pt x="85" y="10"/>
                  </a:lnTo>
                  <a:lnTo>
                    <a:pt x="46" y="0"/>
                  </a:lnTo>
                  <a:lnTo>
                    <a:pt x="34" y="38"/>
                  </a:lnTo>
                  <a:lnTo>
                    <a:pt x="25" y="77"/>
                  </a:lnTo>
                  <a:lnTo>
                    <a:pt x="16" y="118"/>
                  </a:lnTo>
                  <a:lnTo>
                    <a:pt x="9" y="159"/>
                  </a:lnTo>
                  <a:lnTo>
                    <a:pt x="4" y="201"/>
                  </a:lnTo>
                  <a:lnTo>
                    <a:pt x="1" y="244"/>
                  </a:lnTo>
                  <a:lnTo>
                    <a:pt x="0" y="288"/>
                  </a:lnTo>
                  <a:lnTo>
                    <a:pt x="0" y="331"/>
                  </a:lnTo>
                  <a:lnTo>
                    <a:pt x="1" y="375"/>
                  </a:lnTo>
                  <a:lnTo>
                    <a:pt x="3" y="418"/>
                  </a:lnTo>
                  <a:lnTo>
                    <a:pt x="7" y="463"/>
                  </a:lnTo>
                  <a:lnTo>
                    <a:pt x="13" y="507"/>
                  </a:lnTo>
                  <a:lnTo>
                    <a:pt x="19" y="551"/>
                  </a:lnTo>
                  <a:lnTo>
                    <a:pt x="27" y="595"/>
                  </a:lnTo>
                  <a:lnTo>
                    <a:pt x="36" y="637"/>
                  </a:lnTo>
                  <a:lnTo>
                    <a:pt x="45" y="680"/>
                  </a:lnTo>
                  <a:lnTo>
                    <a:pt x="56" y="720"/>
                  </a:lnTo>
                  <a:lnTo>
                    <a:pt x="67" y="759"/>
                  </a:lnTo>
                  <a:lnTo>
                    <a:pt x="78" y="798"/>
                  </a:lnTo>
                  <a:lnTo>
                    <a:pt x="91" y="835"/>
                  </a:lnTo>
                  <a:lnTo>
                    <a:pt x="104" y="872"/>
                  </a:lnTo>
                  <a:lnTo>
                    <a:pt x="118" y="909"/>
                  </a:lnTo>
                  <a:lnTo>
                    <a:pt x="134" y="944"/>
                  </a:lnTo>
                  <a:lnTo>
                    <a:pt x="149" y="980"/>
                  </a:lnTo>
                  <a:lnTo>
                    <a:pt x="165" y="1013"/>
                  </a:lnTo>
                  <a:lnTo>
                    <a:pt x="182" y="1047"/>
                  </a:lnTo>
                  <a:lnTo>
                    <a:pt x="199" y="1080"/>
                  </a:lnTo>
                  <a:lnTo>
                    <a:pt x="217" y="1111"/>
                  </a:lnTo>
                  <a:lnTo>
                    <a:pt x="235" y="1143"/>
                  </a:lnTo>
                  <a:lnTo>
                    <a:pt x="254" y="1174"/>
                  </a:lnTo>
                  <a:lnTo>
                    <a:pt x="273" y="1203"/>
                  </a:lnTo>
                  <a:lnTo>
                    <a:pt x="293" y="1232"/>
                  </a:lnTo>
                  <a:lnTo>
                    <a:pt x="312" y="1261"/>
                  </a:lnTo>
                  <a:lnTo>
                    <a:pt x="332" y="1288"/>
                  </a:lnTo>
                  <a:lnTo>
                    <a:pt x="353" y="1314"/>
                  </a:lnTo>
                  <a:lnTo>
                    <a:pt x="373" y="1339"/>
                  </a:lnTo>
                  <a:lnTo>
                    <a:pt x="395" y="1364"/>
                  </a:lnTo>
                  <a:lnTo>
                    <a:pt x="416" y="1387"/>
                  </a:lnTo>
                  <a:lnTo>
                    <a:pt x="438" y="1410"/>
                  </a:lnTo>
                  <a:lnTo>
                    <a:pt x="460" y="1432"/>
                  </a:lnTo>
                  <a:lnTo>
                    <a:pt x="480" y="1454"/>
                  </a:lnTo>
                  <a:lnTo>
                    <a:pt x="502" y="1473"/>
                  </a:lnTo>
                  <a:lnTo>
                    <a:pt x="524" y="1492"/>
                  </a:lnTo>
                  <a:lnTo>
                    <a:pt x="546" y="1510"/>
                  </a:lnTo>
                  <a:lnTo>
                    <a:pt x="567" y="1527"/>
                  </a:lnTo>
                  <a:lnTo>
                    <a:pt x="589" y="1543"/>
                  </a:lnTo>
                  <a:lnTo>
                    <a:pt x="611" y="1558"/>
                  </a:lnTo>
                  <a:lnTo>
                    <a:pt x="632" y="1571"/>
                  </a:lnTo>
                  <a:close/>
                </a:path>
              </a:pathLst>
            </a:custGeom>
            <a:solidFill>
              <a:srgbClr val="22A7EA"/>
            </a:solidFill>
            <a:ln w="9525">
              <a:noFill/>
              <a:round/>
              <a:headEnd/>
              <a:tailEnd/>
            </a:ln>
          </p:spPr>
          <p:txBody>
            <a:bodyPr/>
            <a:lstStyle/>
            <a:p>
              <a:endParaRPr lang="en-US" dirty="0"/>
            </a:p>
          </p:txBody>
        </p:sp>
        <p:sp>
          <p:nvSpPr>
            <p:cNvPr id="23687" name="Freeform 733"/>
            <p:cNvSpPr>
              <a:spLocks/>
            </p:cNvSpPr>
            <p:nvPr/>
          </p:nvSpPr>
          <p:spPr bwMode="white">
            <a:xfrm>
              <a:off x="3279" y="1514"/>
              <a:ext cx="67" cy="72"/>
            </a:xfrm>
            <a:custGeom>
              <a:avLst/>
              <a:gdLst>
                <a:gd name="T0" fmla="*/ 0 w 564"/>
                <a:gd name="T1" fmla="*/ 0 h 565"/>
                <a:gd name="T2" fmla="*/ 0 w 564"/>
                <a:gd name="T3" fmla="*/ 0 h 565"/>
                <a:gd name="T4" fmla="*/ 0 w 564"/>
                <a:gd name="T5" fmla="*/ 0 h 565"/>
                <a:gd name="T6" fmla="*/ 0 w 564"/>
                <a:gd name="T7" fmla="*/ 0 h 565"/>
                <a:gd name="T8" fmla="*/ 0 w 564"/>
                <a:gd name="T9" fmla="*/ 0 h 565"/>
                <a:gd name="T10" fmla="*/ 0 w 564"/>
                <a:gd name="T11" fmla="*/ 0 h 565"/>
                <a:gd name="T12" fmla="*/ 0 w 564"/>
                <a:gd name="T13" fmla="*/ 0 h 565"/>
                <a:gd name="T14" fmla="*/ 0 w 564"/>
                <a:gd name="T15" fmla="*/ 0 h 565"/>
                <a:gd name="T16" fmla="*/ 0 w 564"/>
                <a:gd name="T17" fmla="*/ 0 h 565"/>
                <a:gd name="T18" fmla="*/ 0 w 564"/>
                <a:gd name="T19" fmla="*/ 0 h 565"/>
                <a:gd name="T20" fmla="*/ 0 w 564"/>
                <a:gd name="T21" fmla="*/ 0 h 565"/>
                <a:gd name="T22" fmla="*/ 0 w 564"/>
                <a:gd name="T23" fmla="*/ 0 h 565"/>
                <a:gd name="T24" fmla="*/ 0 w 564"/>
                <a:gd name="T25" fmla="*/ 0 h 565"/>
                <a:gd name="T26" fmla="*/ 0 w 564"/>
                <a:gd name="T27" fmla="*/ 0 h 565"/>
                <a:gd name="T28" fmla="*/ 0 w 564"/>
                <a:gd name="T29" fmla="*/ 0 h 565"/>
                <a:gd name="T30" fmla="*/ 0 w 564"/>
                <a:gd name="T31" fmla="*/ 0 h 565"/>
                <a:gd name="T32" fmla="*/ 0 w 564"/>
                <a:gd name="T33" fmla="*/ 0 h 565"/>
                <a:gd name="T34" fmla="*/ 0 w 564"/>
                <a:gd name="T35" fmla="*/ 0 h 565"/>
                <a:gd name="T36" fmla="*/ 0 w 564"/>
                <a:gd name="T37" fmla="*/ 0 h 565"/>
                <a:gd name="T38" fmla="*/ 0 w 564"/>
                <a:gd name="T39" fmla="*/ 0 h 565"/>
                <a:gd name="T40" fmla="*/ 0 w 564"/>
                <a:gd name="T41" fmla="*/ 0 h 565"/>
                <a:gd name="T42" fmla="*/ 0 w 564"/>
                <a:gd name="T43" fmla="*/ 0 h 565"/>
                <a:gd name="T44" fmla="*/ 0 w 564"/>
                <a:gd name="T45" fmla="*/ 0 h 565"/>
                <a:gd name="T46" fmla="*/ 0 w 564"/>
                <a:gd name="T47" fmla="*/ 0 h 565"/>
                <a:gd name="T48" fmla="*/ 0 w 564"/>
                <a:gd name="T49" fmla="*/ 0 h 565"/>
                <a:gd name="T50" fmla="*/ 0 w 564"/>
                <a:gd name="T51" fmla="*/ 0 h 565"/>
                <a:gd name="T52" fmla="*/ 0 w 564"/>
                <a:gd name="T53" fmla="*/ 0 h 565"/>
                <a:gd name="T54" fmla="*/ 0 w 564"/>
                <a:gd name="T55" fmla="*/ 0 h 565"/>
                <a:gd name="T56" fmla="*/ 0 w 564"/>
                <a:gd name="T57" fmla="*/ 0 h 565"/>
                <a:gd name="T58" fmla="*/ 0 w 564"/>
                <a:gd name="T59" fmla="*/ 0 h 565"/>
                <a:gd name="T60" fmla="*/ 0 w 564"/>
                <a:gd name="T61" fmla="*/ 0 h 565"/>
                <a:gd name="T62" fmla="*/ 0 w 564"/>
                <a:gd name="T63" fmla="*/ 0 h 565"/>
                <a:gd name="T64" fmla="*/ 0 w 564"/>
                <a:gd name="T65" fmla="*/ 0 h 565"/>
                <a:gd name="T66" fmla="*/ 0 w 564"/>
                <a:gd name="T67" fmla="*/ 0 h 565"/>
                <a:gd name="T68" fmla="*/ 0 w 564"/>
                <a:gd name="T69" fmla="*/ 0 h 565"/>
                <a:gd name="T70" fmla="*/ 0 w 564"/>
                <a:gd name="T71" fmla="*/ 0 h 565"/>
                <a:gd name="T72" fmla="*/ 0 w 564"/>
                <a:gd name="T73" fmla="*/ 0 h 565"/>
                <a:gd name="T74" fmla="*/ 0 w 564"/>
                <a:gd name="T75" fmla="*/ 0 h 565"/>
                <a:gd name="T76" fmla="*/ 0 w 564"/>
                <a:gd name="T77" fmla="*/ 0 h 565"/>
                <a:gd name="T78" fmla="*/ 0 w 564"/>
                <a:gd name="T79" fmla="*/ 0 h 565"/>
                <a:gd name="T80" fmla="*/ 0 w 564"/>
                <a:gd name="T81" fmla="*/ 0 h 565"/>
                <a:gd name="T82" fmla="*/ 0 w 564"/>
                <a:gd name="T83" fmla="*/ 0 h 565"/>
                <a:gd name="T84" fmla="*/ 0 w 564"/>
                <a:gd name="T85" fmla="*/ 0 h 565"/>
                <a:gd name="T86" fmla="*/ 0 w 564"/>
                <a:gd name="T87" fmla="*/ 0 h 565"/>
                <a:gd name="T88" fmla="*/ 0 w 564"/>
                <a:gd name="T89" fmla="*/ 0 h 565"/>
                <a:gd name="T90" fmla="*/ 0 w 564"/>
                <a:gd name="T91" fmla="*/ 0 h 565"/>
                <a:gd name="T92" fmla="*/ 0 w 564"/>
                <a:gd name="T93" fmla="*/ 0 h 565"/>
                <a:gd name="T94" fmla="*/ 0 w 564"/>
                <a:gd name="T95" fmla="*/ 0 h 565"/>
                <a:gd name="T96" fmla="*/ 0 w 564"/>
                <a:gd name="T97" fmla="*/ 0 h 565"/>
                <a:gd name="T98" fmla="*/ 0 w 564"/>
                <a:gd name="T99" fmla="*/ 0 h 565"/>
                <a:gd name="T100" fmla="*/ 0 w 564"/>
                <a:gd name="T101" fmla="*/ 0 h 565"/>
                <a:gd name="T102" fmla="*/ 0 w 564"/>
                <a:gd name="T103" fmla="*/ 0 h 565"/>
                <a:gd name="T104" fmla="*/ 0 w 564"/>
                <a:gd name="T105" fmla="*/ 0 h 565"/>
                <a:gd name="T106" fmla="*/ 0 w 564"/>
                <a:gd name="T107" fmla="*/ 0 h 565"/>
                <a:gd name="T108" fmla="*/ 0 w 564"/>
                <a:gd name="T109" fmla="*/ 0 h 565"/>
                <a:gd name="T110" fmla="*/ 0 w 564"/>
                <a:gd name="T111" fmla="*/ 0 h 565"/>
                <a:gd name="T112" fmla="*/ 0 w 564"/>
                <a:gd name="T113" fmla="*/ 0 h 565"/>
                <a:gd name="T114" fmla="*/ 0 w 564"/>
                <a:gd name="T115" fmla="*/ 0 h 565"/>
                <a:gd name="T116" fmla="*/ 0 w 564"/>
                <a:gd name="T117" fmla="*/ 0 h 5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4"/>
                <a:gd name="T178" fmla="*/ 0 h 565"/>
                <a:gd name="T179" fmla="*/ 564 w 564"/>
                <a:gd name="T180" fmla="*/ 565 h 5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4" h="565">
                  <a:moveTo>
                    <a:pt x="88" y="20"/>
                  </a:moveTo>
                  <a:lnTo>
                    <a:pt x="75" y="29"/>
                  </a:lnTo>
                  <a:lnTo>
                    <a:pt x="62" y="38"/>
                  </a:lnTo>
                  <a:lnTo>
                    <a:pt x="50" y="49"/>
                  </a:lnTo>
                  <a:lnTo>
                    <a:pt x="39" y="61"/>
                  </a:lnTo>
                  <a:lnTo>
                    <a:pt x="30" y="73"/>
                  </a:lnTo>
                  <a:lnTo>
                    <a:pt x="21" y="87"/>
                  </a:lnTo>
                  <a:lnTo>
                    <a:pt x="15" y="101"/>
                  </a:lnTo>
                  <a:lnTo>
                    <a:pt x="8" y="115"/>
                  </a:lnTo>
                  <a:lnTo>
                    <a:pt x="4" y="130"/>
                  </a:lnTo>
                  <a:lnTo>
                    <a:pt x="2" y="146"/>
                  </a:lnTo>
                  <a:lnTo>
                    <a:pt x="0" y="162"/>
                  </a:lnTo>
                  <a:lnTo>
                    <a:pt x="0" y="177"/>
                  </a:lnTo>
                  <a:lnTo>
                    <a:pt x="2" y="194"/>
                  </a:lnTo>
                  <a:lnTo>
                    <a:pt x="5" y="209"/>
                  </a:lnTo>
                  <a:lnTo>
                    <a:pt x="9" y="224"/>
                  </a:lnTo>
                  <a:lnTo>
                    <a:pt x="16" y="239"/>
                  </a:lnTo>
                  <a:lnTo>
                    <a:pt x="22" y="251"/>
                  </a:lnTo>
                  <a:lnTo>
                    <a:pt x="29" y="262"/>
                  </a:lnTo>
                  <a:lnTo>
                    <a:pt x="37" y="273"/>
                  </a:lnTo>
                  <a:lnTo>
                    <a:pt x="44" y="283"/>
                  </a:lnTo>
                  <a:lnTo>
                    <a:pt x="53" y="292"/>
                  </a:lnTo>
                  <a:lnTo>
                    <a:pt x="63" y="300"/>
                  </a:lnTo>
                  <a:lnTo>
                    <a:pt x="73" y="308"/>
                  </a:lnTo>
                  <a:lnTo>
                    <a:pt x="82" y="315"/>
                  </a:lnTo>
                  <a:lnTo>
                    <a:pt x="93" y="322"/>
                  </a:lnTo>
                  <a:lnTo>
                    <a:pt x="104" y="328"/>
                  </a:lnTo>
                  <a:lnTo>
                    <a:pt x="116" y="334"/>
                  </a:lnTo>
                  <a:lnTo>
                    <a:pt x="127" y="339"/>
                  </a:lnTo>
                  <a:lnTo>
                    <a:pt x="152" y="348"/>
                  </a:lnTo>
                  <a:lnTo>
                    <a:pt x="178" y="356"/>
                  </a:lnTo>
                  <a:lnTo>
                    <a:pt x="191" y="358"/>
                  </a:lnTo>
                  <a:lnTo>
                    <a:pt x="204" y="361"/>
                  </a:lnTo>
                  <a:lnTo>
                    <a:pt x="216" y="364"/>
                  </a:lnTo>
                  <a:lnTo>
                    <a:pt x="228" y="366"/>
                  </a:lnTo>
                  <a:lnTo>
                    <a:pt x="242" y="368"/>
                  </a:lnTo>
                  <a:lnTo>
                    <a:pt x="255" y="370"/>
                  </a:lnTo>
                  <a:lnTo>
                    <a:pt x="268" y="372"/>
                  </a:lnTo>
                  <a:lnTo>
                    <a:pt x="281" y="373"/>
                  </a:lnTo>
                  <a:lnTo>
                    <a:pt x="297" y="376"/>
                  </a:lnTo>
                  <a:lnTo>
                    <a:pt x="312" y="377"/>
                  </a:lnTo>
                  <a:lnTo>
                    <a:pt x="329" y="378"/>
                  </a:lnTo>
                  <a:lnTo>
                    <a:pt x="343" y="380"/>
                  </a:lnTo>
                  <a:lnTo>
                    <a:pt x="358" y="382"/>
                  </a:lnTo>
                  <a:lnTo>
                    <a:pt x="373" y="384"/>
                  </a:lnTo>
                  <a:lnTo>
                    <a:pt x="389" y="388"/>
                  </a:lnTo>
                  <a:lnTo>
                    <a:pt x="405" y="391"/>
                  </a:lnTo>
                  <a:lnTo>
                    <a:pt x="408" y="392"/>
                  </a:lnTo>
                  <a:lnTo>
                    <a:pt x="412" y="393"/>
                  </a:lnTo>
                  <a:lnTo>
                    <a:pt x="416" y="395"/>
                  </a:lnTo>
                  <a:lnTo>
                    <a:pt x="420" y="397"/>
                  </a:lnTo>
                  <a:lnTo>
                    <a:pt x="425" y="400"/>
                  </a:lnTo>
                  <a:lnTo>
                    <a:pt x="428" y="402"/>
                  </a:lnTo>
                  <a:lnTo>
                    <a:pt x="431" y="405"/>
                  </a:lnTo>
                  <a:lnTo>
                    <a:pt x="433" y="408"/>
                  </a:lnTo>
                  <a:lnTo>
                    <a:pt x="436" y="415"/>
                  </a:lnTo>
                  <a:lnTo>
                    <a:pt x="437" y="421"/>
                  </a:lnTo>
                  <a:lnTo>
                    <a:pt x="437" y="428"/>
                  </a:lnTo>
                  <a:lnTo>
                    <a:pt x="434" y="433"/>
                  </a:lnTo>
                  <a:lnTo>
                    <a:pt x="432" y="439"/>
                  </a:lnTo>
                  <a:lnTo>
                    <a:pt x="428" y="444"/>
                  </a:lnTo>
                  <a:lnTo>
                    <a:pt x="422" y="449"/>
                  </a:lnTo>
                  <a:lnTo>
                    <a:pt x="416" y="452"/>
                  </a:lnTo>
                  <a:lnTo>
                    <a:pt x="416" y="468"/>
                  </a:lnTo>
                  <a:lnTo>
                    <a:pt x="415" y="486"/>
                  </a:lnTo>
                  <a:lnTo>
                    <a:pt x="414" y="504"/>
                  </a:lnTo>
                  <a:lnTo>
                    <a:pt x="413" y="523"/>
                  </a:lnTo>
                  <a:lnTo>
                    <a:pt x="413" y="539"/>
                  </a:lnTo>
                  <a:lnTo>
                    <a:pt x="412" y="552"/>
                  </a:lnTo>
                  <a:lnTo>
                    <a:pt x="412" y="562"/>
                  </a:lnTo>
                  <a:lnTo>
                    <a:pt x="410" y="565"/>
                  </a:lnTo>
                  <a:lnTo>
                    <a:pt x="418" y="564"/>
                  </a:lnTo>
                  <a:lnTo>
                    <a:pt x="439" y="560"/>
                  </a:lnTo>
                  <a:lnTo>
                    <a:pt x="452" y="555"/>
                  </a:lnTo>
                  <a:lnTo>
                    <a:pt x="466" y="551"/>
                  </a:lnTo>
                  <a:lnTo>
                    <a:pt x="481" y="545"/>
                  </a:lnTo>
                  <a:lnTo>
                    <a:pt x="497" y="536"/>
                  </a:lnTo>
                  <a:lnTo>
                    <a:pt x="504" y="530"/>
                  </a:lnTo>
                  <a:lnTo>
                    <a:pt x="512" y="526"/>
                  </a:lnTo>
                  <a:lnTo>
                    <a:pt x="519" y="519"/>
                  </a:lnTo>
                  <a:lnTo>
                    <a:pt x="526" y="513"/>
                  </a:lnTo>
                  <a:lnTo>
                    <a:pt x="533" y="506"/>
                  </a:lnTo>
                  <a:lnTo>
                    <a:pt x="539" y="499"/>
                  </a:lnTo>
                  <a:lnTo>
                    <a:pt x="545" y="491"/>
                  </a:lnTo>
                  <a:lnTo>
                    <a:pt x="550" y="482"/>
                  </a:lnTo>
                  <a:lnTo>
                    <a:pt x="554" y="473"/>
                  </a:lnTo>
                  <a:lnTo>
                    <a:pt x="558" y="463"/>
                  </a:lnTo>
                  <a:lnTo>
                    <a:pt x="561" y="452"/>
                  </a:lnTo>
                  <a:lnTo>
                    <a:pt x="563" y="440"/>
                  </a:lnTo>
                  <a:lnTo>
                    <a:pt x="564" y="428"/>
                  </a:lnTo>
                  <a:lnTo>
                    <a:pt x="564" y="415"/>
                  </a:lnTo>
                  <a:lnTo>
                    <a:pt x="563" y="402"/>
                  </a:lnTo>
                  <a:lnTo>
                    <a:pt x="561" y="386"/>
                  </a:lnTo>
                  <a:lnTo>
                    <a:pt x="559" y="380"/>
                  </a:lnTo>
                  <a:lnTo>
                    <a:pt x="557" y="372"/>
                  </a:lnTo>
                  <a:lnTo>
                    <a:pt x="553" y="366"/>
                  </a:lnTo>
                  <a:lnTo>
                    <a:pt x="550" y="359"/>
                  </a:lnTo>
                  <a:lnTo>
                    <a:pt x="541" y="345"/>
                  </a:lnTo>
                  <a:lnTo>
                    <a:pt x="530" y="333"/>
                  </a:lnTo>
                  <a:lnTo>
                    <a:pt x="518" y="322"/>
                  </a:lnTo>
                  <a:lnTo>
                    <a:pt x="506" y="311"/>
                  </a:lnTo>
                  <a:lnTo>
                    <a:pt x="493" y="303"/>
                  </a:lnTo>
                  <a:lnTo>
                    <a:pt x="480" y="295"/>
                  </a:lnTo>
                  <a:lnTo>
                    <a:pt x="463" y="287"/>
                  </a:lnTo>
                  <a:lnTo>
                    <a:pt x="446" y="281"/>
                  </a:lnTo>
                  <a:lnTo>
                    <a:pt x="429" y="275"/>
                  </a:lnTo>
                  <a:lnTo>
                    <a:pt x="412" y="271"/>
                  </a:lnTo>
                  <a:lnTo>
                    <a:pt x="377" y="264"/>
                  </a:lnTo>
                  <a:lnTo>
                    <a:pt x="342" y="259"/>
                  </a:lnTo>
                  <a:lnTo>
                    <a:pt x="307" y="256"/>
                  </a:lnTo>
                  <a:lnTo>
                    <a:pt x="271" y="251"/>
                  </a:lnTo>
                  <a:lnTo>
                    <a:pt x="254" y="249"/>
                  </a:lnTo>
                  <a:lnTo>
                    <a:pt x="236" y="246"/>
                  </a:lnTo>
                  <a:lnTo>
                    <a:pt x="219" y="242"/>
                  </a:lnTo>
                  <a:lnTo>
                    <a:pt x="201" y="236"/>
                  </a:lnTo>
                  <a:lnTo>
                    <a:pt x="191" y="233"/>
                  </a:lnTo>
                  <a:lnTo>
                    <a:pt x="182" y="228"/>
                  </a:lnTo>
                  <a:lnTo>
                    <a:pt x="172" y="224"/>
                  </a:lnTo>
                  <a:lnTo>
                    <a:pt x="162" y="219"/>
                  </a:lnTo>
                  <a:lnTo>
                    <a:pt x="154" y="212"/>
                  </a:lnTo>
                  <a:lnTo>
                    <a:pt x="147" y="204"/>
                  </a:lnTo>
                  <a:lnTo>
                    <a:pt x="143" y="200"/>
                  </a:lnTo>
                  <a:lnTo>
                    <a:pt x="141" y="196"/>
                  </a:lnTo>
                  <a:lnTo>
                    <a:pt x="139" y="191"/>
                  </a:lnTo>
                  <a:lnTo>
                    <a:pt x="137" y="186"/>
                  </a:lnTo>
                  <a:lnTo>
                    <a:pt x="136" y="178"/>
                  </a:lnTo>
                  <a:lnTo>
                    <a:pt x="135" y="172"/>
                  </a:lnTo>
                  <a:lnTo>
                    <a:pt x="135" y="165"/>
                  </a:lnTo>
                  <a:lnTo>
                    <a:pt x="135" y="159"/>
                  </a:lnTo>
                  <a:lnTo>
                    <a:pt x="136" y="153"/>
                  </a:lnTo>
                  <a:lnTo>
                    <a:pt x="139" y="148"/>
                  </a:lnTo>
                  <a:lnTo>
                    <a:pt x="142" y="143"/>
                  </a:lnTo>
                  <a:lnTo>
                    <a:pt x="147" y="140"/>
                  </a:lnTo>
                  <a:lnTo>
                    <a:pt x="150" y="138"/>
                  </a:lnTo>
                  <a:lnTo>
                    <a:pt x="154" y="137"/>
                  </a:lnTo>
                  <a:lnTo>
                    <a:pt x="158" y="136"/>
                  </a:lnTo>
                  <a:lnTo>
                    <a:pt x="162" y="136"/>
                  </a:lnTo>
                  <a:lnTo>
                    <a:pt x="168" y="137"/>
                  </a:lnTo>
                  <a:lnTo>
                    <a:pt x="177" y="140"/>
                  </a:lnTo>
                  <a:lnTo>
                    <a:pt x="185" y="143"/>
                  </a:lnTo>
                  <a:lnTo>
                    <a:pt x="195" y="148"/>
                  </a:lnTo>
                  <a:lnTo>
                    <a:pt x="204" y="151"/>
                  </a:lnTo>
                  <a:lnTo>
                    <a:pt x="216" y="154"/>
                  </a:lnTo>
                  <a:lnTo>
                    <a:pt x="224" y="157"/>
                  </a:lnTo>
                  <a:lnTo>
                    <a:pt x="233" y="158"/>
                  </a:lnTo>
                  <a:lnTo>
                    <a:pt x="240" y="158"/>
                  </a:lnTo>
                  <a:lnTo>
                    <a:pt x="248" y="158"/>
                  </a:lnTo>
                  <a:lnTo>
                    <a:pt x="256" y="158"/>
                  </a:lnTo>
                  <a:lnTo>
                    <a:pt x="263" y="157"/>
                  </a:lnTo>
                  <a:lnTo>
                    <a:pt x="270" y="155"/>
                  </a:lnTo>
                  <a:lnTo>
                    <a:pt x="276" y="154"/>
                  </a:lnTo>
                  <a:lnTo>
                    <a:pt x="280" y="153"/>
                  </a:lnTo>
                  <a:lnTo>
                    <a:pt x="283" y="152"/>
                  </a:lnTo>
                  <a:lnTo>
                    <a:pt x="286" y="151"/>
                  </a:lnTo>
                  <a:lnTo>
                    <a:pt x="288" y="150"/>
                  </a:lnTo>
                  <a:lnTo>
                    <a:pt x="291" y="149"/>
                  </a:lnTo>
                  <a:lnTo>
                    <a:pt x="293" y="148"/>
                  </a:lnTo>
                  <a:lnTo>
                    <a:pt x="295" y="146"/>
                  </a:lnTo>
                  <a:lnTo>
                    <a:pt x="296" y="145"/>
                  </a:lnTo>
                  <a:lnTo>
                    <a:pt x="295" y="142"/>
                  </a:lnTo>
                  <a:lnTo>
                    <a:pt x="294" y="140"/>
                  </a:lnTo>
                  <a:lnTo>
                    <a:pt x="292" y="139"/>
                  </a:lnTo>
                  <a:lnTo>
                    <a:pt x="289" y="137"/>
                  </a:lnTo>
                  <a:lnTo>
                    <a:pt x="286" y="136"/>
                  </a:lnTo>
                  <a:lnTo>
                    <a:pt x="284" y="135"/>
                  </a:lnTo>
                  <a:lnTo>
                    <a:pt x="281" y="134"/>
                  </a:lnTo>
                  <a:lnTo>
                    <a:pt x="280" y="133"/>
                  </a:lnTo>
                  <a:lnTo>
                    <a:pt x="275" y="131"/>
                  </a:lnTo>
                  <a:lnTo>
                    <a:pt x="272" y="129"/>
                  </a:lnTo>
                  <a:lnTo>
                    <a:pt x="269" y="128"/>
                  </a:lnTo>
                  <a:lnTo>
                    <a:pt x="264" y="127"/>
                  </a:lnTo>
                  <a:lnTo>
                    <a:pt x="261" y="127"/>
                  </a:lnTo>
                  <a:lnTo>
                    <a:pt x="257" y="126"/>
                  </a:lnTo>
                  <a:lnTo>
                    <a:pt x="254" y="125"/>
                  </a:lnTo>
                  <a:lnTo>
                    <a:pt x="249" y="123"/>
                  </a:lnTo>
                  <a:lnTo>
                    <a:pt x="243" y="121"/>
                  </a:lnTo>
                  <a:lnTo>
                    <a:pt x="235" y="117"/>
                  </a:lnTo>
                  <a:lnTo>
                    <a:pt x="228" y="113"/>
                  </a:lnTo>
                  <a:lnTo>
                    <a:pt x="221" y="110"/>
                  </a:lnTo>
                  <a:lnTo>
                    <a:pt x="213" y="105"/>
                  </a:lnTo>
                  <a:lnTo>
                    <a:pt x="207" y="101"/>
                  </a:lnTo>
                  <a:lnTo>
                    <a:pt x="200" y="97"/>
                  </a:lnTo>
                  <a:lnTo>
                    <a:pt x="192" y="93"/>
                  </a:lnTo>
                  <a:lnTo>
                    <a:pt x="200" y="92"/>
                  </a:lnTo>
                  <a:lnTo>
                    <a:pt x="208" y="91"/>
                  </a:lnTo>
                  <a:lnTo>
                    <a:pt x="216" y="90"/>
                  </a:lnTo>
                  <a:lnTo>
                    <a:pt x="225" y="90"/>
                  </a:lnTo>
                  <a:lnTo>
                    <a:pt x="234" y="90"/>
                  </a:lnTo>
                  <a:lnTo>
                    <a:pt x="242" y="90"/>
                  </a:lnTo>
                  <a:lnTo>
                    <a:pt x="250" y="90"/>
                  </a:lnTo>
                  <a:lnTo>
                    <a:pt x="257" y="90"/>
                  </a:lnTo>
                  <a:lnTo>
                    <a:pt x="263" y="91"/>
                  </a:lnTo>
                  <a:lnTo>
                    <a:pt x="272" y="91"/>
                  </a:lnTo>
                  <a:lnTo>
                    <a:pt x="282" y="91"/>
                  </a:lnTo>
                  <a:lnTo>
                    <a:pt x="293" y="91"/>
                  </a:lnTo>
                  <a:lnTo>
                    <a:pt x="303" y="91"/>
                  </a:lnTo>
                  <a:lnTo>
                    <a:pt x="312" y="90"/>
                  </a:lnTo>
                  <a:lnTo>
                    <a:pt x="321" y="89"/>
                  </a:lnTo>
                  <a:lnTo>
                    <a:pt x="327" y="88"/>
                  </a:lnTo>
                  <a:lnTo>
                    <a:pt x="328" y="88"/>
                  </a:lnTo>
                  <a:lnTo>
                    <a:pt x="330" y="88"/>
                  </a:lnTo>
                  <a:lnTo>
                    <a:pt x="331" y="87"/>
                  </a:lnTo>
                  <a:lnTo>
                    <a:pt x="332" y="86"/>
                  </a:lnTo>
                  <a:lnTo>
                    <a:pt x="333" y="85"/>
                  </a:lnTo>
                  <a:lnTo>
                    <a:pt x="334" y="84"/>
                  </a:lnTo>
                  <a:lnTo>
                    <a:pt x="334" y="82"/>
                  </a:lnTo>
                  <a:lnTo>
                    <a:pt x="333" y="80"/>
                  </a:lnTo>
                  <a:lnTo>
                    <a:pt x="331" y="77"/>
                  </a:lnTo>
                  <a:lnTo>
                    <a:pt x="329" y="75"/>
                  </a:lnTo>
                  <a:lnTo>
                    <a:pt x="327" y="73"/>
                  </a:lnTo>
                  <a:lnTo>
                    <a:pt x="324" y="70"/>
                  </a:lnTo>
                  <a:lnTo>
                    <a:pt x="321" y="68"/>
                  </a:lnTo>
                  <a:lnTo>
                    <a:pt x="319" y="66"/>
                  </a:lnTo>
                  <a:lnTo>
                    <a:pt x="316" y="64"/>
                  </a:lnTo>
                  <a:lnTo>
                    <a:pt x="313" y="61"/>
                  </a:lnTo>
                  <a:lnTo>
                    <a:pt x="309" y="55"/>
                  </a:lnTo>
                  <a:lnTo>
                    <a:pt x="305" y="49"/>
                  </a:lnTo>
                  <a:lnTo>
                    <a:pt x="300" y="42"/>
                  </a:lnTo>
                  <a:lnTo>
                    <a:pt x="295" y="37"/>
                  </a:lnTo>
                  <a:lnTo>
                    <a:pt x="289" y="31"/>
                  </a:lnTo>
                  <a:lnTo>
                    <a:pt x="284" y="26"/>
                  </a:lnTo>
                  <a:lnTo>
                    <a:pt x="277" y="21"/>
                  </a:lnTo>
                  <a:lnTo>
                    <a:pt x="270" y="18"/>
                  </a:lnTo>
                  <a:lnTo>
                    <a:pt x="248" y="10"/>
                  </a:lnTo>
                  <a:lnTo>
                    <a:pt x="225" y="5"/>
                  </a:lnTo>
                  <a:lnTo>
                    <a:pt x="214" y="3"/>
                  </a:lnTo>
                  <a:lnTo>
                    <a:pt x="202" y="2"/>
                  </a:lnTo>
                  <a:lnTo>
                    <a:pt x="190" y="1"/>
                  </a:lnTo>
                  <a:lnTo>
                    <a:pt x="179" y="0"/>
                  </a:lnTo>
                  <a:lnTo>
                    <a:pt x="167" y="0"/>
                  </a:lnTo>
                  <a:lnTo>
                    <a:pt x="156" y="1"/>
                  </a:lnTo>
                  <a:lnTo>
                    <a:pt x="145" y="2"/>
                  </a:lnTo>
                  <a:lnTo>
                    <a:pt x="133" y="4"/>
                  </a:lnTo>
                  <a:lnTo>
                    <a:pt x="122" y="7"/>
                  </a:lnTo>
                  <a:lnTo>
                    <a:pt x="111" y="10"/>
                  </a:lnTo>
                  <a:lnTo>
                    <a:pt x="99" y="16"/>
                  </a:lnTo>
                  <a:lnTo>
                    <a:pt x="88" y="20"/>
                  </a:lnTo>
                  <a:close/>
                </a:path>
              </a:pathLst>
            </a:custGeom>
            <a:solidFill>
              <a:srgbClr val="FFFFFF"/>
            </a:solidFill>
            <a:ln w="9525">
              <a:noFill/>
              <a:round/>
              <a:headEnd/>
              <a:tailEnd/>
            </a:ln>
          </p:spPr>
          <p:txBody>
            <a:bodyPr/>
            <a:lstStyle/>
            <a:p>
              <a:endParaRPr lang="en-US" dirty="0"/>
            </a:p>
          </p:txBody>
        </p:sp>
        <p:sp>
          <p:nvSpPr>
            <p:cNvPr id="23688" name="Freeform 734"/>
            <p:cNvSpPr>
              <a:spLocks/>
            </p:cNvSpPr>
            <p:nvPr/>
          </p:nvSpPr>
          <p:spPr bwMode="white">
            <a:xfrm>
              <a:off x="3308" y="1566"/>
              <a:ext cx="16" cy="23"/>
            </a:xfrm>
            <a:custGeom>
              <a:avLst/>
              <a:gdLst>
                <a:gd name="T0" fmla="*/ 0 w 148"/>
                <a:gd name="T1" fmla="*/ 0 h 177"/>
                <a:gd name="T2" fmla="*/ 0 w 148"/>
                <a:gd name="T3" fmla="*/ 0 h 177"/>
                <a:gd name="T4" fmla="*/ 0 w 148"/>
                <a:gd name="T5" fmla="*/ 0 h 177"/>
                <a:gd name="T6" fmla="*/ 0 w 148"/>
                <a:gd name="T7" fmla="*/ 0 h 177"/>
                <a:gd name="T8" fmla="*/ 0 w 148"/>
                <a:gd name="T9" fmla="*/ 0 h 177"/>
                <a:gd name="T10" fmla="*/ 0 w 148"/>
                <a:gd name="T11" fmla="*/ 0 h 177"/>
                <a:gd name="T12" fmla="*/ 0 w 148"/>
                <a:gd name="T13" fmla="*/ 0 h 177"/>
                <a:gd name="T14" fmla="*/ 0 w 148"/>
                <a:gd name="T15" fmla="*/ 0 h 177"/>
                <a:gd name="T16" fmla="*/ 0 w 148"/>
                <a:gd name="T17" fmla="*/ 0 h 177"/>
                <a:gd name="T18" fmla="*/ 0 w 148"/>
                <a:gd name="T19" fmla="*/ 0 h 177"/>
                <a:gd name="T20" fmla="*/ 0 w 148"/>
                <a:gd name="T21" fmla="*/ 0 h 177"/>
                <a:gd name="T22" fmla="*/ 0 w 148"/>
                <a:gd name="T23" fmla="*/ 0 h 177"/>
                <a:gd name="T24" fmla="*/ 0 w 148"/>
                <a:gd name="T25" fmla="*/ 0 h 177"/>
                <a:gd name="T26" fmla="*/ 0 w 148"/>
                <a:gd name="T27" fmla="*/ 0 h 177"/>
                <a:gd name="T28" fmla="*/ 0 w 148"/>
                <a:gd name="T29" fmla="*/ 0 h 177"/>
                <a:gd name="T30" fmla="*/ 0 w 148"/>
                <a:gd name="T31" fmla="*/ 0 h 177"/>
                <a:gd name="T32" fmla="*/ 0 w 148"/>
                <a:gd name="T33" fmla="*/ 0 h 177"/>
                <a:gd name="T34" fmla="*/ 0 w 148"/>
                <a:gd name="T35" fmla="*/ 0 h 177"/>
                <a:gd name="T36" fmla="*/ 0 w 148"/>
                <a:gd name="T37" fmla="*/ 0 h 177"/>
                <a:gd name="T38" fmla="*/ 0 w 148"/>
                <a:gd name="T39" fmla="*/ 0 h 177"/>
                <a:gd name="T40" fmla="*/ 0 w 148"/>
                <a:gd name="T41" fmla="*/ 0 h 177"/>
                <a:gd name="T42" fmla="*/ 0 w 148"/>
                <a:gd name="T43" fmla="*/ 0 h 177"/>
                <a:gd name="T44" fmla="*/ 0 w 148"/>
                <a:gd name="T45" fmla="*/ 0 h 177"/>
                <a:gd name="T46" fmla="*/ 0 w 148"/>
                <a:gd name="T47" fmla="*/ 0 h 177"/>
                <a:gd name="T48" fmla="*/ 0 w 148"/>
                <a:gd name="T49" fmla="*/ 0 h 177"/>
                <a:gd name="T50" fmla="*/ 0 w 148"/>
                <a:gd name="T51" fmla="*/ 0 h 177"/>
                <a:gd name="T52" fmla="*/ 0 w 148"/>
                <a:gd name="T53" fmla="*/ 0 h 177"/>
                <a:gd name="T54" fmla="*/ 0 w 148"/>
                <a:gd name="T55" fmla="*/ 0 h 177"/>
                <a:gd name="T56" fmla="*/ 0 w 148"/>
                <a:gd name="T57" fmla="*/ 0 h 177"/>
                <a:gd name="T58" fmla="*/ 0 w 148"/>
                <a:gd name="T59" fmla="*/ 0 h 177"/>
                <a:gd name="T60" fmla="*/ 0 w 148"/>
                <a:gd name="T61" fmla="*/ 0 h 177"/>
                <a:gd name="T62" fmla="*/ 0 w 148"/>
                <a:gd name="T63" fmla="*/ 0 h 177"/>
                <a:gd name="T64" fmla="*/ 0 w 148"/>
                <a:gd name="T65" fmla="*/ 0 h 177"/>
                <a:gd name="T66" fmla="*/ 0 w 148"/>
                <a:gd name="T67" fmla="*/ 0 h 177"/>
                <a:gd name="T68" fmla="*/ 0 w 148"/>
                <a:gd name="T69" fmla="*/ 0 h 177"/>
                <a:gd name="T70" fmla="*/ 0 w 148"/>
                <a:gd name="T71" fmla="*/ 0 h 177"/>
                <a:gd name="T72" fmla="*/ 0 w 148"/>
                <a:gd name="T73" fmla="*/ 0 h 177"/>
                <a:gd name="T74" fmla="*/ 0 w 148"/>
                <a:gd name="T75" fmla="*/ 0 h 177"/>
                <a:gd name="T76" fmla="*/ 0 w 148"/>
                <a:gd name="T77" fmla="*/ 0 h 177"/>
                <a:gd name="T78" fmla="*/ 0 w 148"/>
                <a:gd name="T79" fmla="*/ 0 h 177"/>
                <a:gd name="T80" fmla="*/ 0 w 148"/>
                <a:gd name="T81" fmla="*/ 0 h 177"/>
                <a:gd name="T82" fmla="*/ 0 w 148"/>
                <a:gd name="T83" fmla="*/ 0 h 177"/>
                <a:gd name="T84" fmla="*/ 0 w 148"/>
                <a:gd name="T85" fmla="*/ 0 h 177"/>
                <a:gd name="T86" fmla="*/ 0 w 148"/>
                <a:gd name="T87" fmla="*/ 0 h 177"/>
                <a:gd name="T88" fmla="*/ 0 w 148"/>
                <a:gd name="T89" fmla="*/ 0 h 177"/>
                <a:gd name="T90" fmla="*/ 0 w 148"/>
                <a:gd name="T91" fmla="*/ 0 h 177"/>
                <a:gd name="T92" fmla="*/ 0 w 148"/>
                <a:gd name="T93" fmla="*/ 0 h 177"/>
                <a:gd name="T94" fmla="*/ 0 w 148"/>
                <a:gd name="T95" fmla="*/ 0 h 177"/>
                <a:gd name="T96" fmla="*/ 0 w 148"/>
                <a:gd name="T97" fmla="*/ 0 h 177"/>
                <a:gd name="T98" fmla="*/ 0 w 148"/>
                <a:gd name="T99" fmla="*/ 0 h 177"/>
                <a:gd name="T100" fmla="*/ 0 w 148"/>
                <a:gd name="T101" fmla="*/ 0 h 17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8"/>
                <a:gd name="T154" fmla="*/ 0 h 177"/>
                <a:gd name="T155" fmla="*/ 148 w 148"/>
                <a:gd name="T156" fmla="*/ 177 h 17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8" h="177">
                  <a:moveTo>
                    <a:pt x="143" y="177"/>
                  </a:moveTo>
                  <a:lnTo>
                    <a:pt x="148" y="16"/>
                  </a:lnTo>
                  <a:lnTo>
                    <a:pt x="147" y="16"/>
                  </a:lnTo>
                  <a:lnTo>
                    <a:pt x="144" y="15"/>
                  </a:lnTo>
                  <a:lnTo>
                    <a:pt x="139" y="13"/>
                  </a:lnTo>
                  <a:lnTo>
                    <a:pt x="132" y="11"/>
                  </a:lnTo>
                  <a:lnTo>
                    <a:pt x="124" y="10"/>
                  </a:lnTo>
                  <a:lnTo>
                    <a:pt x="115" y="8"/>
                  </a:lnTo>
                  <a:lnTo>
                    <a:pt x="104" y="6"/>
                  </a:lnTo>
                  <a:lnTo>
                    <a:pt x="92" y="4"/>
                  </a:lnTo>
                  <a:lnTo>
                    <a:pt x="76" y="3"/>
                  </a:lnTo>
                  <a:lnTo>
                    <a:pt x="63" y="2"/>
                  </a:lnTo>
                  <a:lnTo>
                    <a:pt x="52" y="2"/>
                  </a:lnTo>
                  <a:lnTo>
                    <a:pt x="44" y="1"/>
                  </a:lnTo>
                  <a:lnTo>
                    <a:pt x="37" y="0"/>
                  </a:lnTo>
                  <a:lnTo>
                    <a:pt x="33" y="0"/>
                  </a:lnTo>
                  <a:lnTo>
                    <a:pt x="31" y="0"/>
                  </a:lnTo>
                  <a:lnTo>
                    <a:pt x="30" y="0"/>
                  </a:lnTo>
                  <a:lnTo>
                    <a:pt x="31" y="14"/>
                  </a:lnTo>
                  <a:lnTo>
                    <a:pt x="30" y="14"/>
                  </a:lnTo>
                  <a:lnTo>
                    <a:pt x="26" y="14"/>
                  </a:lnTo>
                  <a:lnTo>
                    <a:pt x="23" y="15"/>
                  </a:lnTo>
                  <a:lnTo>
                    <a:pt x="19" y="18"/>
                  </a:lnTo>
                  <a:lnTo>
                    <a:pt x="13" y="19"/>
                  </a:lnTo>
                  <a:lnTo>
                    <a:pt x="9" y="21"/>
                  </a:lnTo>
                  <a:lnTo>
                    <a:pt x="6" y="23"/>
                  </a:lnTo>
                  <a:lnTo>
                    <a:pt x="3" y="25"/>
                  </a:lnTo>
                  <a:lnTo>
                    <a:pt x="3" y="26"/>
                  </a:lnTo>
                  <a:lnTo>
                    <a:pt x="2" y="27"/>
                  </a:lnTo>
                  <a:lnTo>
                    <a:pt x="1" y="28"/>
                  </a:lnTo>
                  <a:lnTo>
                    <a:pt x="0" y="31"/>
                  </a:lnTo>
                  <a:lnTo>
                    <a:pt x="0" y="33"/>
                  </a:lnTo>
                  <a:lnTo>
                    <a:pt x="0" y="35"/>
                  </a:lnTo>
                  <a:lnTo>
                    <a:pt x="1" y="37"/>
                  </a:lnTo>
                  <a:lnTo>
                    <a:pt x="3" y="40"/>
                  </a:lnTo>
                  <a:lnTo>
                    <a:pt x="11" y="56"/>
                  </a:lnTo>
                  <a:lnTo>
                    <a:pt x="19" y="70"/>
                  </a:lnTo>
                  <a:lnTo>
                    <a:pt x="25" y="83"/>
                  </a:lnTo>
                  <a:lnTo>
                    <a:pt x="32" y="96"/>
                  </a:lnTo>
                  <a:lnTo>
                    <a:pt x="37" y="109"/>
                  </a:lnTo>
                  <a:lnTo>
                    <a:pt x="43" y="124"/>
                  </a:lnTo>
                  <a:lnTo>
                    <a:pt x="47" y="142"/>
                  </a:lnTo>
                  <a:lnTo>
                    <a:pt x="51" y="161"/>
                  </a:lnTo>
                  <a:lnTo>
                    <a:pt x="63" y="164"/>
                  </a:lnTo>
                  <a:lnTo>
                    <a:pt x="74" y="165"/>
                  </a:lnTo>
                  <a:lnTo>
                    <a:pt x="85" y="167"/>
                  </a:lnTo>
                  <a:lnTo>
                    <a:pt x="96" y="168"/>
                  </a:lnTo>
                  <a:lnTo>
                    <a:pt x="107" y="170"/>
                  </a:lnTo>
                  <a:lnTo>
                    <a:pt x="119" y="172"/>
                  </a:lnTo>
                  <a:lnTo>
                    <a:pt x="131" y="174"/>
                  </a:lnTo>
                  <a:lnTo>
                    <a:pt x="143" y="177"/>
                  </a:lnTo>
                  <a:close/>
                </a:path>
              </a:pathLst>
            </a:custGeom>
            <a:solidFill>
              <a:srgbClr val="FFFFFF"/>
            </a:solidFill>
            <a:ln w="9525">
              <a:noFill/>
              <a:round/>
              <a:headEnd/>
              <a:tailEnd/>
            </a:ln>
          </p:spPr>
          <p:txBody>
            <a:bodyPr/>
            <a:lstStyle/>
            <a:p>
              <a:endParaRPr lang="en-US" dirty="0"/>
            </a:p>
          </p:txBody>
        </p:sp>
        <p:sp>
          <p:nvSpPr>
            <p:cNvPr id="23689" name="Freeform 735"/>
            <p:cNvSpPr>
              <a:spLocks/>
            </p:cNvSpPr>
            <p:nvPr/>
          </p:nvSpPr>
          <p:spPr bwMode="white">
            <a:xfrm>
              <a:off x="3294" y="1574"/>
              <a:ext cx="47" cy="46"/>
            </a:xfrm>
            <a:custGeom>
              <a:avLst/>
              <a:gdLst>
                <a:gd name="T0" fmla="*/ 0 w 387"/>
                <a:gd name="T1" fmla="*/ 0 h 361"/>
                <a:gd name="T2" fmla="*/ 0 w 387"/>
                <a:gd name="T3" fmla="*/ 0 h 361"/>
                <a:gd name="T4" fmla="*/ 0 w 387"/>
                <a:gd name="T5" fmla="*/ 0 h 361"/>
                <a:gd name="T6" fmla="*/ 0 w 387"/>
                <a:gd name="T7" fmla="*/ 0 h 361"/>
                <a:gd name="T8" fmla="*/ 0 w 387"/>
                <a:gd name="T9" fmla="*/ 0 h 361"/>
                <a:gd name="T10" fmla="*/ 0 w 387"/>
                <a:gd name="T11" fmla="*/ 0 h 361"/>
                <a:gd name="T12" fmla="*/ 0 w 387"/>
                <a:gd name="T13" fmla="*/ 0 h 361"/>
                <a:gd name="T14" fmla="*/ 0 w 387"/>
                <a:gd name="T15" fmla="*/ 0 h 361"/>
                <a:gd name="T16" fmla="*/ 0 w 387"/>
                <a:gd name="T17" fmla="*/ 0 h 361"/>
                <a:gd name="T18" fmla="*/ 0 w 387"/>
                <a:gd name="T19" fmla="*/ 0 h 361"/>
                <a:gd name="T20" fmla="*/ 0 w 387"/>
                <a:gd name="T21" fmla="*/ 0 h 361"/>
                <a:gd name="T22" fmla="*/ 0 w 387"/>
                <a:gd name="T23" fmla="*/ 0 h 361"/>
                <a:gd name="T24" fmla="*/ 0 w 387"/>
                <a:gd name="T25" fmla="*/ 0 h 361"/>
                <a:gd name="T26" fmla="*/ 0 w 387"/>
                <a:gd name="T27" fmla="*/ 0 h 361"/>
                <a:gd name="T28" fmla="*/ 0 w 387"/>
                <a:gd name="T29" fmla="*/ 0 h 361"/>
                <a:gd name="T30" fmla="*/ 0 w 387"/>
                <a:gd name="T31" fmla="*/ 0 h 361"/>
                <a:gd name="T32" fmla="*/ 0 w 387"/>
                <a:gd name="T33" fmla="*/ 0 h 361"/>
                <a:gd name="T34" fmla="*/ 0 w 387"/>
                <a:gd name="T35" fmla="*/ 0 h 361"/>
                <a:gd name="T36" fmla="*/ 0 w 387"/>
                <a:gd name="T37" fmla="*/ 0 h 361"/>
                <a:gd name="T38" fmla="*/ 0 w 387"/>
                <a:gd name="T39" fmla="*/ 0 h 361"/>
                <a:gd name="T40" fmla="*/ 0 w 387"/>
                <a:gd name="T41" fmla="*/ 0 h 361"/>
                <a:gd name="T42" fmla="*/ 0 w 387"/>
                <a:gd name="T43" fmla="*/ 0 h 361"/>
                <a:gd name="T44" fmla="*/ 0 w 387"/>
                <a:gd name="T45" fmla="*/ 0 h 361"/>
                <a:gd name="T46" fmla="*/ 0 w 387"/>
                <a:gd name="T47" fmla="*/ 0 h 361"/>
                <a:gd name="T48" fmla="*/ 0 w 387"/>
                <a:gd name="T49" fmla="*/ 0 h 361"/>
                <a:gd name="T50" fmla="*/ 0 w 387"/>
                <a:gd name="T51" fmla="*/ 0 h 361"/>
                <a:gd name="T52" fmla="*/ 0 w 387"/>
                <a:gd name="T53" fmla="*/ 0 h 361"/>
                <a:gd name="T54" fmla="*/ 0 w 387"/>
                <a:gd name="T55" fmla="*/ 0 h 361"/>
                <a:gd name="T56" fmla="*/ 0 w 387"/>
                <a:gd name="T57" fmla="*/ 0 h 361"/>
                <a:gd name="T58" fmla="*/ 0 w 387"/>
                <a:gd name="T59" fmla="*/ 0 h 361"/>
                <a:gd name="T60" fmla="*/ 0 w 387"/>
                <a:gd name="T61" fmla="*/ 0 h 361"/>
                <a:gd name="T62" fmla="*/ 0 w 387"/>
                <a:gd name="T63" fmla="*/ 0 h 361"/>
                <a:gd name="T64" fmla="*/ 0 w 387"/>
                <a:gd name="T65" fmla="*/ 0 h 361"/>
                <a:gd name="T66" fmla="*/ 0 w 387"/>
                <a:gd name="T67" fmla="*/ 0 h 361"/>
                <a:gd name="T68" fmla="*/ 0 w 387"/>
                <a:gd name="T69" fmla="*/ 0 h 361"/>
                <a:gd name="T70" fmla="*/ 0 w 387"/>
                <a:gd name="T71" fmla="*/ 0 h 361"/>
                <a:gd name="T72" fmla="*/ 0 w 387"/>
                <a:gd name="T73" fmla="*/ 0 h 361"/>
                <a:gd name="T74" fmla="*/ 0 w 387"/>
                <a:gd name="T75" fmla="*/ 0 h 361"/>
                <a:gd name="T76" fmla="*/ 0 w 387"/>
                <a:gd name="T77" fmla="*/ 0 h 361"/>
                <a:gd name="T78" fmla="*/ 0 w 387"/>
                <a:gd name="T79" fmla="*/ 0 h 361"/>
                <a:gd name="T80" fmla="*/ 0 w 387"/>
                <a:gd name="T81" fmla="*/ 0 h 361"/>
                <a:gd name="T82" fmla="*/ 0 w 387"/>
                <a:gd name="T83" fmla="*/ 0 h 361"/>
                <a:gd name="T84" fmla="*/ 0 w 387"/>
                <a:gd name="T85" fmla="*/ 0 h 361"/>
                <a:gd name="T86" fmla="*/ 0 w 387"/>
                <a:gd name="T87" fmla="*/ 0 h 361"/>
                <a:gd name="T88" fmla="*/ 0 w 387"/>
                <a:gd name="T89" fmla="*/ 0 h 361"/>
                <a:gd name="T90" fmla="*/ 0 w 387"/>
                <a:gd name="T91" fmla="*/ 0 h 361"/>
                <a:gd name="T92" fmla="*/ 0 w 387"/>
                <a:gd name="T93" fmla="*/ 0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7"/>
                <a:gd name="T142" fmla="*/ 0 h 361"/>
                <a:gd name="T143" fmla="*/ 387 w 387"/>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7" h="361">
                  <a:moveTo>
                    <a:pt x="1" y="80"/>
                  </a:moveTo>
                  <a:lnTo>
                    <a:pt x="0" y="94"/>
                  </a:lnTo>
                  <a:lnTo>
                    <a:pt x="1" y="106"/>
                  </a:lnTo>
                  <a:lnTo>
                    <a:pt x="4" y="118"/>
                  </a:lnTo>
                  <a:lnTo>
                    <a:pt x="8" y="130"/>
                  </a:lnTo>
                  <a:lnTo>
                    <a:pt x="12" y="141"/>
                  </a:lnTo>
                  <a:lnTo>
                    <a:pt x="19" y="150"/>
                  </a:lnTo>
                  <a:lnTo>
                    <a:pt x="25" y="159"/>
                  </a:lnTo>
                  <a:lnTo>
                    <a:pt x="34" y="168"/>
                  </a:lnTo>
                  <a:lnTo>
                    <a:pt x="43" y="175"/>
                  </a:lnTo>
                  <a:lnTo>
                    <a:pt x="52" y="183"/>
                  </a:lnTo>
                  <a:lnTo>
                    <a:pt x="63" y="190"/>
                  </a:lnTo>
                  <a:lnTo>
                    <a:pt x="74" y="195"/>
                  </a:lnTo>
                  <a:lnTo>
                    <a:pt x="86" y="199"/>
                  </a:lnTo>
                  <a:lnTo>
                    <a:pt x="99" y="204"/>
                  </a:lnTo>
                  <a:lnTo>
                    <a:pt x="113" y="207"/>
                  </a:lnTo>
                  <a:lnTo>
                    <a:pt x="128" y="210"/>
                  </a:lnTo>
                  <a:lnTo>
                    <a:pt x="143" y="212"/>
                  </a:lnTo>
                  <a:lnTo>
                    <a:pt x="158" y="215"/>
                  </a:lnTo>
                  <a:lnTo>
                    <a:pt x="174" y="217"/>
                  </a:lnTo>
                  <a:lnTo>
                    <a:pt x="190" y="219"/>
                  </a:lnTo>
                  <a:lnTo>
                    <a:pt x="205" y="221"/>
                  </a:lnTo>
                  <a:lnTo>
                    <a:pt x="221" y="223"/>
                  </a:lnTo>
                  <a:lnTo>
                    <a:pt x="237" y="226"/>
                  </a:lnTo>
                  <a:lnTo>
                    <a:pt x="253" y="227"/>
                  </a:lnTo>
                  <a:lnTo>
                    <a:pt x="255" y="228"/>
                  </a:lnTo>
                  <a:lnTo>
                    <a:pt x="258" y="228"/>
                  </a:lnTo>
                  <a:lnTo>
                    <a:pt x="262" y="228"/>
                  </a:lnTo>
                  <a:lnTo>
                    <a:pt x="266" y="229"/>
                  </a:lnTo>
                  <a:lnTo>
                    <a:pt x="269" y="230"/>
                  </a:lnTo>
                  <a:lnTo>
                    <a:pt x="274" y="230"/>
                  </a:lnTo>
                  <a:lnTo>
                    <a:pt x="277" y="231"/>
                  </a:lnTo>
                  <a:lnTo>
                    <a:pt x="280" y="233"/>
                  </a:lnTo>
                  <a:lnTo>
                    <a:pt x="283" y="234"/>
                  </a:lnTo>
                  <a:lnTo>
                    <a:pt x="286" y="236"/>
                  </a:lnTo>
                  <a:lnTo>
                    <a:pt x="288" y="238"/>
                  </a:lnTo>
                  <a:lnTo>
                    <a:pt x="290" y="240"/>
                  </a:lnTo>
                  <a:lnTo>
                    <a:pt x="291" y="242"/>
                  </a:lnTo>
                  <a:lnTo>
                    <a:pt x="292" y="244"/>
                  </a:lnTo>
                  <a:lnTo>
                    <a:pt x="293" y="246"/>
                  </a:lnTo>
                  <a:lnTo>
                    <a:pt x="293" y="247"/>
                  </a:lnTo>
                  <a:lnTo>
                    <a:pt x="293" y="251"/>
                  </a:lnTo>
                  <a:lnTo>
                    <a:pt x="293" y="253"/>
                  </a:lnTo>
                  <a:lnTo>
                    <a:pt x="293" y="255"/>
                  </a:lnTo>
                  <a:lnTo>
                    <a:pt x="293" y="257"/>
                  </a:lnTo>
                  <a:lnTo>
                    <a:pt x="292" y="259"/>
                  </a:lnTo>
                  <a:lnTo>
                    <a:pt x="291" y="262"/>
                  </a:lnTo>
                  <a:lnTo>
                    <a:pt x="290" y="263"/>
                  </a:lnTo>
                  <a:lnTo>
                    <a:pt x="289" y="265"/>
                  </a:lnTo>
                  <a:lnTo>
                    <a:pt x="287" y="267"/>
                  </a:lnTo>
                  <a:lnTo>
                    <a:pt x="286" y="268"/>
                  </a:lnTo>
                  <a:lnTo>
                    <a:pt x="283" y="270"/>
                  </a:lnTo>
                  <a:lnTo>
                    <a:pt x="281" y="270"/>
                  </a:lnTo>
                  <a:lnTo>
                    <a:pt x="280" y="271"/>
                  </a:lnTo>
                  <a:lnTo>
                    <a:pt x="279" y="272"/>
                  </a:lnTo>
                  <a:lnTo>
                    <a:pt x="278" y="272"/>
                  </a:lnTo>
                  <a:lnTo>
                    <a:pt x="275" y="361"/>
                  </a:lnTo>
                  <a:lnTo>
                    <a:pt x="277" y="361"/>
                  </a:lnTo>
                  <a:lnTo>
                    <a:pt x="280" y="360"/>
                  </a:lnTo>
                  <a:lnTo>
                    <a:pt x="286" y="359"/>
                  </a:lnTo>
                  <a:lnTo>
                    <a:pt x="293" y="357"/>
                  </a:lnTo>
                  <a:lnTo>
                    <a:pt x="302" y="355"/>
                  </a:lnTo>
                  <a:lnTo>
                    <a:pt x="313" y="352"/>
                  </a:lnTo>
                  <a:lnTo>
                    <a:pt x="323" y="348"/>
                  </a:lnTo>
                  <a:lnTo>
                    <a:pt x="334" y="341"/>
                  </a:lnTo>
                  <a:lnTo>
                    <a:pt x="343" y="336"/>
                  </a:lnTo>
                  <a:lnTo>
                    <a:pt x="352" y="328"/>
                  </a:lnTo>
                  <a:lnTo>
                    <a:pt x="360" y="321"/>
                  </a:lnTo>
                  <a:lnTo>
                    <a:pt x="366" y="314"/>
                  </a:lnTo>
                  <a:lnTo>
                    <a:pt x="373" y="305"/>
                  </a:lnTo>
                  <a:lnTo>
                    <a:pt x="377" y="296"/>
                  </a:lnTo>
                  <a:lnTo>
                    <a:pt x="380" y="288"/>
                  </a:lnTo>
                  <a:lnTo>
                    <a:pt x="384" y="278"/>
                  </a:lnTo>
                  <a:lnTo>
                    <a:pt x="386" y="267"/>
                  </a:lnTo>
                  <a:lnTo>
                    <a:pt x="387" y="256"/>
                  </a:lnTo>
                  <a:lnTo>
                    <a:pt x="386" y="246"/>
                  </a:lnTo>
                  <a:lnTo>
                    <a:pt x="385" y="236"/>
                  </a:lnTo>
                  <a:lnTo>
                    <a:pt x="382" y="226"/>
                  </a:lnTo>
                  <a:lnTo>
                    <a:pt x="377" y="216"/>
                  </a:lnTo>
                  <a:lnTo>
                    <a:pt x="372" y="205"/>
                  </a:lnTo>
                  <a:lnTo>
                    <a:pt x="364" y="194"/>
                  </a:lnTo>
                  <a:lnTo>
                    <a:pt x="359" y="187"/>
                  </a:lnTo>
                  <a:lnTo>
                    <a:pt x="352" y="181"/>
                  </a:lnTo>
                  <a:lnTo>
                    <a:pt x="345" y="174"/>
                  </a:lnTo>
                  <a:lnTo>
                    <a:pt x="337" y="169"/>
                  </a:lnTo>
                  <a:lnTo>
                    <a:pt x="328" y="165"/>
                  </a:lnTo>
                  <a:lnTo>
                    <a:pt x="319" y="159"/>
                  </a:lnTo>
                  <a:lnTo>
                    <a:pt x="310" y="156"/>
                  </a:lnTo>
                  <a:lnTo>
                    <a:pt x="300" y="151"/>
                  </a:lnTo>
                  <a:lnTo>
                    <a:pt x="285" y="147"/>
                  </a:lnTo>
                  <a:lnTo>
                    <a:pt x="266" y="143"/>
                  </a:lnTo>
                  <a:lnTo>
                    <a:pt x="246" y="139"/>
                  </a:lnTo>
                  <a:lnTo>
                    <a:pt x="225" y="135"/>
                  </a:lnTo>
                  <a:lnTo>
                    <a:pt x="203" y="132"/>
                  </a:lnTo>
                  <a:lnTo>
                    <a:pt x="180" y="129"/>
                  </a:lnTo>
                  <a:lnTo>
                    <a:pt x="158" y="125"/>
                  </a:lnTo>
                  <a:lnTo>
                    <a:pt x="137" y="123"/>
                  </a:lnTo>
                  <a:lnTo>
                    <a:pt x="134" y="122"/>
                  </a:lnTo>
                  <a:lnTo>
                    <a:pt x="131" y="121"/>
                  </a:lnTo>
                  <a:lnTo>
                    <a:pt x="127" y="120"/>
                  </a:lnTo>
                  <a:lnTo>
                    <a:pt x="123" y="118"/>
                  </a:lnTo>
                  <a:lnTo>
                    <a:pt x="120" y="115"/>
                  </a:lnTo>
                  <a:lnTo>
                    <a:pt x="118" y="112"/>
                  </a:lnTo>
                  <a:lnTo>
                    <a:pt x="116" y="109"/>
                  </a:lnTo>
                  <a:lnTo>
                    <a:pt x="115" y="105"/>
                  </a:lnTo>
                  <a:lnTo>
                    <a:pt x="115" y="100"/>
                  </a:lnTo>
                  <a:lnTo>
                    <a:pt x="117" y="96"/>
                  </a:lnTo>
                  <a:lnTo>
                    <a:pt x="119" y="94"/>
                  </a:lnTo>
                  <a:lnTo>
                    <a:pt x="121" y="92"/>
                  </a:lnTo>
                  <a:lnTo>
                    <a:pt x="124" y="89"/>
                  </a:lnTo>
                  <a:lnTo>
                    <a:pt x="128" y="88"/>
                  </a:lnTo>
                  <a:lnTo>
                    <a:pt x="129" y="88"/>
                  </a:lnTo>
                  <a:lnTo>
                    <a:pt x="130" y="88"/>
                  </a:lnTo>
                  <a:lnTo>
                    <a:pt x="130" y="87"/>
                  </a:lnTo>
                  <a:lnTo>
                    <a:pt x="129" y="86"/>
                  </a:lnTo>
                  <a:lnTo>
                    <a:pt x="128" y="83"/>
                  </a:lnTo>
                  <a:lnTo>
                    <a:pt x="127" y="80"/>
                  </a:lnTo>
                  <a:lnTo>
                    <a:pt x="125" y="74"/>
                  </a:lnTo>
                  <a:lnTo>
                    <a:pt x="123" y="69"/>
                  </a:lnTo>
                  <a:lnTo>
                    <a:pt x="121" y="62"/>
                  </a:lnTo>
                  <a:lnTo>
                    <a:pt x="119" y="56"/>
                  </a:lnTo>
                  <a:lnTo>
                    <a:pt x="117" y="51"/>
                  </a:lnTo>
                  <a:lnTo>
                    <a:pt x="115" y="45"/>
                  </a:lnTo>
                  <a:lnTo>
                    <a:pt x="111" y="38"/>
                  </a:lnTo>
                  <a:lnTo>
                    <a:pt x="108" y="32"/>
                  </a:lnTo>
                  <a:lnTo>
                    <a:pt x="105" y="24"/>
                  </a:lnTo>
                  <a:lnTo>
                    <a:pt x="100" y="16"/>
                  </a:lnTo>
                  <a:lnTo>
                    <a:pt x="96" y="8"/>
                  </a:lnTo>
                  <a:lnTo>
                    <a:pt x="92" y="0"/>
                  </a:lnTo>
                  <a:lnTo>
                    <a:pt x="77" y="5"/>
                  </a:lnTo>
                  <a:lnTo>
                    <a:pt x="62" y="12"/>
                  </a:lnTo>
                  <a:lnTo>
                    <a:pt x="48" y="20"/>
                  </a:lnTo>
                  <a:lnTo>
                    <a:pt x="34" y="27"/>
                  </a:lnTo>
                  <a:lnTo>
                    <a:pt x="27" y="32"/>
                  </a:lnTo>
                  <a:lnTo>
                    <a:pt x="21" y="37"/>
                  </a:lnTo>
                  <a:lnTo>
                    <a:pt x="16" y="42"/>
                  </a:lnTo>
                  <a:lnTo>
                    <a:pt x="11" y="49"/>
                  </a:lnTo>
                  <a:lnTo>
                    <a:pt x="8" y="56"/>
                  </a:lnTo>
                  <a:lnTo>
                    <a:pt x="4" y="63"/>
                  </a:lnTo>
                  <a:lnTo>
                    <a:pt x="2" y="71"/>
                  </a:lnTo>
                  <a:lnTo>
                    <a:pt x="1" y="80"/>
                  </a:lnTo>
                  <a:close/>
                </a:path>
              </a:pathLst>
            </a:custGeom>
            <a:solidFill>
              <a:srgbClr val="FFFFFF"/>
            </a:solidFill>
            <a:ln w="9525">
              <a:noFill/>
              <a:round/>
              <a:headEnd/>
              <a:tailEnd/>
            </a:ln>
          </p:spPr>
          <p:txBody>
            <a:bodyPr/>
            <a:lstStyle/>
            <a:p>
              <a:endParaRPr lang="en-US" dirty="0"/>
            </a:p>
          </p:txBody>
        </p:sp>
        <p:sp>
          <p:nvSpPr>
            <p:cNvPr id="23690" name="Freeform 736"/>
            <p:cNvSpPr>
              <a:spLocks/>
            </p:cNvSpPr>
            <p:nvPr/>
          </p:nvSpPr>
          <p:spPr bwMode="white">
            <a:xfrm>
              <a:off x="3315" y="1605"/>
              <a:ext cx="8" cy="20"/>
            </a:xfrm>
            <a:custGeom>
              <a:avLst/>
              <a:gdLst>
                <a:gd name="T0" fmla="*/ 0 w 79"/>
                <a:gd name="T1" fmla="*/ 0 h 155"/>
                <a:gd name="T2" fmla="*/ 0 w 79"/>
                <a:gd name="T3" fmla="*/ 0 h 155"/>
                <a:gd name="T4" fmla="*/ 0 w 79"/>
                <a:gd name="T5" fmla="*/ 0 h 155"/>
                <a:gd name="T6" fmla="*/ 0 w 79"/>
                <a:gd name="T7" fmla="*/ 0 h 155"/>
                <a:gd name="T8" fmla="*/ 0 w 79"/>
                <a:gd name="T9" fmla="*/ 0 h 155"/>
                <a:gd name="T10" fmla="*/ 0 w 79"/>
                <a:gd name="T11" fmla="*/ 0 h 155"/>
                <a:gd name="T12" fmla="*/ 0 w 79"/>
                <a:gd name="T13" fmla="*/ 0 h 155"/>
                <a:gd name="T14" fmla="*/ 0 w 79"/>
                <a:gd name="T15" fmla="*/ 0 h 155"/>
                <a:gd name="T16" fmla="*/ 0 w 79"/>
                <a:gd name="T17" fmla="*/ 0 h 155"/>
                <a:gd name="T18" fmla="*/ 0 w 79"/>
                <a:gd name="T19" fmla="*/ 0 h 155"/>
                <a:gd name="T20" fmla="*/ 0 w 79"/>
                <a:gd name="T21" fmla="*/ 0 h 155"/>
                <a:gd name="T22" fmla="*/ 0 w 79"/>
                <a:gd name="T23" fmla="*/ 0 h 155"/>
                <a:gd name="T24" fmla="*/ 0 w 79"/>
                <a:gd name="T25" fmla="*/ 0 h 1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55"/>
                <a:gd name="T41" fmla="*/ 79 w 79"/>
                <a:gd name="T42" fmla="*/ 155 h 1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55">
                  <a:moveTo>
                    <a:pt x="79" y="9"/>
                  </a:moveTo>
                  <a:lnTo>
                    <a:pt x="75" y="155"/>
                  </a:lnTo>
                  <a:lnTo>
                    <a:pt x="42" y="136"/>
                  </a:lnTo>
                  <a:lnTo>
                    <a:pt x="8" y="120"/>
                  </a:lnTo>
                  <a:lnTo>
                    <a:pt x="0" y="0"/>
                  </a:lnTo>
                  <a:lnTo>
                    <a:pt x="13" y="2"/>
                  </a:lnTo>
                  <a:lnTo>
                    <a:pt x="23" y="4"/>
                  </a:lnTo>
                  <a:lnTo>
                    <a:pt x="33" y="5"/>
                  </a:lnTo>
                  <a:lnTo>
                    <a:pt x="42" y="6"/>
                  </a:lnTo>
                  <a:lnTo>
                    <a:pt x="50" y="6"/>
                  </a:lnTo>
                  <a:lnTo>
                    <a:pt x="58" y="7"/>
                  </a:lnTo>
                  <a:lnTo>
                    <a:pt x="68" y="8"/>
                  </a:lnTo>
                  <a:lnTo>
                    <a:pt x="79" y="9"/>
                  </a:lnTo>
                  <a:close/>
                </a:path>
              </a:pathLst>
            </a:custGeom>
            <a:solidFill>
              <a:srgbClr val="FFFFFF"/>
            </a:solidFill>
            <a:ln w="9525">
              <a:noFill/>
              <a:round/>
              <a:headEnd/>
              <a:tailEnd/>
            </a:ln>
          </p:spPr>
          <p:txBody>
            <a:bodyPr/>
            <a:lstStyle/>
            <a:p>
              <a:endParaRPr lang="en-US" dirty="0"/>
            </a:p>
          </p:txBody>
        </p:sp>
        <p:sp>
          <p:nvSpPr>
            <p:cNvPr id="23691" name="Freeform 737"/>
            <p:cNvSpPr>
              <a:spLocks/>
            </p:cNvSpPr>
            <p:nvPr/>
          </p:nvSpPr>
          <p:spPr bwMode="white">
            <a:xfrm>
              <a:off x="3302" y="1609"/>
              <a:ext cx="32" cy="42"/>
            </a:xfrm>
            <a:custGeom>
              <a:avLst/>
              <a:gdLst>
                <a:gd name="T0" fmla="*/ 0 w 276"/>
                <a:gd name="T1" fmla="*/ 0 h 329"/>
                <a:gd name="T2" fmla="*/ 0 w 276"/>
                <a:gd name="T3" fmla="*/ 0 h 329"/>
                <a:gd name="T4" fmla="*/ 0 w 276"/>
                <a:gd name="T5" fmla="*/ 0 h 329"/>
                <a:gd name="T6" fmla="*/ 0 w 276"/>
                <a:gd name="T7" fmla="*/ 0 h 329"/>
                <a:gd name="T8" fmla="*/ 0 w 276"/>
                <a:gd name="T9" fmla="*/ 0 h 329"/>
                <a:gd name="T10" fmla="*/ 0 w 276"/>
                <a:gd name="T11" fmla="*/ 0 h 329"/>
                <a:gd name="T12" fmla="*/ 0 w 276"/>
                <a:gd name="T13" fmla="*/ 0 h 329"/>
                <a:gd name="T14" fmla="*/ 0 w 276"/>
                <a:gd name="T15" fmla="*/ 0 h 329"/>
                <a:gd name="T16" fmla="*/ 0 w 276"/>
                <a:gd name="T17" fmla="*/ 0 h 329"/>
                <a:gd name="T18" fmla="*/ 0 w 276"/>
                <a:gd name="T19" fmla="*/ 0 h 329"/>
                <a:gd name="T20" fmla="*/ 0 w 276"/>
                <a:gd name="T21" fmla="*/ 0 h 329"/>
                <a:gd name="T22" fmla="*/ 0 w 276"/>
                <a:gd name="T23" fmla="*/ 0 h 329"/>
                <a:gd name="T24" fmla="*/ 0 w 276"/>
                <a:gd name="T25" fmla="*/ 0 h 329"/>
                <a:gd name="T26" fmla="*/ 0 w 276"/>
                <a:gd name="T27" fmla="*/ 0 h 329"/>
                <a:gd name="T28" fmla="*/ 0 w 276"/>
                <a:gd name="T29" fmla="*/ 0 h 329"/>
                <a:gd name="T30" fmla="*/ 0 w 276"/>
                <a:gd name="T31" fmla="*/ 0 h 329"/>
                <a:gd name="T32" fmla="*/ 0 w 276"/>
                <a:gd name="T33" fmla="*/ 0 h 329"/>
                <a:gd name="T34" fmla="*/ 0 w 276"/>
                <a:gd name="T35" fmla="*/ 0 h 329"/>
                <a:gd name="T36" fmla="*/ 0 w 276"/>
                <a:gd name="T37" fmla="*/ 0 h 329"/>
                <a:gd name="T38" fmla="*/ 0 w 276"/>
                <a:gd name="T39" fmla="*/ 0 h 329"/>
                <a:gd name="T40" fmla="*/ 0 w 276"/>
                <a:gd name="T41" fmla="*/ 0 h 329"/>
                <a:gd name="T42" fmla="*/ 0 w 276"/>
                <a:gd name="T43" fmla="*/ 0 h 329"/>
                <a:gd name="T44" fmla="*/ 0 w 276"/>
                <a:gd name="T45" fmla="*/ 0 h 329"/>
                <a:gd name="T46" fmla="*/ 0 w 276"/>
                <a:gd name="T47" fmla="*/ 0 h 329"/>
                <a:gd name="T48" fmla="*/ 0 w 276"/>
                <a:gd name="T49" fmla="*/ 0 h 329"/>
                <a:gd name="T50" fmla="*/ 0 w 276"/>
                <a:gd name="T51" fmla="*/ 0 h 329"/>
                <a:gd name="T52" fmla="*/ 0 w 276"/>
                <a:gd name="T53" fmla="*/ 0 h 329"/>
                <a:gd name="T54" fmla="*/ 0 w 276"/>
                <a:gd name="T55" fmla="*/ 0 h 329"/>
                <a:gd name="T56" fmla="*/ 0 w 276"/>
                <a:gd name="T57" fmla="*/ 0 h 329"/>
                <a:gd name="T58" fmla="*/ 0 w 276"/>
                <a:gd name="T59" fmla="*/ 0 h 329"/>
                <a:gd name="T60" fmla="*/ 0 w 276"/>
                <a:gd name="T61" fmla="*/ 0 h 329"/>
                <a:gd name="T62" fmla="*/ 0 w 276"/>
                <a:gd name="T63" fmla="*/ 0 h 329"/>
                <a:gd name="T64" fmla="*/ 0 w 276"/>
                <a:gd name="T65" fmla="*/ 0 h 329"/>
                <a:gd name="T66" fmla="*/ 0 w 276"/>
                <a:gd name="T67" fmla="*/ 0 h 329"/>
                <a:gd name="T68" fmla="*/ 0 w 276"/>
                <a:gd name="T69" fmla="*/ 0 h 329"/>
                <a:gd name="T70" fmla="*/ 0 w 276"/>
                <a:gd name="T71" fmla="*/ 0 h 329"/>
                <a:gd name="T72" fmla="*/ 0 w 276"/>
                <a:gd name="T73" fmla="*/ 0 h 329"/>
                <a:gd name="T74" fmla="*/ 0 w 276"/>
                <a:gd name="T75" fmla="*/ 0 h 329"/>
                <a:gd name="T76" fmla="*/ 0 w 276"/>
                <a:gd name="T77" fmla="*/ 0 h 329"/>
                <a:gd name="T78" fmla="*/ 0 w 276"/>
                <a:gd name="T79" fmla="*/ 0 h 329"/>
                <a:gd name="T80" fmla="*/ 0 w 276"/>
                <a:gd name="T81" fmla="*/ 0 h 329"/>
                <a:gd name="T82" fmla="*/ 0 w 276"/>
                <a:gd name="T83" fmla="*/ 0 h 329"/>
                <a:gd name="T84" fmla="*/ 0 w 276"/>
                <a:gd name="T85" fmla="*/ 0 h 329"/>
                <a:gd name="T86" fmla="*/ 0 w 276"/>
                <a:gd name="T87" fmla="*/ 0 h 329"/>
                <a:gd name="T88" fmla="*/ 0 w 276"/>
                <a:gd name="T89" fmla="*/ 0 h 329"/>
                <a:gd name="T90" fmla="*/ 0 w 276"/>
                <a:gd name="T91" fmla="*/ 0 h 329"/>
                <a:gd name="T92" fmla="*/ 0 w 276"/>
                <a:gd name="T93" fmla="*/ 0 h 329"/>
                <a:gd name="T94" fmla="*/ 0 w 276"/>
                <a:gd name="T95" fmla="*/ 0 h 329"/>
                <a:gd name="T96" fmla="*/ 0 w 276"/>
                <a:gd name="T97" fmla="*/ 0 h 329"/>
                <a:gd name="T98" fmla="*/ 0 w 276"/>
                <a:gd name="T99" fmla="*/ 0 h 329"/>
                <a:gd name="T100" fmla="*/ 0 w 276"/>
                <a:gd name="T101" fmla="*/ 0 h 329"/>
                <a:gd name="T102" fmla="*/ 0 w 276"/>
                <a:gd name="T103" fmla="*/ 0 h 329"/>
                <a:gd name="T104" fmla="*/ 0 w 276"/>
                <a:gd name="T105" fmla="*/ 0 h 3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76"/>
                <a:gd name="T160" fmla="*/ 0 h 329"/>
                <a:gd name="T161" fmla="*/ 276 w 276"/>
                <a:gd name="T162" fmla="*/ 329 h 3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76" h="329">
                  <a:moveTo>
                    <a:pt x="9" y="53"/>
                  </a:moveTo>
                  <a:lnTo>
                    <a:pt x="6" y="62"/>
                  </a:lnTo>
                  <a:lnTo>
                    <a:pt x="2" y="71"/>
                  </a:lnTo>
                  <a:lnTo>
                    <a:pt x="1" y="81"/>
                  </a:lnTo>
                  <a:lnTo>
                    <a:pt x="0" y="90"/>
                  </a:lnTo>
                  <a:lnTo>
                    <a:pt x="0" y="98"/>
                  </a:lnTo>
                  <a:lnTo>
                    <a:pt x="1" y="107"/>
                  </a:lnTo>
                  <a:lnTo>
                    <a:pt x="3" y="116"/>
                  </a:lnTo>
                  <a:lnTo>
                    <a:pt x="7" y="123"/>
                  </a:lnTo>
                  <a:lnTo>
                    <a:pt x="10" y="131"/>
                  </a:lnTo>
                  <a:lnTo>
                    <a:pt x="14" y="139"/>
                  </a:lnTo>
                  <a:lnTo>
                    <a:pt x="20" y="145"/>
                  </a:lnTo>
                  <a:lnTo>
                    <a:pt x="26" y="152"/>
                  </a:lnTo>
                  <a:lnTo>
                    <a:pt x="34" y="158"/>
                  </a:lnTo>
                  <a:lnTo>
                    <a:pt x="42" y="164"/>
                  </a:lnTo>
                  <a:lnTo>
                    <a:pt x="50" y="169"/>
                  </a:lnTo>
                  <a:lnTo>
                    <a:pt x="60" y="174"/>
                  </a:lnTo>
                  <a:lnTo>
                    <a:pt x="69" y="178"/>
                  </a:lnTo>
                  <a:lnTo>
                    <a:pt x="79" y="181"/>
                  </a:lnTo>
                  <a:lnTo>
                    <a:pt x="88" y="185"/>
                  </a:lnTo>
                  <a:lnTo>
                    <a:pt x="99" y="189"/>
                  </a:lnTo>
                  <a:lnTo>
                    <a:pt x="109" y="192"/>
                  </a:lnTo>
                  <a:lnTo>
                    <a:pt x="120" y="195"/>
                  </a:lnTo>
                  <a:lnTo>
                    <a:pt x="130" y="199"/>
                  </a:lnTo>
                  <a:lnTo>
                    <a:pt x="140" y="203"/>
                  </a:lnTo>
                  <a:lnTo>
                    <a:pt x="150" y="207"/>
                  </a:lnTo>
                  <a:lnTo>
                    <a:pt x="160" y="213"/>
                  </a:lnTo>
                  <a:lnTo>
                    <a:pt x="171" y="219"/>
                  </a:lnTo>
                  <a:lnTo>
                    <a:pt x="182" y="227"/>
                  </a:lnTo>
                  <a:lnTo>
                    <a:pt x="193" y="235"/>
                  </a:lnTo>
                  <a:lnTo>
                    <a:pt x="202" y="242"/>
                  </a:lnTo>
                  <a:lnTo>
                    <a:pt x="207" y="249"/>
                  </a:lnTo>
                  <a:lnTo>
                    <a:pt x="211" y="254"/>
                  </a:lnTo>
                  <a:lnTo>
                    <a:pt x="211" y="256"/>
                  </a:lnTo>
                  <a:lnTo>
                    <a:pt x="211" y="260"/>
                  </a:lnTo>
                  <a:lnTo>
                    <a:pt x="209" y="262"/>
                  </a:lnTo>
                  <a:lnTo>
                    <a:pt x="208" y="264"/>
                  </a:lnTo>
                  <a:lnTo>
                    <a:pt x="207" y="265"/>
                  </a:lnTo>
                  <a:lnTo>
                    <a:pt x="206" y="266"/>
                  </a:lnTo>
                  <a:lnTo>
                    <a:pt x="206" y="267"/>
                  </a:lnTo>
                  <a:lnTo>
                    <a:pt x="205" y="267"/>
                  </a:lnTo>
                  <a:lnTo>
                    <a:pt x="203" y="329"/>
                  </a:lnTo>
                  <a:lnTo>
                    <a:pt x="204" y="329"/>
                  </a:lnTo>
                  <a:lnTo>
                    <a:pt x="207" y="328"/>
                  </a:lnTo>
                  <a:lnTo>
                    <a:pt x="212" y="327"/>
                  </a:lnTo>
                  <a:lnTo>
                    <a:pt x="217" y="325"/>
                  </a:lnTo>
                  <a:lnTo>
                    <a:pt x="224" y="322"/>
                  </a:lnTo>
                  <a:lnTo>
                    <a:pt x="230" y="319"/>
                  </a:lnTo>
                  <a:lnTo>
                    <a:pt x="238" y="314"/>
                  </a:lnTo>
                  <a:lnTo>
                    <a:pt x="244" y="309"/>
                  </a:lnTo>
                  <a:lnTo>
                    <a:pt x="251" y="303"/>
                  </a:lnTo>
                  <a:lnTo>
                    <a:pt x="257" y="297"/>
                  </a:lnTo>
                  <a:lnTo>
                    <a:pt x="263" y="290"/>
                  </a:lnTo>
                  <a:lnTo>
                    <a:pt x="267" y="283"/>
                  </a:lnTo>
                  <a:lnTo>
                    <a:pt x="271" y="274"/>
                  </a:lnTo>
                  <a:lnTo>
                    <a:pt x="274" y="265"/>
                  </a:lnTo>
                  <a:lnTo>
                    <a:pt x="275" y="255"/>
                  </a:lnTo>
                  <a:lnTo>
                    <a:pt x="276" y="244"/>
                  </a:lnTo>
                  <a:lnTo>
                    <a:pt x="275" y="231"/>
                  </a:lnTo>
                  <a:lnTo>
                    <a:pt x="273" y="220"/>
                  </a:lnTo>
                  <a:lnTo>
                    <a:pt x="268" y="211"/>
                  </a:lnTo>
                  <a:lnTo>
                    <a:pt x="262" y="201"/>
                  </a:lnTo>
                  <a:lnTo>
                    <a:pt x="253" y="191"/>
                  </a:lnTo>
                  <a:lnTo>
                    <a:pt x="242" y="181"/>
                  </a:lnTo>
                  <a:lnTo>
                    <a:pt x="228" y="171"/>
                  </a:lnTo>
                  <a:lnTo>
                    <a:pt x="212" y="162"/>
                  </a:lnTo>
                  <a:lnTo>
                    <a:pt x="197" y="153"/>
                  </a:lnTo>
                  <a:lnTo>
                    <a:pt x="182" y="145"/>
                  </a:lnTo>
                  <a:lnTo>
                    <a:pt x="166" y="138"/>
                  </a:lnTo>
                  <a:lnTo>
                    <a:pt x="150" y="130"/>
                  </a:lnTo>
                  <a:lnTo>
                    <a:pt x="133" y="123"/>
                  </a:lnTo>
                  <a:lnTo>
                    <a:pt x="118" y="116"/>
                  </a:lnTo>
                  <a:lnTo>
                    <a:pt x="103" y="109"/>
                  </a:lnTo>
                  <a:lnTo>
                    <a:pt x="88" y="104"/>
                  </a:lnTo>
                  <a:lnTo>
                    <a:pt x="87" y="103"/>
                  </a:lnTo>
                  <a:lnTo>
                    <a:pt x="85" y="102"/>
                  </a:lnTo>
                  <a:lnTo>
                    <a:pt x="83" y="99"/>
                  </a:lnTo>
                  <a:lnTo>
                    <a:pt x="81" y="97"/>
                  </a:lnTo>
                  <a:lnTo>
                    <a:pt x="79" y="94"/>
                  </a:lnTo>
                  <a:lnTo>
                    <a:pt x="78" y="91"/>
                  </a:lnTo>
                  <a:lnTo>
                    <a:pt x="78" y="88"/>
                  </a:lnTo>
                  <a:lnTo>
                    <a:pt x="78" y="82"/>
                  </a:lnTo>
                  <a:lnTo>
                    <a:pt x="79" y="80"/>
                  </a:lnTo>
                  <a:lnTo>
                    <a:pt x="80" y="79"/>
                  </a:lnTo>
                  <a:lnTo>
                    <a:pt x="82" y="77"/>
                  </a:lnTo>
                  <a:lnTo>
                    <a:pt x="83" y="76"/>
                  </a:lnTo>
                  <a:lnTo>
                    <a:pt x="85" y="74"/>
                  </a:lnTo>
                  <a:lnTo>
                    <a:pt x="86" y="74"/>
                  </a:lnTo>
                  <a:lnTo>
                    <a:pt x="86" y="73"/>
                  </a:lnTo>
                  <a:lnTo>
                    <a:pt x="87" y="73"/>
                  </a:lnTo>
                  <a:lnTo>
                    <a:pt x="82" y="0"/>
                  </a:lnTo>
                  <a:lnTo>
                    <a:pt x="81" y="1"/>
                  </a:lnTo>
                  <a:lnTo>
                    <a:pt x="79" y="1"/>
                  </a:lnTo>
                  <a:lnTo>
                    <a:pt x="75" y="2"/>
                  </a:lnTo>
                  <a:lnTo>
                    <a:pt x="71" y="5"/>
                  </a:lnTo>
                  <a:lnTo>
                    <a:pt x="66" y="7"/>
                  </a:lnTo>
                  <a:lnTo>
                    <a:pt x="60" y="9"/>
                  </a:lnTo>
                  <a:lnTo>
                    <a:pt x="55" y="11"/>
                  </a:lnTo>
                  <a:lnTo>
                    <a:pt x="50" y="14"/>
                  </a:lnTo>
                  <a:lnTo>
                    <a:pt x="45" y="17"/>
                  </a:lnTo>
                  <a:lnTo>
                    <a:pt x="39" y="20"/>
                  </a:lnTo>
                  <a:lnTo>
                    <a:pt x="34" y="24"/>
                  </a:lnTo>
                  <a:lnTo>
                    <a:pt x="29" y="29"/>
                  </a:lnTo>
                  <a:lnTo>
                    <a:pt x="22" y="34"/>
                  </a:lnTo>
                  <a:lnTo>
                    <a:pt x="17" y="40"/>
                  </a:lnTo>
                  <a:lnTo>
                    <a:pt x="12" y="46"/>
                  </a:lnTo>
                  <a:lnTo>
                    <a:pt x="9" y="53"/>
                  </a:lnTo>
                  <a:close/>
                </a:path>
              </a:pathLst>
            </a:custGeom>
            <a:solidFill>
              <a:srgbClr val="FFFFFF"/>
            </a:solidFill>
            <a:ln w="9525">
              <a:noFill/>
              <a:round/>
              <a:headEnd/>
              <a:tailEnd/>
            </a:ln>
          </p:spPr>
          <p:txBody>
            <a:bodyPr/>
            <a:lstStyle/>
            <a:p>
              <a:endParaRPr lang="en-US" dirty="0"/>
            </a:p>
          </p:txBody>
        </p:sp>
        <p:sp>
          <p:nvSpPr>
            <p:cNvPr id="23692" name="Freeform 738"/>
            <p:cNvSpPr>
              <a:spLocks/>
            </p:cNvSpPr>
            <p:nvPr/>
          </p:nvSpPr>
          <p:spPr bwMode="white">
            <a:xfrm>
              <a:off x="3316" y="1636"/>
              <a:ext cx="7" cy="34"/>
            </a:xfrm>
            <a:custGeom>
              <a:avLst/>
              <a:gdLst>
                <a:gd name="T0" fmla="*/ 0 w 64"/>
                <a:gd name="T1" fmla="*/ 0 h 265"/>
                <a:gd name="T2" fmla="*/ 0 w 64"/>
                <a:gd name="T3" fmla="*/ 0 h 265"/>
                <a:gd name="T4" fmla="*/ 0 w 64"/>
                <a:gd name="T5" fmla="*/ 0 h 265"/>
                <a:gd name="T6" fmla="*/ 0 w 64"/>
                <a:gd name="T7" fmla="*/ 0 h 265"/>
                <a:gd name="T8" fmla="*/ 0 w 64"/>
                <a:gd name="T9" fmla="*/ 0 h 265"/>
                <a:gd name="T10" fmla="*/ 0 w 64"/>
                <a:gd name="T11" fmla="*/ 0 h 265"/>
                <a:gd name="T12" fmla="*/ 0 w 64"/>
                <a:gd name="T13" fmla="*/ 0 h 265"/>
                <a:gd name="T14" fmla="*/ 0 w 64"/>
                <a:gd name="T15" fmla="*/ 0 h 265"/>
                <a:gd name="T16" fmla="*/ 0 w 64"/>
                <a:gd name="T17" fmla="*/ 0 h 265"/>
                <a:gd name="T18" fmla="*/ 0 w 64"/>
                <a:gd name="T19" fmla="*/ 0 h 265"/>
                <a:gd name="T20" fmla="*/ 0 w 64"/>
                <a:gd name="T21" fmla="*/ 0 h 265"/>
                <a:gd name="T22" fmla="*/ 0 w 64"/>
                <a:gd name="T23" fmla="*/ 0 h 265"/>
                <a:gd name="T24" fmla="*/ 0 w 64"/>
                <a:gd name="T25" fmla="*/ 0 h 265"/>
                <a:gd name="T26" fmla="*/ 0 w 64"/>
                <a:gd name="T27" fmla="*/ 0 h 265"/>
                <a:gd name="T28" fmla="*/ 0 w 64"/>
                <a:gd name="T29" fmla="*/ 0 h 265"/>
                <a:gd name="T30" fmla="*/ 0 w 64"/>
                <a:gd name="T31" fmla="*/ 0 h 265"/>
                <a:gd name="T32" fmla="*/ 0 w 64"/>
                <a:gd name="T33" fmla="*/ 0 h 265"/>
                <a:gd name="T34" fmla="*/ 0 w 64"/>
                <a:gd name="T35" fmla="*/ 0 h 265"/>
                <a:gd name="T36" fmla="*/ 0 w 64"/>
                <a:gd name="T37" fmla="*/ 0 h 265"/>
                <a:gd name="T38" fmla="*/ 0 w 64"/>
                <a:gd name="T39" fmla="*/ 0 h 265"/>
                <a:gd name="T40" fmla="*/ 0 w 64"/>
                <a:gd name="T41" fmla="*/ 0 h 265"/>
                <a:gd name="T42" fmla="*/ 0 w 64"/>
                <a:gd name="T43" fmla="*/ 0 h 265"/>
                <a:gd name="T44" fmla="*/ 0 w 64"/>
                <a:gd name="T45" fmla="*/ 0 h 265"/>
                <a:gd name="T46" fmla="*/ 0 w 64"/>
                <a:gd name="T47" fmla="*/ 0 h 265"/>
                <a:gd name="T48" fmla="*/ 0 w 64"/>
                <a:gd name="T49" fmla="*/ 0 h 265"/>
                <a:gd name="T50" fmla="*/ 0 w 64"/>
                <a:gd name="T51" fmla="*/ 0 h 265"/>
                <a:gd name="T52" fmla="*/ 0 w 64"/>
                <a:gd name="T53" fmla="*/ 0 h 265"/>
                <a:gd name="T54" fmla="*/ 0 w 64"/>
                <a:gd name="T55" fmla="*/ 0 h 265"/>
                <a:gd name="T56" fmla="*/ 0 w 64"/>
                <a:gd name="T57" fmla="*/ 0 h 265"/>
                <a:gd name="T58" fmla="*/ 0 w 64"/>
                <a:gd name="T59" fmla="*/ 0 h 265"/>
                <a:gd name="T60" fmla="*/ 0 w 64"/>
                <a:gd name="T61" fmla="*/ 0 h 265"/>
                <a:gd name="T62" fmla="*/ 0 w 64"/>
                <a:gd name="T63" fmla="*/ 0 h 265"/>
                <a:gd name="T64" fmla="*/ 0 w 64"/>
                <a:gd name="T65" fmla="*/ 0 h 265"/>
                <a:gd name="T66" fmla="*/ 0 w 64"/>
                <a:gd name="T67" fmla="*/ 0 h 265"/>
                <a:gd name="T68" fmla="*/ 0 w 64"/>
                <a:gd name="T69" fmla="*/ 0 h 265"/>
                <a:gd name="T70" fmla="*/ 0 w 64"/>
                <a:gd name="T71" fmla="*/ 0 h 265"/>
                <a:gd name="T72" fmla="*/ 0 w 64"/>
                <a:gd name="T73" fmla="*/ 0 h 265"/>
                <a:gd name="T74" fmla="*/ 0 w 64"/>
                <a:gd name="T75" fmla="*/ 0 h 265"/>
                <a:gd name="T76" fmla="*/ 0 w 64"/>
                <a:gd name="T77" fmla="*/ 0 h 265"/>
                <a:gd name="T78" fmla="*/ 0 w 64"/>
                <a:gd name="T79" fmla="*/ 0 h 265"/>
                <a:gd name="T80" fmla="*/ 0 w 64"/>
                <a:gd name="T81" fmla="*/ 0 h 265"/>
                <a:gd name="T82" fmla="*/ 0 w 64"/>
                <a:gd name="T83" fmla="*/ 0 h 265"/>
                <a:gd name="T84" fmla="*/ 0 w 64"/>
                <a:gd name="T85" fmla="*/ 0 h 265"/>
                <a:gd name="T86" fmla="*/ 0 w 64"/>
                <a:gd name="T87" fmla="*/ 0 h 265"/>
                <a:gd name="T88" fmla="*/ 0 w 64"/>
                <a:gd name="T89" fmla="*/ 0 h 265"/>
                <a:gd name="T90" fmla="*/ 0 w 64"/>
                <a:gd name="T91" fmla="*/ 0 h 265"/>
                <a:gd name="T92" fmla="*/ 0 w 64"/>
                <a:gd name="T93" fmla="*/ 0 h 265"/>
                <a:gd name="T94" fmla="*/ 0 w 64"/>
                <a:gd name="T95" fmla="*/ 0 h 265"/>
                <a:gd name="T96" fmla="*/ 0 w 64"/>
                <a:gd name="T97" fmla="*/ 0 h 265"/>
                <a:gd name="T98" fmla="*/ 0 w 64"/>
                <a:gd name="T99" fmla="*/ 0 h 265"/>
                <a:gd name="T100" fmla="*/ 0 w 64"/>
                <a:gd name="T101" fmla="*/ 0 h 265"/>
                <a:gd name="T102" fmla="*/ 0 w 64"/>
                <a:gd name="T103" fmla="*/ 0 h 265"/>
                <a:gd name="T104" fmla="*/ 0 w 64"/>
                <a:gd name="T105" fmla="*/ 0 h 265"/>
                <a:gd name="T106" fmla="*/ 0 w 64"/>
                <a:gd name="T107" fmla="*/ 0 h 265"/>
                <a:gd name="T108" fmla="*/ 0 w 64"/>
                <a:gd name="T109" fmla="*/ 0 h 265"/>
                <a:gd name="T110" fmla="*/ 0 w 64"/>
                <a:gd name="T111" fmla="*/ 0 h 265"/>
                <a:gd name="T112" fmla="*/ 0 w 64"/>
                <a:gd name="T113" fmla="*/ 0 h 2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
                <a:gd name="T172" fmla="*/ 0 h 265"/>
                <a:gd name="T173" fmla="*/ 64 w 64"/>
                <a:gd name="T174" fmla="*/ 265 h 2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 h="265">
                  <a:moveTo>
                    <a:pt x="64" y="43"/>
                  </a:moveTo>
                  <a:lnTo>
                    <a:pt x="64" y="42"/>
                  </a:lnTo>
                  <a:lnTo>
                    <a:pt x="64" y="40"/>
                  </a:lnTo>
                  <a:lnTo>
                    <a:pt x="64" y="39"/>
                  </a:lnTo>
                  <a:lnTo>
                    <a:pt x="63" y="39"/>
                  </a:lnTo>
                  <a:lnTo>
                    <a:pt x="63" y="38"/>
                  </a:lnTo>
                  <a:lnTo>
                    <a:pt x="62" y="37"/>
                  </a:lnTo>
                  <a:lnTo>
                    <a:pt x="61" y="36"/>
                  </a:lnTo>
                  <a:lnTo>
                    <a:pt x="60" y="34"/>
                  </a:lnTo>
                  <a:lnTo>
                    <a:pt x="57" y="30"/>
                  </a:lnTo>
                  <a:lnTo>
                    <a:pt x="52" y="27"/>
                  </a:lnTo>
                  <a:lnTo>
                    <a:pt x="48" y="24"/>
                  </a:lnTo>
                  <a:lnTo>
                    <a:pt x="45" y="20"/>
                  </a:lnTo>
                  <a:lnTo>
                    <a:pt x="41" y="18"/>
                  </a:lnTo>
                  <a:lnTo>
                    <a:pt x="38" y="16"/>
                  </a:lnTo>
                  <a:lnTo>
                    <a:pt x="36" y="15"/>
                  </a:lnTo>
                  <a:lnTo>
                    <a:pt x="34" y="14"/>
                  </a:lnTo>
                  <a:lnTo>
                    <a:pt x="29" y="10"/>
                  </a:lnTo>
                  <a:lnTo>
                    <a:pt x="24" y="8"/>
                  </a:lnTo>
                  <a:lnTo>
                    <a:pt x="18" y="6"/>
                  </a:lnTo>
                  <a:lnTo>
                    <a:pt x="13" y="4"/>
                  </a:lnTo>
                  <a:lnTo>
                    <a:pt x="8" y="2"/>
                  </a:lnTo>
                  <a:lnTo>
                    <a:pt x="3" y="1"/>
                  </a:lnTo>
                  <a:lnTo>
                    <a:pt x="0" y="0"/>
                  </a:lnTo>
                  <a:lnTo>
                    <a:pt x="0" y="6"/>
                  </a:lnTo>
                  <a:lnTo>
                    <a:pt x="0" y="26"/>
                  </a:lnTo>
                  <a:lnTo>
                    <a:pt x="1" y="54"/>
                  </a:lnTo>
                  <a:lnTo>
                    <a:pt x="2" y="89"/>
                  </a:lnTo>
                  <a:lnTo>
                    <a:pt x="2" y="127"/>
                  </a:lnTo>
                  <a:lnTo>
                    <a:pt x="3" y="167"/>
                  </a:lnTo>
                  <a:lnTo>
                    <a:pt x="4" y="206"/>
                  </a:lnTo>
                  <a:lnTo>
                    <a:pt x="6" y="240"/>
                  </a:lnTo>
                  <a:lnTo>
                    <a:pt x="6" y="247"/>
                  </a:lnTo>
                  <a:lnTo>
                    <a:pt x="8" y="252"/>
                  </a:lnTo>
                  <a:lnTo>
                    <a:pt x="10" y="257"/>
                  </a:lnTo>
                  <a:lnTo>
                    <a:pt x="13" y="260"/>
                  </a:lnTo>
                  <a:lnTo>
                    <a:pt x="16" y="262"/>
                  </a:lnTo>
                  <a:lnTo>
                    <a:pt x="21" y="264"/>
                  </a:lnTo>
                  <a:lnTo>
                    <a:pt x="26" y="264"/>
                  </a:lnTo>
                  <a:lnTo>
                    <a:pt x="33" y="265"/>
                  </a:lnTo>
                  <a:lnTo>
                    <a:pt x="40" y="264"/>
                  </a:lnTo>
                  <a:lnTo>
                    <a:pt x="46" y="263"/>
                  </a:lnTo>
                  <a:lnTo>
                    <a:pt x="50" y="261"/>
                  </a:lnTo>
                  <a:lnTo>
                    <a:pt x="53" y="259"/>
                  </a:lnTo>
                  <a:lnTo>
                    <a:pt x="57" y="256"/>
                  </a:lnTo>
                  <a:lnTo>
                    <a:pt x="58" y="252"/>
                  </a:lnTo>
                  <a:lnTo>
                    <a:pt x="59" y="248"/>
                  </a:lnTo>
                  <a:lnTo>
                    <a:pt x="59" y="244"/>
                  </a:lnTo>
                  <a:lnTo>
                    <a:pt x="59" y="231"/>
                  </a:lnTo>
                  <a:lnTo>
                    <a:pt x="60" y="210"/>
                  </a:lnTo>
                  <a:lnTo>
                    <a:pt x="60" y="185"/>
                  </a:lnTo>
                  <a:lnTo>
                    <a:pt x="61" y="156"/>
                  </a:lnTo>
                  <a:lnTo>
                    <a:pt x="62" y="127"/>
                  </a:lnTo>
                  <a:lnTo>
                    <a:pt x="63" y="97"/>
                  </a:lnTo>
                  <a:lnTo>
                    <a:pt x="63" y="68"/>
                  </a:lnTo>
                  <a:lnTo>
                    <a:pt x="64" y="43"/>
                  </a:lnTo>
                  <a:close/>
                </a:path>
              </a:pathLst>
            </a:custGeom>
            <a:solidFill>
              <a:srgbClr val="FFFFFF"/>
            </a:solidFill>
            <a:ln w="9525">
              <a:noFill/>
              <a:round/>
              <a:headEnd/>
              <a:tailEnd/>
            </a:ln>
          </p:spPr>
          <p:txBody>
            <a:bodyPr/>
            <a:lstStyle/>
            <a:p>
              <a:endParaRPr lang="en-US" dirty="0"/>
            </a:p>
          </p:txBody>
        </p:sp>
        <p:sp>
          <p:nvSpPr>
            <p:cNvPr id="23693" name="Freeform 739"/>
            <p:cNvSpPr>
              <a:spLocks/>
            </p:cNvSpPr>
            <p:nvPr/>
          </p:nvSpPr>
          <p:spPr bwMode="white">
            <a:xfrm>
              <a:off x="3310" y="1508"/>
              <a:ext cx="37" cy="36"/>
            </a:xfrm>
            <a:custGeom>
              <a:avLst/>
              <a:gdLst>
                <a:gd name="T0" fmla="*/ 0 w 312"/>
                <a:gd name="T1" fmla="*/ 0 h 296"/>
                <a:gd name="T2" fmla="*/ 0 w 312"/>
                <a:gd name="T3" fmla="*/ 0 h 296"/>
                <a:gd name="T4" fmla="*/ 0 w 312"/>
                <a:gd name="T5" fmla="*/ 0 h 296"/>
                <a:gd name="T6" fmla="*/ 0 w 312"/>
                <a:gd name="T7" fmla="*/ 0 h 296"/>
                <a:gd name="T8" fmla="*/ 0 w 312"/>
                <a:gd name="T9" fmla="*/ 0 h 296"/>
                <a:gd name="T10" fmla="*/ 0 w 312"/>
                <a:gd name="T11" fmla="*/ 0 h 296"/>
                <a:gd name="T12" fmla="*/ 0 w 312"/>
                <a:gd name="T13" fmla="*/ 0 h 296"/>
                <a:gd name="T14" fmla="*/ 0 w 312"/>
                <a:gd name="T15" fmla="*/ 0 h 296"/>
                <a:gd name="T16" fmla="*/ 0 w 312"/>
                <a:gd name="T17" fmla="*/ 0 h 296"/>
                <a:gd name="T18" fmla="*/ 0 w 312"/>
                <a:gd name="T19" fmla="*/ 0 h 296"/>
                <a:gd name="T20" fmla="*/ 0 w 312"/>
                <a:gd name="T21" fmla="*/ 0 h 296"/>
                <a:gd name="T22" fmla="*/ 0 w 312"/>
                <a:gd name="T23" fmla="*/ 0 h 296"/>
                <a:gd name="T24" fmla="*/ 0 w 312"/>
                <a:gd name="T25" fmla="*/ 0 h 296"/>
                <a:gd name="T26" fmla="*/ 0 w 312"/>
                <a:gd name="T27" fmla="*/ 0 h 296"/>
                <a:gd name="T28" fmla="*/ 0 w 312"/>
                <a:gd name="T29" fmla="*/ 0 h 296"/>
                <a:gd name="T30" fmla="*/ 0 w 312"/>
                <a:gd name="T31" fmla="*/ 0 h 296"/>
                <a:gd name="T32" fmla="*/ 0 w 312"/>
                <a:gd name="T33" fmla="*/ 0 h 296"/>
                <a:gd name="T34" fmla="*/ 0 w 312"/>
                <a:gd name="T35" fmla="*/ 0 h 296"/>
                <a:gd name="T36" fmla="*/ 0 w 312"/>
                <a:gd name="T37" fmla="*/ 0 h 296"/>
                <a:gd name="T38" fmla="*/ 0 w 312"/>
                <a:gd name="T39" fmla="*/ 0 h 296"/>
                <a:gd name="T40" fmla="*/ 0 w 312"/>
                <a:gd name="T41" fmla="*/ 0 h 296"/>
                <a:gd name="T42" fmla="*/ 0 w 312"/>
                <a:gd name="T43" fmla="*/ 0 h 296"/>
                <a:gd name="T44" fmla="*/ 0 w 312"/>
                <a:gd name="T45" fmla="*/ 0 h 296"/>
                <a:gd name="T46" fmla="*/ 0 w 312"/>
                <a:gd name="T47" fmla="*/ 0 h 296"/>
                <a:gd name="T48" fmla="*/ 0 w 312"/>
                <a:gd name="T49" fmla="*/ 0 h 296"/>
                <a:gd name="T50" fmla="*/ 0 w 312"/>
                <a:gd name="T51" fmla="*/ 0 h 296"/>
                <a:gd name="T52" fmla="*/ 0 w 312"/>
                <a:gd name="T53" fmla="*/ 0 h 296"/>
                <a:gd name="T54" fmla="*/ 0 w 312"/>
                <a:gd name="T55" fmla="*/ 0 h 296"/>
                <a:gd name="T56" fmla="*/ 0 w 312"/>
                <a:gd name="T57" fmla="*/ 0 h 296"/>
                <a:gd name="T58" fmla="*/ 0 w 312"/>
                <a:gd name="T59" fmla="*/ 0 h 296"/>
                <a:gd name="T60" fmla="*/ 0 w 312"/>
                <a:gd name="T61" fmla="*/ 0 h 296"/>
                <a:gd name="T62" fmla="*/ 0 w 312"/>
                <a:gd name="T63" fmla="*/ 0 h 296"/>
                <a:gd name="T64" fmla="*/ 0 w 312"/>
                <a:gd name="T65" fmla="*/ 0 h 296"/>
                <a:gd name="T66" fmla="*/ 0 w 312"/>
                <a:gd name="T67" fmla="*/ 0 h 296"/>
                <a:gd name="T68" fmla="*/ 0 w 312"/>
                <a:gd name="T69" fmla="*/ 0 h 296"/>
                <a:gd name="T70" fmla="*/ 0 w 312"/>
                <a:gd name="T71" fmla="*/ 0 h 296"/>
                <a:gd name="T72" fmla="*/ 0 w 312"/>
                <a:gd name="T73" fmla="*/ 0 h 296"/>
                <a:gd name="T74" fmla="*/ 0 w 312"/>
                <a:gd name="T75" fmla="*/ 0 h 296"/>
                <a:gd name="T76" fmla="*/ 0 w 312"/>
                <a:gd name="T77" fmla="*/ 0 h 296"/>
                <a:gd name="T78" fmla="*/ 0 w 312"/>
                <a:gd name="T79" fmla="*/ 0 h 296"/>
                <a:gd name="T80" fmla="*/ 0 w 312"/>
                <a:gd name="T81" fmla="*/ 0 h 296"/>
                <a:gd name="T82" fmla="*/ 0 w 312"/>
                <a:gd name="T83" fmla="*/ 0 h 296"/>
                <a:gd name="T84" fmla="*/ 0 w 312"/>
                <a:gd name="T85" fmla="*/ 0 h 296"/>
                <a:gd name="T86" fmla="*/ 0 w 312"/>
                <a:gd name="T87" fmla="*/ 0 h 296"/>
                <a:gd name="T88" fmla="*/ 0 w 312"/>
                <a:gd name="T89" fmla="*/ 0 h 296"/>
                <a:gd name="T90" fmla="*/ 0 w 312"/>
                <a:gd name="T91" fmla="*/ 0 h 296"/>
                <a:gd name="T92" fmla="*/ 0 w 312"/>
                <a:gd name="T93" fmla="*/ 0 h 296"/>
                <a:gd name="T94" fmla="*/ 0 w 312"/>
                <a:gd name="T95" fmla="*/ 0 h 296"/>
                <a:gd name="T96" fmla="*/ 0 w 312"/>
                <a:gd name="T97" fmla="*/ 0 h 296"/>
                <a:gd name="T98" fmla="*/ 0 w 312"/>
                <a:gd name="T99" fmla="*/ 0 h 296"/>
                <a:gd name="T100" fmla="*/ 0 w 312"/>
                <a:gd name="T101" fmla="*/ 0 h 296"/>
                <a:gd name="T102" fmla="*/ 0 w 312"/>
                <a:gd name="T103" fmla="*/ 0 h 296"/>
                <a:gd name="T104" fmla="*/ 0 w 312"/>
                <a:gd name="T105" fmla="*/ 0 h 296"/>
                <a:gd name="T106" fmla="*/ 0 w 312"/>
                <a:gd name="T107" fmla="*/ 0 h 2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2"/>
                <a:gd name="T163" fmla="*/ 0 h 296"/>
                <a:gd name="T164" fmla="*/ 312 w 312"/>
                <a:gd name="T165" fmla="*/ 296 h 2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2" h="296">
                  <a:moveTo>
                    <a:pt x="135" y="42"/>
                  </a:moveTo>
                  <a:lnTo>
                    <a:pt x="137" y="45"/>
                  </a:lnTo>
                  <a:lnTo>
                    <a:pt x="140" y="46"/>
                  </a:lnTo>
                  <a:lnTo>
                    <a:pt x="142" y="48"/>
                  </a:lnTo>
                  <a:lnTo>
                    <a:pt x="143" y="50"/>
                  </a:lnTo>
                  <a:lnTo>
                    <a:pt x="144" y="52"/>
                  </a:lnTo>
                  <a:lnTo>
                    <a:pt x="144" y="54"/>
                  </a:lnTo>
                  <a:lnTo>
                    <a:pt x="145" y="58"/>
                  </a:lnTo>
                  <a:lnTo>
                    <a:pt x="146" y="62"/>
                  </a:lnTo>
                  <a:lnTo>
                    <a:pt x="147" y="72"/>
                  </a:lnTo>
                  <a:lnTo>
                    <a:pt x="147" y="83"/>
                  </a:lnTo>
                  <a:lnTo>
                    <a:pt x="147" y="95"/>
                  </a:lnTo>
                  <a:lnTo>
                    <a:pt x="146" y="106"/>
                  </a:lnTo>
                  <a:lnTo>
                    <a:pt x="145" y="116"/>
                  </a:lnTo>
                  <a:lnTo>
                    <a:pt x="145" y="126"/>
                  </a:lnTo>
                  <a:lnTo>
                    <a:pt x="145" y="136"/>
                  </a:lnTo>
                  <a:lnTo>
                    <a:pt x="146" y="144"/>
                  </a:lnTo>
                  <a:lnTo>
                    <a:pt x="147" y="145"/>
                  </a:lnTo>
                  <a:lnTo>
                    <a:pt x="149" y="147"/>
                  </a:lnTo>
                  <a:lnTo>
                    <a:pt x="150" y="147"/>
                  </a:lnTo>
                  <a:lnTo>
                    <a:pt x="153" y="148"/>
                  </a:lnTo>
                  <a:lnTo>
                    <a:pt x="154" y="148"/>
                  </a:lnTo>
                  <a:lnTo>
                    <a:pt x="156" y="148"/>
                  </a:lnTo>
                  <a:lnTo>
                    <a:pt x="157" y="147"/>
                  </a:lnTo>
                  <a:lnTo>
                    <a:pt x="159" y="146"/>
                  </a:lnTo>
                  <a:lnTo>
                    <a:pt x="172" y="138"/>
                  </a:lnTo>
                  <a:lnTo>
                    <a:pt x="184" y="130"/>
                  </a:lnTo>
                  <a:lnTo>
                    <a:pt x="196" y="121"/>
                  </a:lnTo>
                  <a:lnTo>
                    <a:pt x="207" y="111"/>
                  </a:lnTo>
                  <a:lnTo>
                    <a:pt x="218" y="101"/>
                  </a:lnTo>
                  <a:lnTo>
                    <a:pt x="230" y="92"/>
                  </a:lnTo>
                  <a:lnTo>
                    <a:pt x="242" y="85"/>
                  </a:lnTo>
                  <a:lnTo>
                    <a:pt x="255" y="78"/>
                  </a:lnTo>
                  <a:lnTo>
                    <a:pt x="259" y="77"/>
                  </a:lnTo>
                  <a:lnTo>
                    <a:pt x="263" y="77"/>
                  </a:lnTo>
                  <a:lnTo>
                    <a:pt x="268" y="77"/>
                  </a:lnTo>
                  <a:lnTo>
                    <a:pt x="273" y="78"/>
                  </a:lnTo>
                  <a:lnTo>
                    <a:pt x="283" y="83"/>
                  </a:lnTo>
                  <a:lnTo>
                    <a:pt x="293" y="89"/>
                  </a:lnTo>
                  <a:lnTo>
                    <a:pt x="298" y="92"/>
                  </a:lnTo>
                  <a:lnTo>
                    <a:pt x="302" y="97"/>
                  </a:lnTo>
                  <a:lnTo>
                    <a:pt x="305" y="101"/>
                  </a:lnTo>
                  <a:lnTo>
                    <a:pt x="309" y="107"/>
                  </a:lnTo>
                  <a:lnTo>
                    <a:pt x="311" y="112"/>
                  </a:lnTo>
                  <a:lnTo>
                    <a:pt x="312" y="119"/>
                  </a:lnTo>
                  <a:lnTo>
                    <a:pt x="312" y="124"/>
                  </a:lnTo>
                  <a:lnTo>
                    <a:pt x="310" y="131"/>
                  </a:lnTo>
                  <a:lnTo>
                    <a:pt x="309" y="136"/>
                  </a:lnTo>
                  <a:lnTo>
                    <a:pt x="306" y="140"/>
                  </a:lnTo>
                  <a:lnTo>
                    <a:pt x="304" y="144"/>
                  </a:lnTo>
                  <a:lnTo>
                    <a:pt x="302" y="147"/>
                  </a:lnTo>
                  <a:lnTo>
                    <a:pt x="300" y="149"/>
                  </a:lnTo>
                  <a:lnTo>
                    <a:pt x="297" y="151"/>
                  </a:lnTo>
                  <a:lnTo>
                    <a:pt x="293" y="155"/>
                  </a:lnTo>
                  <a:lnTo>
                    <a:pt x="290" y="158"/>
                  </a:lnTo>
                  <a:lnTo>
                    <a:pt x="281" y="165"/>
                  </a:lnTo>
                  <a:lnTo>
                    <a:pt x="271" y="173"/>
                  </a:lnTo>
                  <a:lnTo>
                    <a:pt x="262" y="182"/>
                  </a:lnTo>
                  <a:lnTo>
                    <a:pt x="252" y="189"/>
                  </a:lnTo>
                  <a:lnTo>
                    <a:pt x="241" y="198"/>
                  </a:lnTo>
                  <a:lnTo>
                    <a:pt x="230" y="208"/>
                  </a:lnTo>
                  <a:lnTo>
                    <a:pt x="219" y="218"/>
                  </a:lnTo>
                  <a:lnTo>
                    <a:pt x="207" y="228"/>
                  </a:lnTo>
                  <a:lnTo>
                    <a:pt x="201" y="234"/>
                  </a:lnTo>
                  <a:lnTo>
                    <a:pt x="194" y="241"/>
                  </a:lnTo>
                  <a:lnTo>
                    <a:pt x="186" y="246"/>
                  </a:lnTo>
                  <a:lnTo>
                    <a:pt x="180" y="252"/>
                  </a:lnTo>
                  <a:lnTo>
                    <a:pt x="174" y="257"/>
                  </a:lnTo>
                  <a:lnTo>
                    <a:pt x="168" y="264"/>
                  </a:lnTo>
                  <a:lnTo>
                    <a:pt x="162" y="270"/>
                  </a:lnTo>
                  <a:lnTo>
                    <a:pt x="157" y="278"/>
                  </a:lnTo>
                  <a:lnTo>
                    <a:pt x="156" y="280"/>
                  </a:lnTo>
                  <a:lnTo>
                    <a:pt x="154" y="283"/>
                  </a:lnTo>
                  <a:lnTo>
                    <a:pt x="153" y="286"/>
                  </a:lnTo>
                  <a:lnTo>
                    <a:pt x="150" y="290"/>
                  </a:lnTo>
                  <a:lnTo>
                    <a:pt x="149" y="292"/>
                  </a:lnTo>
                  <a:lnTo>
                    <a:pt x="148" y="294"/>
                  </a:lnTo>
                  <a:lnTo>
                    <a:pt x="147" y="296"/>
                  </a:lnTo>
                  <a:lnTo>
                    <a:pt x="128" y="293"/>
                  </a:lnTo>
                  <a:lnTo>
                    <a:pt x="109" y="291"/>
                  </a:lnTo>
                  <a:lnTo>
                    <a:pt x="91" y="289"/>
                  </a:lnTo>
                  <a:lnTo>
                    <a:pt x="72" y="286"/>
                  </a:lnTo>
                  <a:lnTo>
                    <a:pt x="55" y="284"/>
                  </a:lnTo>
                  <a:lnTo>
                    <a:pt x="37" y="282"/>
                  </a:lnTo>
                  <a:lnTo>
                    <a:pt x="21" y="280"/>
                  </a:lnTo>
                  <a:lnTo>
                    <a:pt x="5" y="278"/>
                  </a:lnTo>
                  <a:lnTo>
                    <a:pt x="4" y="235"/>
                  </a:lnTo>
                  <a:lnTo>
                    <a:pt x="7" y="235"/>
                  </a:lnTo>
                  <a:lnTo>
                    <a:pt x="12" y="234"/>
                  </a:lnTo>
                  <a:lnTo>
                    <a:pt x="21" y="233"/>
                  </a:lnTo>
                  <a:lnTo>
                    <a:pt x="31" y="231"/>
                  </a:lnTo>
                  <a:lnTo>
                    <a:pt x="40" y="227"/>
                  </a:lnTo>
                  <a:lnTo>
                    <a:pt x="49" y="221"/>
                  </a:lnTo>
                  <a:lnTo>
                    <a:pt x="52" y="218"/>
                  </a:lnTo>
                  <a:lnTo>
                    <a:pt x="56" y="213"/>
                  </a:lnTo>
                  <a:lnTo>
                    <a:pt x="58" y="209"/>
                  </a:lnTo>
                  <a:lnTo>
                    <a:pt x="60" y="204"/>
                  </a:lnTo>
                  <a:lnTo>
                    <a:pt x="60" y="203"/>
                  </a:lnTo>
                  <a:lnTo>
                    <a:pt x="60" y="201"/>
                  </a:lnTo>
                  <a:lnTo>
                    <a:pt x="59" y="199"/>
                  </a:lnTo>
                  <a:lnTo>
                    <a:pt x="59" y="197"/>
                  </a:lnTo>
                  <a:lnTo>
                    <a:pt x="58" y="195"/>
                  </a:lnTo>
                  <a:lnTo>
                    <a:pt x="57" y="193"/>
                  </a:lnTo>
                  <a:lnTo>
                    <a:pt x="55" y="191"/>
                  </a:lnTo>
                  <a:lnTo>
                    <a:pt x="53" y="188"/>
                  </a:lnTo>
                  <a:lnTo>
                    <a:pt x="50" y="187"/>
                  </a:lnTo>
                  <a:lnTo>
                    <a:pt x="47" y="185"/>
                  </a:lnTo>
                  <a:lnTo>
                    <a:pt x="43" y="183"/>
                  </a:lnTo>
                  <a:lnTo>
                    <a:pt x="39" y="182"/>
                  </a:lnTo>
                  <a:lnTo>
                    <a:pt x="35" y="180"/>
                  </a:lnTo>
                  <a:lnTo>
                    <a:pt x="32" y="179"/>
                  </a:lnTo>
                  <a:lnTo>
                    <a:pt x="29" y="177"/>
                  </a:lnTo>
                  <a:lnTo>
                    <a:pt x="27" y="176"/>
                  </a:lnTo>
                  <a:lnTo>
                    <a:pt x="41" y="180"/>
                  </a:lnTo>
                  <a:lnTo>
                    <a:pt x="56" y="183"/>
                  </a:lnTo>
                  <a:lnTo>
                    <a:pt x="69" y="187"/>
                  </a:lnTo>
                  <a:lnTo>
                    <a:pt x="83" y="192"/>
                  </a:lnTo>
                  <a:lnTo>
                    <a:pt x="96" y="196"/>
                  </a:lnTo>
                  <a:lnTo>
                    <a:pt x="110" y="201"/>
                  </a:lnTo>
                  <a:lnTo>
                    <a:pt x="124" y="208"/>
                  </a:lnTo>
                  <a:lnTo>
                    <a:pt x="138" y="215"/>
                  </a:lnTo>
                  <a:lnTo>
                    <a:pt x="138" y="212"/>
                  </a:lnTo>
                  <a:lnTo>
                    <a:pt x="138" y="209"/>
                  </a:lnTo>
                  <a:lnTo>
                    <a:pt x="138" y="206"/>
                  </a:lnTo>
                  <a:lnTo>
                    <a:pt x="137" y="203"/>
                  </a:lnTo>
                  <a:lnTo>
                    <a:pt x="135" y="199"/>
                  </a:lnTo>
                  <a:lnTo>
                    <a:pt x="134" y="196"/>
                  </a:lnTo>
                  <a:lnTo>
                    <a:pt x="133" y="194"/>
                  </a:lnTo>
                  <a:lnTo>
                    <a:pt x="132" y="192"/>
                  </a:lnTo>
                  <a:lnTo>
                    <a:pt x="130" y="189"/>
                  </a:lnTo>
                  <a:lnTo>
                    <a:pt x="128" y="187"/>
                  </a:lnTo>
                  <a:lnTo>
                    <a:pt x="124" y="186"/>
                  </a:lnTo>
                  <a:lnTo>
                    <a:pt x="122" y="184"/>
                  </a:lnTo>
                  <a:lnTo>
                    <a:pt x="119" y="183"/>
                  </a:lnTo>
                  <a:lnTo>
                    <a:pt x="116" y="181"/>
                  </a:lnTo>
                  <a:lnTo>
                    <a:pt x="111" y="180"/>
                  </a:lnTo>
                  <a:lnTo>
                    <a:pt x="106" y="179"/>
                  </a:lnTo>
                  <a:lnTo>
                    <a:pt x="96" y="175"/>
                  </a:lnTo>
                  <a:lnTo>
                    <a:pt x="84" y="173"/>
                  </a:lnTo>
                  <a:lnTo>
                    <a:pt x="70" y="171"/>
                  </a:lnTo>
                  <a:lnTo>
                    <a:pt x="57" y="169"/>
                  </a:lnTo>
                  <a:lnTo>
                    <a:pt x="45" y="168"/>
                  </a:lnTo>
                  <a:lnTo>
                    <a:pt x="35" y="167"/>
                  </a:lnTo>
                  <a:lnTo>
                    <a:pt x="27" y="165"/>
                  </a:lnTo>
                  <a:lnTo>
                    <a:pt x="25" y="164"/>
                  </a:lnTo>
                  <a:lnTo>
                    <a:pt x="26" y="164"/>
                  </a:lnTo>
                  <a:lnTo>
                    <a:pt x="28" y="164"/>
                  </a:lnTo>
                  <a:lnTo>
                    <a:pt x="33" y="164"/>
                  </a:lnTo>
                  <a:lnTo>
                    <a:pt x="39" y="164"/>
                  </a:lnTo>
                  <a:lnTo>
                    <a:pt x="46" y="164"/>
                  </a:lnTo>
                  <a:lnTo>
                    <a:pt x="55" y="164"/>
                  </a:lnTo>
                  <a:lnTo>
                    <a:pt x="63" y="163"/>
                  </a:lnTo>
                  <a:lnTo>
                    <a:pt x="73" y="163"/>
                  </a:lnTo>
                  <a:lnTo>
                    <a:pt x="77" y="162"/>
                  </a:lnTo>
                  <a:lnTo>
                    <a:pt x="82" y="161"/>
                  </a:lnTo>
                  <a:lnTo>
                    <a:pt x="86" y="160"/>
                  </a:lnTo>
                  <a:lnTo>
                    <a:pt x="91" y="159"/>
                  </a:lnTo>
                  <a:lnTo>
                    <a:pt x="94" y="157"/>
                  </a:lnTo>
                  <a:lnTo>
                    <a:pt x="97" y="156"/>
                  </a:lnTo>
                  <a:lnTo>
                    <a:pt x="99" y="154"/>
                  </a:lnTo>
                  <a:lnTo>
                    <a:pt x="100" y="152"/>
                  </a:lnTo>
                  <a:lnTo>
                    <a:pt x="101" y="150"/>
                  </a:lnTo>
                  <a:lnTo>
                    <a:pt x="101" y="147"/>
                  </a:lnTo>
                  <a:lnTo>
                    <a:pt x="101" y="144"/>
                  </a:lnTo>
                  <a:lnTo>
                    <a:pt x="100" y="140"/>
                  </a:lnTo>
                  <a:lnTo>
                    <a:pt x="99" y="138"/>
                  </a:lnTo>
                  <a:lnTo>
                    <a:pt x="97" y="134"/>
                  </a:lnTo>
                  <a:lnTo>
                    <a:pt x="94" y="131"/>
                  </a:lnTo>
                  <a:lnTo>
                    <a:pt x="92" y="127"/>
                  </a:lnTo>
                  <a:lnTo>
                    <a:pt x="89" y="125"/>
                  </a:lnTo>
                  <a:lnTo>
                    <a:pt x="87" y="123"/>
                  </a:lnTo>
                  <a:lnTo>
                    <a:pt x="85" y="121"/>
                  </a:lnTo>
                  <a:lnTo>
                    <a:pt x="83" y="119"/>
                  </a:lnTo>
                  <a:lnTo>
                    <a:pt x="81" y="116"/>
                  </a:lnTo>
                  <a:lnTo>
                    <a:pt x="79" y="114"/>
                  </a:lnTo>
                  <a:lnTo>
                    <a:pt x="77" y="112"/>
                  </a:lnTo>
                  <a:lnTo>
                    <a:pt x="75" y="110"/>
                  </a:lnTo>
                  <a:lnTo>
                    <a:pt x="73" y="107"/>
                  </a:lnTo>
                  <a:lnTo>
                    <a:pt x="71" y="102"/>
                  </a:lnTo>
                  <a:lnTo>
                    <a:pt x="68" y="98"/>
                  </a:lnTo>
                  <a:lnTo>
                    <a:pt x="65" y="94"/>
                  </a:lnTo>
                  <a:lnTo>
                    <a:pt x="62" y="89"/>
                  </a:lnTo>
                  <a:lnTo>
                    <a:pt x="59" y="85"/>
                  </a:lnTo>
                  <a:lnTo>
                    <a:pt x="56" y="80"/>
                  </a:lnTo>
                  <a:lnTo>
                    <a:pt x="51" y="77"/>
                  </a:lnTo>
                  <a:lnTo>
                    <a:pt x="46" y="72"/>
                  </a:lnTo>
                  <a:lnTo>
                    <a:pt x="38" y="66"/>
                  </a:lnTo>
                  <a:lnTo>
                    <a:pt x="29" y="61"/>
                  </a:lnTo>
                  <a:lnTo>
                    <a:pt x="21" y="57"/>
                  </a:lnTo>
                  <a:lnTo>
                    <a:pt x="13" y="53"/>
                  </a:lnTo>
                  <a:lnTo>
                    <a:pt x="7" y="50"/>
                  </a:lnTo>
                  <a:lnTo>
                    <a:pt x="2" y="48"/>
                  </a:lnTo>
                  <a:lnTo>
                    <a:pt x="0" y="48"/>
                  </a:lnTo>
                  <a:lnTo>
                    <a:pt x="0" y="47"/>
                  </a:lnTo>
                  <a:lnTo>
                    <a:pt x="0" y="43"/>
                  </a:lnTo>
                  <a:lnTo>
                    <a:pt x="0" y="39"/>
                  </a:lnTo>
                  <a:lnTo>
                    <a:pt x="0" y="33"/>
                  </a:lnTo>
                  <a:lnTo>
                    <a:pt x="0" y="27"/>
                  </a:lnTo>
                  <a:lnTo>
                    <a:pt x="0" y="21"/>
                  </a:lnTo>
                  <a:lnTo>
                    <a:pt x="2" y="14"/>
                  </a:lnTo>
                  <a:lnTo>
                    <a:pt x="3" y="9"/>
                  </a:lnTo>
                  <a:lnTo>
                    <a:pt x="7" y="6"/>
                  </a:lnTo>
                  <a:lnTo>
                    <a:pt x="10" y="3"/>
                  </a:lnTo>
                  <a:lnTo>
                    <a:pt x="14" y="2"/>
                  </a:lnTo>
                  <a:lnTo>
                    <a:pt x="19" y="1"/>
                  </a:lnTo>
                  <a:lnTo>
                    <a:pt x="24" y="0"/>
                  </a:lnTo>
                  <a:lnTo>
                    <a:pt x="28" y="0"/>
                  </a:lnTo>
                  <a:lnTo>
                    <a:pt x="33" y="1"/>
                  </a:lnTo>
                  <a:lnTo>
                    <a:pt x="35" y="2"/>
                  </a:lnTo>
                  <a:lnTo>
                    <a:pt x="46" y="7"/>
                  </a:lnTo>
                  <a:lnTo>
                    <a:pt x="58" y="14"/>
                  </a:lnTo>
                  <a:lnTo>
                    <a:pt x="70" y="19"/>
                  </a:lnTo>
                  <a:lnTo>
                    <a:pt x="82" y="26"/>
                  </a:lnTo>
                  <a:lnTo>
                    <a:pt x="94" y="30"/>
                  </a:lnTo>
                  <a:lnTo>
                    <a:pt x="107" y="36"/>
                  </a:lnTo>
                  <a:lnTo>
                    <a:pt x="121" y="39"/>
                  </a:lnTo>
                  <a:lnTo>
                    <a:pt x="135" y="42"/>
                  </a:lnTo>
                  <a:close/>
                </a:path>
              </a:pathLst>
            </a:custGeom>
            <a:solidFill>
              <a:srgbClr val="FFFFFF"/>
            </a:solidFill>
            <a:ln w="9525">
              <a:noFill/>
              <a:round/>
              <a:headEnd/>
              <a:tailEnd/>
            </a:ln>
          </p:spPr>
          <p:txBody>
            <a:bodyPr/>
            <a:lstStyle/>
            <a:p>
              <a:endParaRPr lang="en-US" dirty="0"/>
            </a:p>
          </p:txBody>
        </p:sp>
        <p:sp>
          <p:nvSpPr>
            <p:cNvPr id="23694" name="Freeform 740"/>
            <p:cNvSpPr>
              <a:spLocks/>
            </p:cNvSpPr>
            <p:nvPr/>
          </p:nvSpPr>
          <p:spPr bwMode="auto">
            <a:xfrm>
              <a:off x="3303" y="1518"/>
              <a:ext cx="9" cy="3"/>
            </a:xfrm>
            <a:custGeom>
              <a:avLst/>
              <a:gdLst>
                <a:gd name="T0" fmla="*/ 0 w 78"/>
                <a:gd name="T1" fmla="*/ 0 h 29"/>
                <a:gd name="T2" fmla="*/ 0 w 78"/>
                <a:gd name="T3" fmla="*/ 0 h 29"/>
                <a:gd name="T4" fmla="*/ 0 w 78"/>
                <a:gd name="T5" fmla="*/ 0 h 29"/>
                <a:gd name="T6" fmla="*/ 0 w 78"/>
                <a:gd name="T7" fmla="*/ 0 h 29"/>
                <a:gd name="T8" fmla="*/ 0 w 78"/>
                <a:gd name="T9" fmla="*/ 0 h 29"/>
                <a:gd name="T10" fmla="*/ 0 w 78"/>
                <a:gd name="T11" fmla="*/ 0 h 29"/>
                <a:gd name="T12" fmla="*/ 0 w 78"/>
                <a:gd name="T13" fmla="*/ 0 h 29"/>
                <a:gd name="T14" fmla="*/ 0 w 78"/>
                <a:gd name="T15" fmla="*/ 0 h 29"/>
                <a:gd name="T16" fmla="*/ 0 w 78"/>
                <a:gd name="T17" fmla="*/ 0 h 29"/>
                <a:gd name="T18" fmla="*/ 0 w 78"/>
                <a:gd name="T19" fmla="*/ 0 h 29"/>
                <a:gd name="T20" fmla="*/ 0 w 78"/>
                <a:gd name="T21" fmla="*/ 0 h 29"/>
                <a:gd name="T22" fmla="*/ 0 w 78"/>
                <a:gd name="T23" fmla="*/ 0 h 29"/>
                <a:gd name="T24" fmla="*/ 0 w 78"/>
                <a:gd name="T25" fmla="*/ 0 h 29"/>
                <a:gd name="T26" fmla="*/ 0 w 78"/>
                <a:gd name="T27" fmla="*/ 0 h 29"/>
                <a:gd name="T28" fmla="*/ 0 w 78"/>
                <a:gd name="T29" fmla="*/ 0 h 29"/>
                <a:gd name="T30" fmla="*/ 0 w 78"/>
                <a:gd name="T31" fmla="*/ 0 h 29"/>
                <a:gd name="T32" fmla="*/ 0 w 78"/>
                <a:gd name="T33" fmla="*/ 0 h 29"/>
                <a:gd name="T34" fmla="*/ 0 w 78"/>
                <a:gd name="T35" fmla="*/ 0 h 29"/>
                <a:gd name="T36" fmla="*/ 0 w 78"/>
                <a:gd name="T37" fmla="*/ 0 h 29"/>
                <a:gd name="T38" fmla="*/ 0 w 78"/>
                <a:gd name="T39" fmla="*/ 0 h 29"/>
                <a:gd name="T40" fmla="*/ 0 w 78"/>
                <a:gd name="T41" fmla="*/ 0 h 29"/>
                <a:gd name="T42" fmla="*/ 0 w 78"/>
                <a:gd name="T43" fmla="*/ 0 h 29"/>
                <a:gd name="T44" fmla="*/ 0 w 78"/>
                <a:gd name="T45" fmla="*/ 0 h 29"/>
                <a:gd name="T46" fmla="*/ 0 w 78"/>
                <a:gd name="T47" fmla="*/ 0 h 29"/>
                <a:gd name="T48" fmla="*/ 0 w 78"/>
                <a:gd name="T49" fmla="*/ 0 h 29"/>
                <a:gd name="T50" fmla="*/ 0 w 78"/>
                <a:gd name="T51" fmla="*/ 0 h 29"/>
                <a:gd name="T52" fmla="*/ 0 w 78"/>
                <a:gd name="T53" fmla="*/ 0 h 29"/>
                <a:gd name="T54" fmla="*/ 0 w 78"/>
                <a:gd name="T55" fmla="*/ 0 h 29"/>
                <a:gd name="T56" fmla="*/ 0 w 78"/>
                <a:gd name="T57" fmla="*/ 0 h 29"/>
                <a:gd name="T58" fmla="*/ 0 w 78"/>
                <a:gd name="T59" fmla="*/ 0 h 29"/>
                <a:gd name="T60" fmla="*/ 0 w 78"/>
                <a:gd name="T61" fmla="*/ 0 h 29"/>
                <a:gd name="T62" fmla="*/ 0 w 78"/>
                <a:gd name="T63" fmla="*/ 0 h 29"/>
                <a:gd name="T64" fmla="*/ 0 w 78"/>
                <a:gd name="T65" fmla="*/ 0 h 29"/>
                <a:gd name="T66" fmla="*/ 0 w 78"/>
                <a:gd name="T67" fmla="*/ 0 h 29"/>
                <a:gd name="T68" fmla="*/ 0 w 78"/>
                <a:gd name="T69" fmla="*/ 0 h 29"/>
                <a:gd name="T70" fmla="*/ 0 w 78"/>
                <a:gd name="T71" fmla="*/ 0 h 29"/>
                <a:gd name="T72" fmla="*/ 0 w 78"/>
                <a:gd name="T73" fmla="*/ 0 h 29"/>
                <a:gd name="T74" fmla="*/ 0 w 78"/>
                <a:gd name="T75" fmla="*/ 0 h 29"/>
                <a:gd name="T76" fmla="*/ 0 w 78"/>
                <a:gd name="T77" fmla="*/ 0 h 29"/>
                <a:gd name="T78" fmla="*/ 0 w 78"/>
                <a:gd name="T79" fmla="*/ 0 h 29"/>
                <a:gd name="T80" fmla="*/ 0 w 78"/>
                <a:gd name="T81" fmla="*/ 0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29"/>
                <a:gd name="T125" fmla="*/ 78 w 78"/>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29">
                  <a:moveTo>
                    <a:pt x="66" y="17"/>
                  </a:moveTo>
                  <a:lnTo>
                    <a:pt x="63" y="19"/>
                  </a:lnTo>
                  <a:lnTo>
                    <a:pt x="61" y="22"/>
                  </a:lnTo>
                  <a:lnTo>
                    <a:pt x="59" y="23"/>
                  </a:lnTo>
                  <a:lnTo>
                    <a:pt x="57" y="25"/>
                  </a:lnTo>
                  <a:lnTo>
                    <a:pt x="53" y="26"/>
                  </a:lnTo>
                  <a:lnTo>
                    <a:pt x="51" y="27"/>
                  </a:lnTo>
                  <a:lnTo>
                    <a:pt x="49" y="28"/>
                  </a:lnTo>
                  <a:lnTo>
                    <a:pt x="46" y="29"/>
                  </a:lnTo>
                  <a:lnTo>
                    <a:pt x="40" y="29"/>
                  </a:lnTo>
                  <a:lnTo>
                    <a:pt x="36" y="28"/>
                  </a:lnTo>
                  <a:lnTo>
                    <a:pt x="33" y="26"/>
                  </a:lnTo>
                  <a:lnTo>
                    <a:pt x="30" y="24"/>
                  </a:lnTo>
                  <a:lnTo>
                    <a:pt x="28" y="20"/>
                  </a:lnTo>
                  <a:lnTo>
                    <a:pt x="26" y="16"/>
                  </a:lnTo>
                  <a:lnTo>
                    <a:pt x="24" y="13"/>
                  </a:lnTo>
                  <a:lnTo>
                    <a:pt x="20" y="10"/>
                  </a:lnTo>
                  <a:lnTo>
                    <a:pt x="17" y="8"/>
                  </a:lnTo>
                  <a:lnTo>
                    <a:pt x="15" y="7"/>
                  </a:lnTo>
                  <a:lnTo>
                    <a:pt x="12" y="7"/>
                  </a:lnTo>
                  <a:lnTo>
                    <a:pt x="10" y="7"/>
                  </a:lnTo>
                  <a:lnTo>
                    <a:pt x="8" y="6"/>
                  </a:lnTo>
                  <a:lnTo>
                    <a:pt x="5" y="5"/>
                  </a:lnTo>
                  <a:lnTo>
                    <a:pt x="2" y="3"/>
                  </a:lnTo>
                  <a:lnTo>
                    <a:pt x="0" y="0"/>
                  </a:lnTo>
                  <a:lnTo>
                    <a:pt x="10" y="0"/>
                  </a:lnTo>
                  <a:lnTo>
                    <a:pt x="20" y="0"/>
                  </a:lnTo>
                  <a:lnTo>
                    <a:pt x="30" y="1"/>
                  </a:lnTo>
                  <a:lnTo>
                    <a:pt x="41" y="2"/>
                  </a:lnTo>
                  <a:lnTo>
                    <a:pt x="52" y="5"/>
                  </a:lnTo>
                  <a:lnTo>
                    <a:pt x="62" y="8"/>
                  </a:lnTo>
                  <a:lnTo>
                    <a:pt x="71" y="13"/>
                  </a:lnTo>
                  <a:lnTo>
                    <a:pt x="78" y="18"/>
                  </a:lnTo>
                  <a:lnTo>
                    <a:pt x="77" y="18"/>
                  </a:lnTo>
                  <a:lnTo>
                    <a:pt x="75" y="18"/>
                  </a:lnTo>
                  <a:lnTo>
                    <a:pt x="74" y="17"/>
                  </a:lnTo>
                  <a:lnTo>
                    <a:pt x="72" y="17"/>
                  </a:lnTo>
                  <a:lnTo>
                    <a:pt x="70" y="17"/>
                  </a:lnTo>
                  <a:lnTo>
                    <a:pt x="69" y="17"/>
                  </a:lnTo>
                  <a:lnTo>
                    <a:pt x="67" y="17"/>
                  </a:lnTo>
                  <a:lnTo>
                    <a:pt x="66" y="17"/>
                  </a:lnTo>
                  <a:close/>
                </a:path>
              </a:pathLst>
            </a:custGeom>
            <a:solidFill>
              <a:srgbClr val="0091CA"/>
            </a:solidFill>
            <a:ln w="9525">
              <a:noFill/>
              <a:round/>
              <a:headEnd/>
              <a:tailEnd/>
            </a:ln>
          </p:spPr>
          <p:txBody>
            <a:bodyPr/>
            <a:lstStyle/>
            <a:p>
              <a:endParaRPr lang="en-US" dirty="0"/>
            </a:p>
          </p:txBody>
        </p:sp>
        <p:sp>
          <p:nvSpPr>
            <p:cNvPr id="23695" name="Freeform 741"/>
            <p:cNvSpPr>
              <a:spLocks/>
            </p:cNvSpPr>
            <p:nvPr/>
          </p:nvSpPr>
          <p:spPr bwMode="auto">
            <a:xfrm>
              <a:off x="3031" y="1602"/>
              <a:ext cx="48" cy="43"/>
            </a:xfrm>
            <a:custGeom>
              <a:avLst/>
              <a:gdLst>
                <a:gd name="T0" fmla="*/ 0 w 407"/>
                <a:gd name="T1" fmla="*/ 0 h 347"/>
                <a:gd name="T2" fmla="*/ 0 w 407"/>
                <a:gd name="T3" fmla="*/ 0 h 347"/>
                <a:gd name="T4" fmla="*/ 0 w 407"/>
                <a:gd name="T5" fmla="*/ 0 h 347"/>
                <a:gd name="T6" fmla="*/ 0 w 407"/>
                <a:gd name="T7" fmla="*/ 0 h 347"/>
                <a:gd name="T8" fmla="*/ 0 w 407"/>
                <a:gd name="T9" fmla="*/ 0 h 347"/>
                <a:gd name="T10" fmla="*/ 0 w 407"/>
                <a:gd name="T11" fmla="*/ 0 h 347"/>
                <a:gd name="T12" fmla="*/ 0 w 407"/>
                <a:gd name="T13" fmla="*/ 0 h 347"/>
                <a:gd name="T14" fmla="*/ 0 w 407"/>
                <a:gd name="T15" fmla="*/ 0 h 347"/>
                <a:gd name="T16" fmla="*/ 0 w 407"/>
                <a:gd name="T17" fmla="*/ 0 h 347"/>
                <a:gd name="T18" fmla="*/ 0 w 407"/>
                <a:gd name="T19" fmla="*/ 0 h 347"/>
                <a:gd name="T20" fmla="*/ 0 w 407"/>
                <a:gd name="T21" fmla="*/ 0 h 347"/>
                <a:gd name="T22" fmla="*/ 0 w 407"/>
                <a:gd name="T23" fmla="*/ 0 h 347"/>
                <a:gd name="T24" fmla="*/ 0 w 407"/>
                <a:gd name="T25" fmla="*/ 0 h 347"/>
                <a:gd name="T26" fmla="*/ 0 w 407"/>
                <a:gd name="T27" fmla="*/ 0 h 347"/>
                <a:gd name="T28" fmla="*/ 0 w 407"/>
                <a:gd name="T29" fmla="*/ 0 h 347"/>
                <a:gd name="T30" fmla="*/ 0 w 407"/>
                <a:gd name="T31" fmla="*/ 0 h 347"/>
                <a:gd name="T32" fmla="*/ 0 w 407"/>
                <a:gd name="T33" fmla="*/ 0 h 347"/>
                <a:gd name="T34" fmla="*/ 0 w 407"/>
                <a:gd name="T35" fmla="*/ 0 h 347"/>
                <a:gd name="T36" fmla="*/ 0 w 407"/>
                <a:gd name="T37" fmla="*/ 0 h 347"/>
                <a:gd name="T38" fmla="*/ 0 w 407"/>
                <a:gd name="T39" fmla="*/ 0 h 347"/>
                <a:gd name="T40" fmla="*/ 0 w 407"/>
                <a:gd name="T41" fmla="*/ 0 h 347"/>
                <a:gd name="T42" fmla="*/ 0 w 407"/>
                <a:gd name="T43" fmla="*/ 0 h 347"/>
                <a:gd name="T44" fmla="*/ 0 w 407"/>
                <a:gd name="T45" fmla="*/ 0 h 347"/>
                <a:gd name="T46" fmla="*/ 0 w 407"/>
                <a:gd name="T47" fmla="*/ 0 h 347"/>
                <a:gd name="T48" fmla="*/ 0 w 407"/>
                <a:gd name="T49" fmla="*/ 0 h 347"/>
                <a:gd name="T50" fmla="*/ 0 w 407"/>
                <a:gd name="T51" fmla="*/ 0 h 347"/>
                <a:gd name="T52" fmla="*/ 0 w 407"/>
                <a:gd name="T53" fmla="*/ 0 h 347"/>
                <a:gd name="T54" fmla="*/ 0 w 407"/>
                <a:gd name="T55" fmla="*/ 0 h 347"/>
                <a:gd name="T56" fmla="*/ 0 w 407"/>
                <a:gd name="T57" fmla="*/ 0 h 347"/>
                <a:gd name="T58" fmla="*/ 0 w 407"/>
                <a:gd name="T59" fmla="*/ 0 h 347"/>
                <a:gd name="T60" fmla="*/ 0 w 407"/>
                <a:gd name="T61" fmla="*/ 0 h 347"/>
                <a:gd name="T62" fmla="*/ 0 w 407"/>
                <a:gd name="T63" fmla="*/ 0 h 347"/>
                <a:gd name="T64" fmla="*/ 0 w 407"/>
                <a:gd name="T65" fmla="*/ 0 h 347"/>
                <a:gd name="T66" fmla="*/ 0 w 407"/>
                <a:gd name="T67" fmla="*/ 0 h 347"/>
                <a:gd name="T68" fmla="*/ 0 w 407"/>
                <a:gd name="T69" fmla="*/ 0 h 347"/>
                <a:gd name="T70" fmla="*/ 0 w 407"/>
                <a:gd name="T71" fmla="*/ 0 h 3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7"/>
                <a:gd name="T109" fmla="*/ 0 h 347"/>
                <a:gd name="T110" fmla="*/ 407 w 407"/>
                <a:gd name="T111" fmla="*/ 347 h 3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7" h="347">
                  <a:moveTo>
                    <a:pt x="196" y="4"/>
                  </a:moveTo>
                  <a:lnTo>
                    <a:pt x="197" y="2"/>
                  </a:lnTo>
                  <a:lnTo>
                    <a:pt x="199" y="1"/>
                  </a:lnTo>
                  <a:lnTo>
                    <a:pt x="201" y="0"/>
                  </a:lnTo>
                  <a:lnTo>
                    <a:pt x="204" y="0"/>
                  </a:lnTo>
                  <a:lnTo>
                    <a:pt x="206" y="0"/>
                  </a:lnTo>
                  <a:lnTo>
                    <a:pt x="208" y="1"/>
                  </a:lnTo>
                  <a:lnTo>
                    <a:pt x="210" y="2"/>
                  </a:lnTo>
                  <a:lnTo>
                    <a:pt x="212" y="4"/>
                  </a:lnTo>
                  <a:lnTo>
                    <a:pt x="407" y="304"/>
                  </a:lnTo>
                  <a:lnTo>
                    <a:pt x="385" y="314"/>
                  </a:lnTo>
                  <a:lnTo>
                    <a:pt x="359" y="322"/>
                  </a:lnTo>
                  <a:lnTo>
                    <a:pt x="335" y="330"/>
                  </a:lnTo>
                  <a:lnTo>
                    <a:pt x="309" y="335"/>
                  </a:lnTo>
                  <a:lnTo>
                    <a:pt x="284" y="341"/>
                  </a:lnTo>
                  <a:lnTo>
                    <a:pt x="257" y="344"/>
                  </a:lnTo>
                  <a:lnTo>
                    <a:pt x="231" y="346"/>
                  </a:lnTo>
                  <a:lnTo>
                    <a:pt x="204" y="347"/>
                  </a:lnTo>
                  <a:lnTo>
                    <a:pt x="176" y="346"/>
                  </a:lnTo>
                  <a:lnTo>
                    <a:pt x="150" y="344"/>
                  </a:lnTo>
                  <a:lnTo>
                    <a:pt x="124" y="341"/>
                  </a:lnTo>
                  <a:lnTo>
                    <a:pt x="98" y="335"/>
                  </a:lnTo>
                  <a:lnTo>
                    <a:pt x="73" y="330"/>
                  </a:lnTo>
                  <a:lnTo>
                    <a:pt x="48" y="322"/>
                  </a:lnTo>
                  <a:lnTo>
                    <a:pt x="24" y="314"/>
                  </a:lnTo>
                  <a:lnTo>
                    <a:pt x="0" y="304"/>
                  </a:lnTo>
                  <a:lnTo>
                    <a:pt x="196" y="4"/>
                  </a:lnTo>
                  <a:lnTo>
                    <a:pt x="197" y="2"/>
                  </a:lnTo>
                  <a:lnTo>
                    <a:pt x="199" y="1"/>
                  </a:lnTo>
                  <a:lnTo>
                    <a:pt x="201" y="0"/>
                  </a:lnTo>
                  <a:lnTo>
                    <a:pt x="204" y="0"/>
                  </a:lnTo>
                  <a:lnTo>
                    <a:pt x="206" y="0"/>
                  </a:lnTo>
                  <a:lnTo>
                    <a:pt x="208" y="1"/>
                  </a:lnTo>
                  <a:lnTo>
                    <a:pt x="210" y="2"/>
                  </a:lnTo>
                  <a:lnTo>
                    <a:pt x="212" y="4"/>
                  </a:lnTo>
                  <a:lnTo>
                    <a:pt x="196" y="4"/>
                  </a:lnTo>
                  <a:close/>
                </a:path>
              </a:pathLst>
            </a:custGeom>
            <a:solidFill>
              <a:srgbClr val="22A7EA"/>
            </a:solidFill>
            <a:ln w="9525">
              <a:noFill/>
              <a:round/>
              <a:headEnd/>
              <a:tailEnd/>
            </a:ln>
          </p:spPr>
          <p:txBody>
            <a:bodyPr/>
            <a:lstStyle/>
            <a:p>
              <a:endParaRPr lang="en-US" dirty="0"/>
            </a:p>
          </p:txBody>
        </p:sp>
        <p:sp>
          <p:nvSpPr>
            <p:cNvPr id="23696" name="Freeform 742"/>
            <p:cNvSpPr>
              <a:spLocks/>
            </p:cNvSpPr>
            <p:nvPr/>
          </p:nvSpPr>
          <p:spPr bwMode="white">
            <a:xfrm>
              <a:off x="3308" y="1647"/>
              <a:ext cx="6" cy="19"/>
            </a:xfrm>
            <a:custGeom>
              <a:avLst/>
              <a:gdLst>
                <a:gd name="T0" fmla="*/ 0 w 49"/>
                <a:gd name="T1" fmla="*/ 0 h 147"/>
                <a:gd name="T2" fmla="*/ 0 w 49"/>
                <a:gd name="T3" fmla="*/ 0 h 147"/>
                <a:gd name="T4" fmla="*/ 0 w 49"/>
                <a:gd name="T5" fmla="*/ 0 h 147"/>
                <a:gd name="T6" fmla="*/ 0 w 49"/>
                <a:gd name="T7" fmla="*/ 0 h 147"/>
                <a:gd name="T8" fmla="*/ 0 w 49"/>
                <a:gd name="T9" fmla="*/ 0 h 147"/>
                <a:gd name="T10" fmla="*/ 0 w 49"/>
                <a:gd name="T11" fmla="*/ 0 h 147"/>
                <a:gd name="T12" fmla="*/ 0 w 49"/>
                <a:gd name="T13" fmla="*/ 0 h 147"/>
                <a:gd name="T14" fmla="*/ 0 w 49"/>
                <a:gd name="T15" fmla="*/ 0 h 147"/>
                <a:gd name="T16" fmla="*/ 0 w 49"/>
                <a:gd name="T17" fmla="*/ 0 h 147"/>
                <a:gd name="T18" fmla="*/ 0 w 49"/>
                <a:gd name="T19" fmla="*/ 0 h 147"/>
                <a:gd name="T20" fmla="*/ 0 w 49"/>
                <a:gd name="T21" fmla="*/ 0 h 147"/>
                <a:gd name="T22" fmla="*/ 0 w 49"/>
                <a:gd name="T23" fmla="*/ 0 h 147"/>
                <a:gd name="T24" fmla="*/ 0 w 49"/>
                <a:gd name="T25" fmla="*/ 0 h 147"/>
                <a:gd name="T26" fmla="*/ 0 w 49"/>
                <a:gd name="T27" fmla="*/ 0 h 147"/>
                <a:gd name="T28" fmla="*/ 0 w 49"/>
                <a:gd name="T29" fmla="*/ 0 h 147"/>
                <a:gd name="T30" fmla="*/ 0 w 49"/>
                <a:gd name="T31" fmla="*/ 0 h 147"/>
                <a:gd name="T32" fmla="*/ 0 w 49"/>
                <a:gd name="T33" fmla="*/ 0 h 147"/>
                <a:gd name="T34" fmla="*/ 0 w 49"/>
                <a:gd name="T35" fmla="*/ 0 h 147"/>
                <a:gd name="T36" fmla="*/ 0 w 49"/>
                <a:gd name="T37" fmla="*/ 0 h 147"/>
                <a:gd name="T38" fmla="*/ 0 w 49"/>
                <a:gd name="T39" fmla="*/ 0 h 147"/>
                <a:gd name="T40" fmla="*/ 0 w 49"/>
                <a:gd name="T41" fmla="*/ 0 h 147"/>
                <a:gd name="T42" fmla="*/ 0 w 49"/>
                <a:gd name="T43" fmla="*/ 0 h 147"/>
                <a:gd name="T44" fmla="*/ 0 w 49"/>
                <a:gd name="T45" fmla="*/ 0 h 147"/>
                <a:gd name="T46" fmla="*/ 0 w 49"/>
                <a:gd name="T47" fmla="*/ 0 h 147"/>
                <a:gd name="T48" fmla="*/ 0 w 49"/>
                <a:gd name="T49" fmla="*/ 0 h 147"/>
                <a:gd name="T50" fmla="*/ 0 w 49"/>
                <a:gd name="T51" fmla="*/ 0 h 147"/>
                <a:gd name="T52" fmla="*/ 0 w 49"/>
                <a:gd name="T53" fmla="*/ 0 h 147"/>
                <a:gd name="T54" fmla="*/ 0 w 49"/>
                <a:gd name="T55" fmla="*/ 0 h 147"/>
                <a:gd name="T56" fmla="*/ 0 w 49"/>
                <a:gd name="T57" fmla="*/ 0 h 147"/>
                <a:gd name="T58" fmla="*/ 0 w 49"/>
                <a:gd name="T59" fmla="*/ 0 h 147"/>
                <a:gd name="T60" fmla="*/ 0 w 49"/>
                <a:gd name="T61" fmla="*/ 0 h 147"/>
                <a:gd name="T62" fmla="*/ 0 w 49"/>
                <a:gd name="T63" fmla="*/ 0 h 147"/>
                <a:gd name="T64" fmla="*/ 0 w 49"/>
                <a:gd name="T65" fmla="*/ 0 h 147"/>
                <a:gd name="T66" fmla="*/ 0 w 49"/>
                <a:gd name="T67" fmla="*/ 0 h 147"/>
                <a:gd name="T68" fmla="*/ 0 w 49"/>
                <a:gd name="T69" fmla="*/ 0 h 147"/>
                <a:gd name="T70" fmla="*/ 0 w 49"/>
                <a:gd name="T71" fmla="*/ 0 h 147"/>
                <a:gd name="T72" fmla="*/ 0 w 49"/>
                <a:gd name="T73" fmla="*/ 0 h 147"/>
                <a:gd name="T74" fmla="*/ 0 w 49"/>
                <a:gd name="T75" fmla="*/ 0 h 147"/>
                <a:gd name="T76" fmla="*/ 0 w 49"/>
                <a:gd name="T77" fmla="*/ 0 h 147"/>
                <a:gd name="T78" fmla="*/ 0 w 49"/>
                <a:gd name="T79" fmla="*/ 0 h 147"/>
                <a:gd name="T80" fmla="*/ 0 w 49"/>
                <a:gd name="T81" fmla="*/ 0 h 147"/>
                <a:gd name="T82" fmla="*/ 0 w 49"/>
                <a:gd name="T83" fmla="*/ 0 h 147"/>
                <a:gd name="T84" fmla="*/ 0 w 49"/>
                <a:gd name="T85" fmla="*/ 0 h 147"/>
                <a:gd name="T86" fmla="*/ 0 w 49"/>
                <a:gd name="T87" fmla="*/ 0 h 147"/>
                <a:gd name="T88" fmla="*/ 0 w 49"/>
                <a:gd name="T89" fmla="*/ 0 h 147"/>
                <a:gd name="T90" fmla="*/ 0 w 49"/>
                <a:gd name="T91" fmla="*/ 0 h 147"/>
                <a:gd name="T92" fmla="*/ 0 w 49"/>
                <a:gd name="T93" fmla="*/ 0 h 147"/>
                <a:gd name="T94" fmla="*/ 0 w 49"/>
                <a:gd name="T95" fmla="*/ 0 h 147"/>
                <a:gd name="T96" fmla="*/ 0 w 49"/>
                <a:gd name="T97" fmla="*/ 0 h 147"/>
                <a:gd name="T98" fmla="*/ 0 w 49"/>
                <a:gd name="T99" fmla="*/ 0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
                <a:gd name="T151" fmla="*/ 0 h 147"/>
                <a:gd name="T152" fmla="*/ 49 w 49"/>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 h="147">
                  <a:moveTo>
                    <a:pt x="26" y="15"/>
                  </a:moveTo>
                  <a:lnTo>
                    <a:pt x="23" y="20"/>
                  </a:lnTo>
                  <a:lnTo>
                    <a:pt x="19" y="24"/>
                  </a:lnTo>
                  <a:lnTo>
                    <a:pt x="13" y="31"/>
                  </a:lnTo>
                  <a:lnTo>
                    <a:pt x="9" y="38"/>
                  </a:lnTo>
                  <a:lnTo>
                    <a:pt x="5" y="47"/>
                  </a:lnTo>
                  <a:lnTo>
                    <a:pt x="2" y="58"/>
                  </a:lnTo>
                  <a:lnTo>
                    <a:pt x="0" y="71"/>
                  </a:lnTo>
                  <a:lnTo>
                    <a:pt x="1" y="85"/>
                  </a:lnTo>
                  <a:lnTo>
                    <a:pt x="2" y="94"/>
                  </a:lnTo>
                  <a:lnTo>
                    <a:pt x="4" y="102"/>
                  </a:lnTo>
                  <a:lnTo>
                    <a:pt x="6" y="108"/>
                  </a:lnTo>
                  <a:lnTo>
                    <a:pt x="7" y="114"/>
                  </a:lnTo>
                  <a:lnTo>
                    <a:pt x="9" y="119"/>
                  </a:lnTo>
                  <a:lnTo>
                    <a:pt x="12" y="124"/>
                  </a:lnTo>
                  <a:lnTo>
                    <a:pt x="14" y="130"/>
                  </a:lnTo>
                  <a:lnTo>
                    <a:pt x="18" y="136"/>
                  </a:lnTo>
                  <a:lnTo>
                    <a:pt x="21" y="141"/>
                  </a:lnTo>
                  <a:lnTo>
                    <a:pt x="23" y="144"/>
                  </a:lnTo>
                  <a:lnTo>
                    <a:pt x="26" y="146"/>
                  </a:lnTo>
                  <a:lnTo>
                    <a:pt x="30" y="147"/>
                  </a:lnTo>
                  <a:lnTo>
                    <a:pt x="32" y="147"/>
                  </a:lnTo>
                  <a:lnTo>
                    <a:pt x="35" y="145"/>
                  </a:lnTo>
                  <a:lnTo>
                    <a:pt x="37" y="142"/>
                  </a:lnTo>
                  <a:lnTo>
                    <a:pt x="38" y="136"/>
                  </a:lnTo>
                  <a:lnTo>
                    <a:pt x="39" y="133"/>
                  </a:lnTo>
                  <a:lnTo>
                    <a:pt x="38" y="129"/>
                  </a:lnTo>
                  <a:lnTo>
                    <a:pt x="37" y="124"/>
                  </a:lnTo>
                  <a:lnTo>
                    <a:pt x="36" y="120"/>
                  </a:lnTo>
                  <a:lnTo>
                    <a:pt x="35" y="115"/>
                  </a:lnTo>
                  <a:lnTo>
                    <a:pt x="35" y="109"/>
                  </a:lnTo>
                  <a:lnTo>
                    <a:pt x="34" y="103"/>
                  </a:lnTo>
                  <a:lnTo>
                    <a:pt x="35" y="95"/>
                  </a:lnTo>
                  <a:lnTo>
                    <a:pt x="36" y="87"/>
                  </a:lnTo>
                  <a:lnTo>
                    <a:pt x="38" y="82"/>
                  </a:lnTo>
                  <a:lnTo>
                    <a:pt x="41" y="78"/>
                  </a:lnTo>
                  <a:lnTo>
                    <a:pt x="44" y="73"/>
                  </a:lnTo>
                  <a:lnTo>
                    <a:pt x="46" y="71"/>
                  </a:lnTo>
                  <a:lnTo>
                    <a:pt x="48" y="70"/>
                  </a:lnTo>
                  <a:lnTo>
                    <a:pt x="49" y="69"/>
                  </a:lnTo>
                  <a:lnTo>
                    <a:pt x="46" y="0"/>
                  </a:lnTo>
                  <a:lnTo>
                    <a:pt x="45" y="1"/>
                  </a:lnTo>
                  <a:lnTo>
                    <a:pt x="43" y="2"/>
                  </a:lnTo>
                  <a:lnTo>
                    <a:pt x="41" y="3"/>
                  </a:lnTo>
                  <a:lnTo>
                    <a:pt x="37" y="6"/>
                  </a:lnTo>
                  <a:lnTo>
                    <a:pt x="34" y="9"/>
                  </a:lnTo>
                  <a:lnTo>
                    <a:pt x="31" y="12"/>
                  </a:lnTo>
                  <a:lnTo>
                    <a:pt x="26" y="15"/>
                  </a:lnTo>
                  <a:close/>
                </a:path>
              </a:pathLst>
            </a:custGeom>
            <a:solidFill>
              <a:srgbClr val="FFFFFF"/>
            </a:solidFill>
            <a:ln w="9525">
              <a:noFill/>
              <a:round/>
              <a:headEnd/>
              <a:tailEnd/>
            </a:ln>
          </p:spPr>
          <p:txBody>
            <a:bodyPr/>
            <a:lstStyle/>
            <a:p>
              <a:endParaRPr lang="en-US" dirty="0"/>
            </a:p>
          </p:txBody>
        </p:sp>
      </p:grpSp>
      <p:pic>
        <p:nvPicPr>
          <p:cNvPr id="23665" name="Picture 536" descr="MPj04389800000[1]"/>
          <p:cNvPicPr>
            <a:picLocks noChangeAspect="1" noChangeArrowheads="1"/>
          </p:cNvPicPr>
          <p:nvPr/>
        </p:nvPicPr>
        <p:blipFill>
          <a:blip r:embed="rId3" cstate="print"/>
          <a:srcRect/>
          <a:stretch>
            <a:fillRect/>
          </a:stretch>
        </p:blipFill>
        <p:spPr bwMode="auto">
          <a:xfrm>
            <a:off x="2409641" y="4528100"/>
            <a:ext cx="793750" cy="792163"/>
          </a:xfrm>
          <a:prstGeom prst="rect">
            <a:avLst/>
          </a:prstGeom>
          <a:noFill/>
          <a:ln w="9525">
            <a:noFill/>
            <a:miter lim="800000"/>
            <a:headEnd/>
            <a:tailEnd/>
          </a:ln>
        </p:spPr>
      </p:pic>
      <p:sp>
        <p:nvSpPr>
          <p:cNvPr id="23666" name="Text Box 567"/>
          <p:cNvSpPr txBox="1">
            <a:spLocks noChangeArrowheads="1"/>
          </p:cNvSpPr>
          <p:nvPr/>
        </p:nvSpPr>
        <p:spPr bwMode="auto">
          <a:xfrm>
            <a:off x="1914538" y="5486111"/>
            <a:ext cx="2159598" cy="424732"/>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BCBST </a:t>
            </a:r>
            <a:r>
              <a:rPr lang="en-US" sz="1200" b="0" i="0" dirty="0" smtClean="0">
                <a:solidFill>
                  <a:schemeClr val="accent2"/>
                </a:solidFill>
                <a:latin typeface="Arial" pitchFamily="34" charset="0"/>
                <a:cs typeface="Arial" pitchFamily="34" charset="0"/>
              </a:rPr>
              <a:t>issues </a:t>
            </a:r>
            <a:r>
              <a:rPr lang="en-US" sz="1200" b="0" i="0" dirty="0">
                <a:solidFill>
                  <a:schemeClr val="accent2"/>
                </a:solidFill>
                <a:latin typeface="Arial" pitchFamily="34" charset="0"/>
                <a:cs typeface="Arial" pitchFamily="34" charset="0"/>
              </a:rPr>
              <a:t>an EOB to the member.</a:t>
            </a:r>
          </a:p>
        </p:txBody>
      </p:sp>
      <p:sp>
        <p:nvSpPr>
          <p:cNvPr id="23594" name="Text Box 568"/>
          <p:cNvSpPr txBox="1">
            <a:spLocks noChangeArrowheads="1"/>
          </p:cNvSpPr>
          <p:nvPr/>
        </p:nvSpPr>
        <p:spPr bwMode="auto">
          <a:xfrm>
            <a:off x="7054497" y="5621194"/>
            <a:ext cx="1695450" cy="590931"/>
          </a:xfrm>
          <a:prstGeom prst="rect">
            <a:avLst/>
          </a:prstGeom>
          <a:noFill/>
          <a:ln w="9525">
            <a:noFill/>
            <a:miter lim="800000"/>
            <a:headEnd/>
            <a:tailEnd/>
          </a:ln>
        </p:spPr>
        <p:txBody>
          <a:bodyPr>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BCBST </a:t>
            </a:r>
            <a:r>
              <a:rPr lang="en-US" sz="1200" b="0" i="0" dirty="0" smtClean="0">
                <a:solidFill>
                  <a:schemeClr val="accent2"/>
                </a:solidFill>
                <a:latin typeface="Arial" pitchFamily="34" charset="0"/>
                <a:cs typeface="Arial" pitchFamily="34" charset="0"/>
              </a:rPr>
              <a:t>transmits </a:t>
            </a:r>
            <a:r>
              <a:rPr lang="en-US" sz="1200" dirty="0">
                <a:solidFill>
                  <a:schemeClr val="accent2"/>
                </a:solidFill>
                <a:latin typeface="Arial" pitchFamily="34" charset="0"/>
                <a:cs typeface="Arial" pitchFamily="34" charset="0"/>
              </a:rPr>
              <a:t>a</a:t>
            </a:r>
            <a:r>
              <a:rPr lang="en-US" sz="1200" b="0" i="0" dirty="0" smtClean="0">
                <a:solidFill>
                  <a:schemeClr val="accent2"/>
                </a:solidFill>
                <a:latin typeface="Arial" pitchFamily="34" charset="0"/>
                <a:cs typeface="Arial" pitchFamily="34" charset="0"/>
              </a:rPr>
              <a:t>  disposition format (DF) </a:t>
            </a:r>
            <a:r>
              <a:rPr lang="en-US" sz="1200" b="0" i="0" dirty="0">
                <a:solidFill>
                  <a:schemeClr val="accent2"/>
                </a:solidFill>
                <a:latin typeface="Arial" pitchFamily="34" charset="0"/>
                <a:cs typeface="Arial" pitchFamily="34" charset="0"/>
              </a:rPr>
              <a:t>to </a:t>
            </a:r>
            <a:r>
              <a:rPr lang="en-US" sz="1200" b="0" i="0" dirty="0" smtClean="0">
                <a:solidFill>
                  <a:schemeClr val="accent2"/>
                </a:solidFill>
                <a:latin typeface="Arial" pitchFamily="34" charset="0"/>
                <a:cs typeface="Arial" pitchFamily="34" charset="0"/>
              </a:rPr>
              <a:t>BCBSIL.</a:t>
            </a:r>
            <a:endParaRPr lang="en-US" sz="1200" b="0" i="0" dirty="0">
              <a:solidFill>
                <a:schemeClr val="accent2"/>
              </a:solidFill>
              <a:latin typeface="Arial" pitchFamily="34" charset="0"/>
              <a:cs typeface="Arial" pitchFamily="34" charset="0"/>
            </a:endParaRPr>
          </a:p>
        </p:txBody>
      </p:sp>
      <p:sp>
        <p:nvSpPr>
          <p:cNvPr id="23596" name="Line 868"/>
          <p:cNvSpPr>
            <a:spLocks noChangeShapeType="1"/>
          </p:cNvSpPr>
          <p:nvPr/>
        </p:nvSpPr>
        <p:spPr bwMode="auto">
          <a:xfrm flipH="1">
            <a:off x="6003742" y="4971063"/>
            <a:ext cx="1144588" cy="0"/>
          </a:xfrm>
          <a:prstGeom prst="line">
            <a:avLst/>
          </a:prstGeom>
          <a:noFill/>
          <a:ln w="57150">
            <a:solidFill>
              <a:srgbClr val="0099CC"/>
            </a:solidFill>
            <a:round/>
            <a:headEnd/>
            <a:tailEnd type="triangle" w="med" len="med"/>
          </a:ln>
        </p:spPr>
        <p:txBody>
          <a:bodyPr/>
          <a:lstStyle/>
          <a:p>
            <a:endParaRPr lang="en-US" dirty="0"/>
          </a:p>
        </p:txBody>
      </p:sp>
      <p:sp>
        <p:nvSpPr>
          <p:cNvPr id="23564" name="Text Box 569"/>
          <p:cNvSpPr txBox="1">
            <a:spLocks noChangeArrowheads="1"/>
          </p:cNvSpPr>
          <p:nvPr/>
        </p:nvSpPr>
        <p:spPr bwMode="auto">
          <a:xfrm>
            <a:off x="4457726" y="5646799"/>
            <a:ext cx="2118309" cy="923330"/>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BCBSIL </a:t>
            </a:r>
            <a:r>
              <a:rPr lang="en-US" sz="1200" b="0" i="0" dirty="0" smtClean="0">
                <a:solidFill>
                  <a:schemeClr val="accent2"/>
                </a:solidFill>
                <a:latin typeface="Arial" pitchFamily="34" charset="0"/>
                <a:cs typeface="Arial" pitchFamily="34" charset="0"/>
              </a:rPr>
              <a:t>pays </a:t>
            </a:r>
            <a:r>
              <a:rPr lang="en-US" sz="1200" b="0" i="0">
                <a:solidFill>
                  <a:schemeClr val="accent2"/>
                </a:solidFill>
                <a:latin typeface="Arial" pitchFamily="34" charset="0"/>
                <a:cs typeface="Arial" pitchFamily="34" charset="0"/>
              </a:rPr>
              <a:t>the </a:t>
            </a:r>
            <a:r>
              <a:rPr lang="en-US" sz="1200" b="0" i="0" smtClean="0">
                <a:solidFill>
                  <a:schemeClr val="accent2"/>
                </a:solidFill>
                <a:latin typeface="Arial" pitchFamily="34" charset="0"/>
                <a:cs typeface="Arial" pitchFamily="34" charset="0"/>
              </a:rPr>
              <a:t>provider,  </a:t>
            </a:r>
            <a:r>
              <a:rPr lang="en-US" sz="1200" b="0" i="0" dirty="0" smtClean="0">
                <a:solidFill>
                  <a:schemeClr val="accent2"/>
                </a:solidFill>
                <a:latin typeface="Arial" pitchFamily="34" charset="0"/>
                <a:cs typeface="Arial" pitchFamily="34" charset="0"/>
              </a:rPr>
              <a:t>sends out the provider remittance advice</a:t>
            </a:r>
            <a:r>
              <a:rPr lang="en-US" sz="1200" dirty="0">
                <a:solidFill>
                  <a:schemeClr val="accent2"/>
                </a:solidFill>
                <a:latin typeface="Arial" pitchFamily="34" charset="0"/>
                <a:cs typeface="Arial" pitchFamily="34" charset="0"/>
              </a:rPr>
              <a:t> </a:t>
            </a:r>
            <a:r>
              <a:rPr lang="en-US" sz="1200" dirty="0" smtClean="0">
                <a:solidFill>
                  <a:schemeClr val="accent2"/>
                </a:solidFill>
                <a:latin typeface="Arial" pitchFamily="34" charset="0"/>
                <a:cs typeface="Arial" pitchFamily="34" charset="0"/>
              </a:rPr>
              <a:t>and returns a reconciliation format (RF) </a:t>
            </a:r>
            <a:r>
              <a:rPr lang="en-US" sz="1200" smtClean="0">
                <a:solidFill>
                  <a:schemeClr val="accent2"/>
                </a:solidFill>
                <a:latin typeface="Arial" pitchFamily="34" charset="0"/>
                <a:cs typeface="Arial" pitchFamily="34" charset="0"/>
              </a:rPr>
              <a:t>to BCBST.</a:t>
            </a:r>
            <a:endParaRPr lang="en-US" sz="1200" b="0" i="0" dirty="0">
              <a:solidFill>
                <a:schemeClr val="accent2"/>
              </a:solidFill>
              <a:latin typeface="Arial" pitchFamily="34" charset="0"/>
              <a:cs typeface="Arial" pitchFamily="34" charset="0"/>
            </a:endParaRPr>
          </a:p>
        </p:txBody>
      </p:sp>
      <p:grpSp>
        <p:nvGrpSpPr>
          <p:cNvPr id="12" name="Group 795"/>
          <p:cNvGrpSpPr>
            <a:grpSpLocks/>
          </p:cNvGrpSpPr>
          <p:nvPr/>
        </p:nvGrpSpPr>
        <p:grpSpPr bwMode="auto">
          <a:xfrm>
            <a:off x="4816291" y="4389392"/>
            <a:ext cx="882650" cy="1079500"/>
            <a:chOff x="462" y="2365"/>
            <a:chExt cx="492" cy="602"/>
          </a:xfrm>
        </p:grpSpPr>
        <p:pic>
          <p:nvPicPr>
            <p:cNvPr id="23567" name="Picture 653" descr="MPj04365010000[1]"/>
            <p:cNvPicPr>
              <a:picLocks noChangeAspect="1" noChangeArrowheads="1"/>
            </p:cNvPicPr>
            <p:nvPr/>
          </p:nvPicPr>
          <p:blipFill>
            <a:blip r:embed="rId4" cstate="print"/>
            <a:srcRect r="47096"/>
            <a:stretch>
              <a:fillRect/>
            </a:stretch>
          </p:blipFill>
          <p:spPr bwMode="auto">
            <a:xfrm>
              <a:off x="462" y="2365"/>
              <a:ext cx="492" cy="602"/>
            </a:xfrm>
            <a:prstGeom prst="rect">
              <a:avLst/>
            </a:prstGeom>
            <a:noFill/>
            <a:ln w="9525">
              <a:noFill/>
              <a:miter lim="800000"/>
              <a:headEnd/>
              <a:tailEnd/>
            </a:ln>
          </p:spPr>
        </p:pic>
        <p:grpSp>
          <p:nvGrpSpPr>
            <p:cNvPr id="13" name="Group 769"/>
            <p:cNvGrpSpPr>
              <a:grpSpLocks/>
            </p:cNvGrpSpPr>
            <p:nvPr/>
          </p:nvGrpSpPr>
          <p:grpSpPr bwMode="auto">
            <a:xfrm>
              <a:off x="612" y="2619"/>
              <a:ext cx="239" cy="132"/>
              <a:chOff x="2929" y="1446"/>
              <a:chExt cx="491" cy="271"/>
            </a:xfrm>
          </p:grpSpPr>
          <p:sp>
            <p:nvSpPr>
              <p:cNvPr id="23569" name="Freeform 770"/>
              <p:cNvSpPr>
                <a:spLocks noEditPoints="1"/>
              </p:cNvSpPr>
              <p:nvPr/>
            </p:nvSpPr>
            <p:spPr bwMode="auto">
              <a:xfrm>
                <a:off x="3140" y="1686"/>
                <a:ext cx="27" cy="28"/>
              </a:xfrm>
              <a:custGeom>
                <a:avLst/>
                <a:gdLst>
                  <a:gd name="T0" fmla="*/ 0 w 237"/>
                  <a:gd name="T1" fmla="*/ 0 h 236"/>
                  <a:gd name="T2" fmla="*/ 0 w 237"/>
                  <a:gd name="T3" fmla="*/ 0 h 236"/>
                  <a:gd name="T4" fmla="*/ 0 w 237"/>
                  <a:gd name="T5" fmla="*/ 0 h 236"/>
                  <a:gd name="T6" fmla="*/ 0 w 237"/>
                  <a:gd name="T7" fmla="*/ 0 h 236"/>
                  <a:gd name="T8" fmla="*/ 0 w 237"/>
                  <a:gd name="T9" fmla="*/ 0 h 236"/>
                  <a:gd name="T10" fmla="*/ 0 w 237"/>
                  <a:gd name="T11" fmla="*/ 0 h 236"/>
                  <a:gd name="T12" fmla="*/ 0 w 237"/>
                  <a:gd name="T13" fmla="*/ 0 h 236"/>
                  <a:gd name="T14" fmla="*/ 0 w 237"/>
                  <a:gd name="T15" fmla="*/ 0 h 236"/>
                  <a:gd name="T16" fmla="*/ 0 w 237"/>
                  <a:gd name="T17" fmla="*/ 0 h 236"/>
                  <a:gd name="T18" fmla="*/ 0 w 237"/>
                  <a:gd name="T19" fmla="*/ 0 h 236"/>
                  <a:gd name="T20" fmla="*/ 0 w 237"/>
                  <a:gd name="T21" fmla="*/ 0 h 236"/>
                  <a:gd name="T22" fmla="*/ 0 w 237"/>
                  <a:gd name="T23" fmla="*/ 0 h 236"/>
                  <a:gd name="T24" fmla="*/ 0 w 237"/>
                  <a:gd name="T25" fmla="*/ 0 h 236"/>
                  <a:gd name="T26" fmla="*/ 0 w 237"/>
                  <a:gd name="T27" fmla="*/ 0 h 236"/>
                  <a:gd name="T28" fmla="*/ 0 w 237"/>
                  <a:gd name="T29" fmla="*/ 0 h 236"/>
                  <a:gd name="T30" fmla="*/ 0 w 237"/>
                  <a:gd name="T31" fmla="*/ 0 h 236"/>
                  <a:gd name="T32" fmla="*/ 0 w 237"/>
                  <a:gd name="T33" fmla="*/ 0 h 236"/>
                  <a:gd name="T34" fmla="*/ 0 w 237"/>
                  <a:gd name="T35" fmla="*/ 0 h 236"/>
                  <a:gd name="T36" fmla="*/ 0 w 237"/>
                  <a:gd name="T37" fmla="*/ 0 h 236"/>
                  <a:gd name="T38" fmla="*/ 0 w 237"/>
                  <a:gd name="T39" fmla="*/ 0 h 236"/>
                  <a:gd name="T40" fmla="*/ 0 w 237"/>
                  <a:gd name="T41" fmla="*/ 0 h 236"/>
                  <a:gd name="T42" fmla="*/ 0 w 237"/>
                  <a:gd name="T43" fmla="*/ 0 h 236"/>
                  <a:gd name="T44" fmla="*/ 0 w 237"/>
                  <a:gd name="T45" fmla="*/ 0 h 236"/>
                  <a:gd name="T46" fmla="*/ 0 w 237"/>
                  <a:gd name="T47" fmla="*/ 0 h 236"/>
                  <a:gd name="T48" fmla="*/ 0 w 237"/>
                  <a:gd name="T49" fmla="*/ 0 h 236"/>
                  <a:gd name="T50" fmla="*/ 0 w 237"/>
                  <a:gd name="T51" fmla="*/ 0 h 236"/>
                  <a:gd name="T52" fmla="*/ 0 w 237"/>
                  <a:gd name="T53" fmla="*/ 0 h 236"/>
                  <a:gd name="T54" fmla="*/ 0 w 237"/>
                  <a:gd name="T55" fmla="*/ 0 h 236"/>
                  <a:gd name="T56" fmla="*/ 0 w 237"/>
                  <a:gd name="T57" fmla="*/ 0 h 236"/>
                  <a:gd name="T58" fmla="*/ 0 w 237"/>
                  <a:gd name="T59" fmla="*/ 0 h 236"/>
                  <a:gd name="T60" fmla="*/ 0 w 237"/>
                  <a:gd name="T61" fmla="*/ 0 h 236"/>
                  <a:gd name="T62" fmla="*/ 0 w 237"/>
                  <a:gd name="T63" fmla="*/ 0 h 236"/>
                  <a:gd name="T64" fmla="*/ 0 w 237"/>
                  <a:gd name="T65" fmla="*/ 0 h 236"/>
                  <a:gd name="T66" fmla="*/ 0 w 237"/>
                  <a:gd name="T67" fmla="*/ 0 h 236"/>
                  <a:gd name="T68" fmla="*/ 0 w 237"/>
                  <a:gd name="T69" fmla="*/ 0 h 236"/>
                  <a:gd name="T70" fmla="*/ 0 w 237"/>
                  <a:gd name="T71" fmla="*/ 0 h 236"/>
                  <a:gd name="T72" fmla="*/ 0 w 237"/>
                  <a:gd name="T73" fmla="*/ 0 h 236"/>
                  <a:gd name="T74" fmla="*/ 0 w 237"/>
                  <a:gd name="T75" fmla="*/ 0 h 236"/>
                  <a:gd name="T76" fmla="*/ 0 w 237"/>
                  <a:gd name="T77" fmla="*/ 0 h 236"/>
                  <a:gd name="T78" fmla="*/ 0 w 237"/>
                  <a:gd name="T79" fmla="*/ 0 h 236"/>
                  <a:gd name="T80" fmla="*/ 0 w 237"/>
                  <a:gd name="T81" fmla="*/ 0 h 236"/>
                  <a:gd name="T82" fmla="*/ 0 w 237"/>
                  <a:gd name="T83" fmla="*/ 0 h 236"/>
                  <a:gd name="T84" fmla="*/ 0 w 237"/>
                  <a:gd name="T85" fmla="*/ 0 h 236"/>
                  <a:gd name="T86" fmla="*/ 0 w 237"/>
                  <a:gd name="T87" fmla="*/ 0 h 236"/>
                  <a:gd name="T88" fmla="*/ 0 w 237"/>
                  <a:gd name="T89" fmla="*/ 0 h 236"/>
                  <a:gd name="T90" fmla="*/ 0 w 237"/>
                  <a:gd name="T91" fmla="*/ 0 h 236"/>
                  <a:gd name="T92" fmla="*/ 0 w 237"/>
                  <a:gd name="T93" fmla="*/ 0 h 236"/>
                  <a:gd name="T94" fmla="*/ 0 w 237"/>
                  <a:gd name="T95" fmla="*/ 0 h 236"/>
                  <a:gd name="T96" fmla="*/ 0 w 237"/>
                  <a:gd name="T97" fmla="*/ 0 h 236"/>
                  <a:gd name="T98" fmla="*/ 0 w 237"/>
                  <a:gd name="T99" fmla="*/ 0 h 236"/>
                  <a:gd name="T100" fmla="*/ 0 w 237"/>
                  <a:gd name="T101" fmla="*/ 0 h 236"/>
                  <a:gd name="T102" fmla="*/ 0 w 237"/>
                  <a:gd name="T103" fmla="*/ 0 h 236"/>
                  <a:gd name="T104" fmla="*/ 0 w 237"/>
                  <a:gd name="T105" fmla="*/ 0 h 236"/>
                  <a:gd name="T106" fmla="*/ 0 w 237"/>
                  <a:gd name="T107" fmla="*/ 0 h 236"/>
                  <a:gd name="T108" fmla="*/ 0 w 237"/>
                  <a:gd name="T109" fmla="*/ 0 h 236"/>
                  <a:gd name="T110" fmla="*/ 0 w 237"/>
                  <a:gd name="T111" fmla="*/ 0 h 236"/>
                  <a:gd name="T112" fmla="*/ 0 w 237"/>
                  <a:gd name="T113" fmla="*/ 0 h 236"/>
                  <a:gd name="T114" fmla="*/ 0 w 237"/>
                  <a:gd name="T115" fmla="*/ 0 h 236"/>
                  <a:gd name="T116" fmla="*/ 0 w 237"/>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7"/>
                  <a:gd name="T178" fmla="*/ 0 h 236"/>
                  <a:gd name="T179" fmla="*/ 237 w 237"/>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7" h="236">
                    <a:moveTo>
                      <a:pt x="0" y="117"/>
                    </a:moveTo>
                    <a:lnTo>
                      <a:pt x="1" y="105"/>
                    </a:lnTo>
                    <a:lnTo>
                      <a:pt x="2" y="94"/>
                    </a:lnTo>
                    <a:lnTo>
                      <a:pt x="6" y="82"/>
                    </a:lnTo>
                    <a:lnTo>
                      <a:pt x="10" y="72"/>
                    </a:lnTo>
                    <a:lnTo>
                      <a:pt x="14" y="62"/>
                    </a:lnTo>
                    <a:lnTo>
                      <a:pt x="21" y="52"/>
                    </a:lnTo>
                    <a:lnTo>
                      <a:pt x="27" y="43"/>
                    </a:lnTo>
                    <a:lnTo>
                      <a:pt x="35" y="35"/>
                    </a:lnTo>
                    <a:lnTo>
                      <a:pt x="44" y="27"/>
                    </a:lnTo>
                    <a:lnTo>
                      <a:pt x="53" y="20"/>
                    </a:lnTo>
                    <a:lnTo>
                      <a:pt x="62" y="15"/>
                    </a:lnTo>
                    <a:lnTo>
                      <a:pt x="73" y="9"/>
                    </a:lnTo>
                    <a:lnTo>
                      <a:pt x="83" y="5"/>
                    </a:lnTo>
                    <a:lnTo>
                      <a:pt x="95" y="3"/>
                    </a:lnTo>
                    <a:lnTo>
                      <a:pt x="107" y="1"/>
                    </a:lnTo>
                    <a:lnTo>
                      <a:pt x="119" y="0"/>
                    </a:lnTo>
                    <a:lnTo>
                      <a:pt x="131" y="1"/>
                    </a:lnTo>
                    <a:lnTo>
                      <a:pt x="143" y="3"/>
                    </a:lnTo>
                    <a:lnTo>
                      <a:pt x="154" y="5"/>
                    </a:lnTo>
                    <a:lnTo>
                      <a:pt x="165" y="9"/>
                    </a:lnTo>
                    <a:lnTo>
                      <a:pt x="175" y="15"/>
                    </a:lnTo>
                    <a:lnTo>
                      <a:pt x="184" y="20"/>
                    </a:lnTo>
                    <a:lnTo>
                      <a:pt x="193" y="27"/>
                    </a:lnTo>
                    <a:lnTo>
                      <a:pt x="202" y="35"/>
                    </a:lnTo>
                    <a:lnTo>
                      <a:pt x="210" y="43"/>
                    </a:lnTo>
                    <a:lnTo>
                      <a:pt x="216" y="52"/>
                    </a:lnTo>
                    <a:lnTo>
                      <a:pt x="223" y="62"/>
                    </a:lnTo>
                    <a:lnTo>
                      <a:pt x="227" y="72"/>
                    </a:lnTo>
                    <a:lnTo>
                      <a:pt x="231" y="82"/>
                    </a:lnTo>
                    <a:lnTo>
                      <a:pt x="235" y="94"/>
                    </a:lnTo>
                    <a:lnTo>
                      <a:pt x="236" y="105"/>
                    </a:lnTo>
                    <a:lnTo>
                      <a:pt x="237" y="117"/>
                    </a:lnTo>
                    <a:lnTo>
                      <a:pt x="236" y="130"/>
                    </a:lnTo>
                    <a:lnTo>
                      <a:pt x="235" y="141"/>
                    </a:lnTo>
                    <a:lnTo>
                      <a:pt x="231" y="153"/>
                    </a:lnTo>
                    <a:lnTo>
                      <a:pt x="227" y="164"/>
                    </a:lnTo>
                    <a:lnTo>
                      <a:pt x="223" y="174"/>
                    </a:lnTo>
                    <a:lnTo>
                      <a:pt x="216" y="184"/>
                    </a:lnTo>
                    <a:lnTo>
                      <a:pt x="210" y="193"/>
                    </a:lnTo>
                    <a:lnTo>
                      <a:pt x="202" y="201"/>
                    </a:lnTo>
                    <a:lnTo>
                      <a:pt x="193" y="209"/>
                    </a:lnTo>
                    <a:lnTo>
                      <a:pt x="184" y="215"/>
                    </a:lnTo>
                    <a:lnTo>
                      <a:pt x="175" y="222"/>
                    </a:lnTo>
                    <a:lnTo>
                      <a:pt x="165" y="226"/>
                    </a:lnTo>
                    <a:lnTo>
                      <a:pt x="154" y="231"/>
                    </a:lnTo>
                    <a:lnTo>
                      <a:pt x="143" y="234"/>
                    </a:lnTo>
                    <a:lnTo>
                      <a:pt x="131" y="235"/>
                    </a:lnTo>
                    <a:lnTo>
                      <a:pt x="119" y="236"/>
                    </a:lnTo>
                    <a:lnTo>
                      <a:pt x="107" y="235"/>
                    </a:lnTo>
                    <a:lnTo>
                      <a:pt x="95" y="234"/>
                    </a:lnTo>
                    <a:lnTo>
                      <a:pt x="83" y="231"/>
                    </a:lnTo>
                    <a:lnTo>
                      <a:pt x="73" y="226"/>
                    </a:lnTo>
                    <a:lnTo>
                      <a:pt x="62" y="222"/>
                    </a:lnTo>
                    <a:lnTo>
                      <a:pt x="53" y="215"/>
                    </a:lnTo>
                    <a:lnTo>
                      <a:pt x="44" y="209"/>
                    </a:lnTo>
                    <a:lnTo>
                      <a:pt x="35" y="201"/>
                    </a:lnTo>
                    <a:lnTo>
                      <a:pt x="27" y="193"/>
                    </a:lnTo>
                    <a:lnTo>
                      <a:pt x="21" y="184"/>
                    </a:lnTo>
                    <a:lnTo>
                      <a:pt x="14" y="174"/>
                    </a:lnTo>
                    <a:lnTo>
                      <a:pt x="10" y="164"/>
                    </a:lnTo>
                    <a:lnTo>
                      <a:pt x="6" y="153"/>
                    </a:lnTo>
                    <a:lnTo>
                      <a:pt x="2" y="141"/>
                    </a:lnTo>
                    <a:lnTo>
                      <a:pt x="1" y="130"/>
                    </a:lnTo>
                    <a:lnTo>
                      <a:pt x="0" y="117"/>
                    </a:lnTo>
                    <a:close/>
                    <a:moveTo>
                      <a:pt x="217" y="117"/>
                    </a:moveTo>
                    <a:lnTo>
                      <a:pt x="217" y="108"/>
                    </a:lnTo>
                    <a:lnTo>
                      <a:pt x="216" y="97"/>
                    </a:lnTo>
                    <a:lnTo>
                      <a:pt x="214" y="87"/>
                    </a:lnTo>
                    <a:lnTo>
                      <a:pt x="211" y="78"/>
                    </a:lnTo>
                    <a:lnTo>
                      <a:pt x="206" y="69"/>
                    </a:lnTo>
                    <a:lnTo>
                      <a:pt x="202" y="62"/>
                    </a:lnTo>
                    <a:lnTo>
                      <a:pt x="196" y="54"/>
                    </a:lnTo>
                    <a:lnTo>
                      <a:pt x="190" y="47"/>
                    </a:lnTo>
                    <a:lnTo>
                      <a:pt x="183" y="41"/>
                    </a:lnTo>
                    <a:lnTo>
                      <a:pt x="176" y="35"/>
                    </a:lnTo>
                    <a:lnTo>
                      <a:pt x="167" y="30"/>
                    </a:lnTo>
                    <a:lnTo>
                      <a:pt x="158" y="26"/>
                    </a:lnTo>
                    <a:lnTo>
                      <a:pt x="150" y="23"/>
                    </a:lnTo>
                    <a:lnTo>
                      <a:pt x="140" y="20"/>
                    </a:lnTo>
                    <a:lnTo>
                      <a:pt x="129" y="19"/>
                    </a:lnTo>
                    <a:lnTo>
                      <a:pt x="119" y="19"/>
                    </a:lnTo>
                    <a:lnTo>
                      <a:pt x="108" y="19"/>
                    </a:lnTo>
                    <a:lnTo>
                      <a:pt x="98" y="20"/>
                    </a:lnTo>
                    <a:lnTo>
                      <a:pt x="89" y="23"/>
                    </a:lnTo>
                    <a:lnTo>
                      <a:pt x="79" y="26"/>
                    </a:lnTo>
                    <a:lnTo>
                      <a:pt x="70" y="30"/>
                    </a:lnTo>
                    <a:lnTo>
                      <a:pt x="62" y="35"/>
                    </a:lnTo>
                    <a:lnTo>
                      <a:pt x="55" y="41"/>
                    </a:lnTo>
                    <a:lnTo>
                      <a:pt x="47" y="47"/>
                    </a:lnTo>
                    <a:lnTo>
                      <a:pt x="41" y="54"/>
                    </a:lnTo>
                    <a:lnTo>
                      <a:pt x="35" y="62"/>
                    </a:lnTo>
                    <a:lnTo>
                      <a:pt x="31" y="69"/>
                    </a:lnTo>
                    <a:lnTo>
                      <a:pt x="26" y="78"/>
                    </a:lnTo>
                    <a:lnTo>
                      <a:pt x="23" y="87"/>
                    </a:lnTo>
                    <a:lnTo>
                      <a:pt x="21" y="97"/>
                    </a:lnTo>
                    <a:lnTo>
                      <a:pt x="20" y="108"/>
                    </a:lnTo>
                    <a:lnTo>
                      <a:pt x="19" y="117"/>
                    </a:lnTo>
                    <a:lnTo>
                      <a:pt x="20" y="128"/>
                    </a:lnTo>
                    <a:lnTo>
                      <a:pt x="21" y="139"/>
                    </a:lnTo>
                    <a:lnTo>
                      <a:pt x="23" y="149"/>
                    </a:lnTo>
                    <a:lnTo>
                      <a:pt x="26" y="158"/>
                    </a:lnTo>
                    <a:lnTo>
                      <a:pt x="31" y="166"/>
                    </a:lnTo>
                    <a:lnTo>
                      <a:pt x="35" y="175"/>
                    </a:lnTo>
                    <a:lnTo>
                      <a:pt x="41" y="183"/>
                    </a:lnTo>
                    <a:lnTo>
                      <a:pt x="47" y="189"/>
                    </a:lnTo>
                    <a:lnTo>
                      <a:pt x="55" y="196"/>
                    </a:lnTo>
                    <a:lnTo>
                      <a:pt x="62" y="201"/>
                    </a:lnTo>
                    <a:lnTo>
                      <a:pt x="70" y="206"/>
                    </a:lnTo>
                    <a:lnTo>
                      <a:pt x="79" y="210"/>
                    </a:lnTo>
                    <a:lnTo>
                      <a:pt x="89" y="213"/>
                    </a:lnTo>
                    <a:lnTo>
                      <a:pt x="98" y="215"/>
                    </a:lnTo>
                    <a:lnTo>
                      <a:pt x="108" y="217"/>
                    </a:lnTo>
                    <a:lnTo>
                      <a:pt x="119" y="218"/>
                    </a:lnTo>
                    <a:lnTo>
                      <a:pt x="129" y="217"/>
                    </a:lnTo>
                    <a:lnTo>
                      <a:pt x="140" y="215"/>
                    </a:lnTo>
                    <a:lnTo>
                      <a:pt x="150" y="213"/>
                    </a:lnTo>
                    <a:lnTo>
                      <a:pt x="158" y="210"/>
                    </a:lnTo>
                    <a:lnTo>
                      <a:pt x="167" y="206"/>
                    </a:lnTo>
                    <a:lnTo>
                      <a:pt x="176" y="201"/>
                    </a:lnTo>
                    <a:lnTo>
                      <a:pt x="183" y="196"/>
                    </a:lnTo>
                    <a:lnTo>
                      <a:pt x="190" y="189"/>
                    </a:lnTo>
                    <a:lnTo>
                      <a:pt x="196" y="183"/>
                    </a:lnTo>
                    <a:lnTo>
                      <a:pt x="202" y="175"/>
                    </a:lnTo>
                    <a:lnTo>
                      <a:pt x="206" y="166"/>
                    </a:lnTo>
                    <a:lnTo>
                      <a:pt x="211" y="158"/>
                    </a:lnTo>
                    <a:lnTo>
                      <a:pt x="214" y="149"/>
                    </a:lnTo>
                    <a:lnTo>
                      <a:pt x="216" y="139"/>
                    </a:lnTo>
                    <a:lnTo>
                      <a:pt x="217" y="128"/>
                    </a:lnTo>
                    <a:lnTo>
                      <a:pt x="217" y="117"/>
                    </a:lnTo>
                    <a:close/>
                    <a:moveTo>
                      <a:pt x="92" y="185"/>
                    </a:moveTo>
                    <a:lnTo>
                      <a:pt x="74" y="185"/>
                    </a:lnTo>
                    <a:lnTo>
                      <a:pt x="74" y="50"/>
                    </a:lnTo>
                    <a:lnTo>
                      <a:pt x="132" y="50"/>
                    </a:lnTo>
                    <a:lnTo>
                      <a:pt x="145" y="50"/>
                    </a:lnTo>
                    <a:lnTo>
                      <a:pt x="155" y="52"/>
                    </a:lnTo>
                    <a:lnTo>
                      <a:pt x="163" y="55"/>
                    </a:lnTo>
                    <a:lnTo>
                      <a:pt x="169" y="60"/>
                    </a:lnTo>
                    <a:lnTo>
                      <a:pt x="174" y="65"/>
                    </a:lnTo>
                    <a:lnTo>
                      <a:pt x="177" y="70"/>
                    </a:lnTo>
                    <a:lnTo>
                      <a:pt x="179" y="78"/>
                    </a:lnTo>
                    <a:lnTo>
                      <a:pt x="180" y="87"/>
                    </a:lnTo>
                    <a:lnTo>
                      <a:pt x="179" y="96"/>
                    </a:lnTo>
                    <a:lnTo>
                      <a:pt x="177" y="103"/>
                    </a:lnTo>
                    <a:lnTo>
                      <a:pt x="172" y="110"/>
                    </a:lnTo>
                    <a:lnTo>
                      <a:pt x="168" y="115"/>
                    </a:lnTo>
                    <a:lnTo>
                      <a:pt x="162" y="118"/>
                    </a:lnTo>
                    <a:lnTo>
                      <a:pt x="154" y="122"/>
                    </a:lnTo>
                    <a:lnTo>
                      <a:pt x="146" y="124"/>
                    </a:lnTo>
                    <a:lnTo>
                      <a:pt x="138" y="125"/>
                    </a:lnTo>
                    <a:lnTo>
                      <a:pt x="178" y="185"/>
                    </a:lnTo>
                    <a:lnTo>
                      <a:pt x="158" y="185"/>
                    </a:lnTo>
                    <a:lnTo>
                      <a:pt x="120" y="125"/>
                    </a:lnTo>
                    <a:lnTo>
                      <a:pt x="92" y="125"/>
                    </a:lnTo>
                    <a:lnTo>
                      <a:pt x="92" y="185"/>
                    </a:lnTo>
                    <a:close/>
                    <a:moveTo>
                      <a:pt x="116" y="109"/>
                    </a:moveTo>
                    <a:lnTo>
                      <a:pt x="123" y="109"/>
                    </a:lnTo>
                    <a:lnTo>
                      <a:pt x="131" y="109"/>
                    </a:lnTo>
                    <a:lnTo>
                      <a:pt x="139" y="109"/>
                    </a:lnTo>
                    <a:lnTo>
                      <a:pt x="145" y="108"/>
                    </a:lnTo>
                    <a:lnTo>
                      <a:pt x="152" y="105"/>
                    </a:lnTo>
                    <a:lnTo>
                      <a:pt x="156" y="101"/>
                    </a:lnTo>
                    <a:lnTo>
                      <a:pt x="158" y="98"/>
                    </a:lnTo>
                    <a:lnTo>
                      <a:pt x="159" y="94"/>
                    </a:lnTo>
                    <a:lnTo>
                      <a:pt x="160" y="91"/>
                    </a:lnTo>
                    <a:lnTo>
                      <a:pt x="160" y="87"/>
                    </a:lnTo>
                    <a:lnTo>
                      <a:pt x="160" y="80"/>
                    </a:lnTo>
                    <a:lnTo>
                      <a:pt x="158" y="75"/>
                    </a:lnTo>
                    <a:lnTo>
                      <a:pt x="155" y="72"/>
                    </a:lnTo>
                    <a:lnTo>
                      <a:pt x="151" y="69"/>
                    </a:lnTo>
                    <a:lnTo>
                      <a:pt x="146" y="67"/>
                    </a:lnTo>
                    <a:lnTo>
                      <a:pt x="141" y="66"/>
                    </a:lnTo>
                    <a:lnTo>
                      <a:pt x="134" y="65"/>
                    </a:lnTo>
                    <a:lnTo>
                      <a:pt x="129" y="65"/>
                    </a:lnTo>
                    <a:lnTo>
                      <a:pt x="92" y="65"/>
                    </a:lnTo>
                    <a:lnTo>
                      <a:pt x="92" y="109"/>
                    </a:lnTo>
                    <a:lnTo>
                      <a:pt x="116" y="109"/>
                    </a:lnTo>
                    <a:close/>
                  </a:path>
                </a:pathLst>
              </a:custGeom>
              <a:solidFill>
                <a:srgbClr val="22A7EA"/>
              </a:solidFill>
              <a:ln w="9525">
                <a:noFill/>
                <a:round/>
                <a:headEnd/>
                <a:tailEnd/>
              </a:ln>
            </p:spPr>
            <p:txBody>
              <a:bodyPr/>
              <a:lstStyle/>
              <a:p>
                <a:endParaRPr lang="en-US" dirty="0"/>
              </a:p>
            </p:txBody>
          </p:sp>
          <p:sp>
            <p:nvSpPr>
              <p:cNvPr id="23570" name="Freeform 771"/>
              <p:cNvSpPr>
                <a:spLocks noEditPoints="1"/>
              </p:cNvSpPr>
              <p:nvPr/>
            </p:nvSpPr>
            <p:spPr bwMode="auto">
              <a:xfrm>
                <a:off x="3384" y="1686"/>
                <a:ext cx="28" cy="28"/>
              </a:xfrm>
              <a:custGeom>
                <a:avLst/>
                <a:gdLst>
                  <a:gd name="T0" fmla="*/ 0 w 236"/>
                  <a:gd name="T1" fmla="*/ 0 h 236"/>
                  <a:gd name="T2" fmla="*/ 0 w 236"/>
                  <a:gd name="T3" fmla="*/ 0 h 236"/>
                  <a:gd name="T4" fmla="*/ 0 w 236"/>
                  <a:gd name="T5" fmla="*/ 0 h 236"/>
                  <a:gd name="T6" fmla="*/ 0 w 236"/>
                  <a:gd name="T7" fmla="*/ 0 h 236"/>
                  <a:gd name="T8" fmla="*/ 0 w 236"/>
                  <a:gd name="T9" fmla="*/ 0 h 236"/>
                  <a:gd name="T10" fmla="*/ 0 w 236"/>
                  <a:gd name="T11" fmla="*/ 0 h 236"/>
                  <a:gd name="T12" fmla="*/ 0 w 236"/>
                  <a:gd name="T13" fmla="*/ 0 h 236"/>
                  <a:gd name="T14" fmla="*/ 0 w 236"/>
                  <a:gd name="T15" fmla="*/ 0 h 236"/>
                  <a:gd name="T16" fmla="*/ 0 w 236"/>
                  <a:gd name="T17" fmla="*/ 0 h 236"/>
                  <a:gd name="T18" fmla="*/ 0 w 236"/>
                  <a:gd name="T19" fmla="*/ 0 h 236"/>
                  <a:gd name="T20" fmla="*/ 0 w 236"/>
                  <a:gd name="T21" fmla="*/ 0 h 236"/>
                  <a:gd name="T22" fmla="*/ 0 w 236"/>
                  <a:gd name="T23" fmla="*/ 0 h 236"/>
                  <a:gd name="T24" fmla="*/ 0 w 236"/>
                  <a:gd name="T25" fmla="*/ 0 h 236"/>
                  <a:gd name="T26" fmla="*/ 0 w 236"/>
                  <a:gd name="T27" fmla="*/ 0 h 236"/>
                  <a:gd name="T28" fmla="*/ 0 w 236"/>
                  <a:gd name="T29" fmla="*/ 0 h 236"/>
                  <a:gd name="T30" fmla="*/ 0 w 236"/>
                  <a:gd name="T31" fmla="*/ 0 h 236"/>
                  <a:gd name="T32" fmla="*/ 0 w 236"/>
                  <a:gd name="T33" fmla="*/ 0 h 236"/>
                  <a:gd name="T34" fmla="*/ 0 w 236"/>
                  <a:gd name="T35" fmla="*/ 0 h 236"/>
                  <a:gd name="T36" fmla="*/ 0 w 236"/>
                  <a:gd name="T37" fmla="*/ 0 h 236"/>
                  <a:gd name="T38" fmla="*/ 0 w 236"/>
                  <a:gd name="T39" fmla="*/ 0 h 236"/>
                  <a:gd name="T40" fmla="*/ 0 w 236"/>
                  <a:gd name="T41" fmla="*/ 0 h 236"/>
                  <a:gd name="T42" fmla="*/ 0 w 236"/>
                  <a:gd name="T43" fmla="*/ 0 h 236"/>
                  <a:gd name="T44" fmla="*/ 0 w 236"/>
                  <a:gd name="T45" fmla="*/ 0 h 236"/>
                  <a:gd name="T46" fmla="*/ 0 w 236"/>
                  <a:gd name="T47" fmla="*/ 0 h 236"/>
                  <a:gd name="T48" fmla="*/ 0 w 236"/>
                  <a:gd name="T49" fmla="*/ 0 h 236"/>
                  <a:gd name="T50" fmla="*/ 0 w 236"/>
                  <a:gd name="T51" fmla="*/ 0 h 236"/>
                  <a:gd name="T52" fmla="*/ 0 w 236"/>
                  <a:gd name="T53" fmla="*/ 0 h 236"/>
                  <a:gd name="T54" fmla="*/ 0 w 236"/>
                  <a:gd name="T55" fmla="*/ 0 h 236"/>
                  <a:gd name="T56" fmla="*/ 0 w 236"/>
                  <a:gd name="T57" fmla="*/ 0 h 236"/>
                  <a:gd name="T58" fmla="*/ 0 w 236"/>
                  <a:gd name="T59" fmla="*/ 0 h 236"/>
                  <a:gd name="T60" fmla="*/ 0 w 236"/>
                  <a:gd name="T61" fmla="*/ 0 h 236"/>
                  <a:gd name="T62" fmla="*/ 0 w 236"/>
                  <a:gd name="T63" fmla="*/ 0 h 236"/>
                  <a:gd name="T64" fmla="*/ 0 w 236"/>
                  <a:gd name="T65" fmla="*/ 0 h 236"/>
                  <a:gd name="T66" fmla="*/ 0 w 236"/>
                  <a:gd name="T67" fmla="*/ 0 h 236"/>
                  <a:gd name="T68" fmla="*/ 0 w 236"/>
                  <a:gd name="T69" fmla="*/ 0 h 236"/>
                  <a:gd name="T70" fmla="*/ 0 w 236"/>
                  <a:gd name="T71" fmla="*/ 0 h 236"/>
                  <a:gd name="T72" fmla="*/ 0 w 236"/>
                  <a:gd name="T73" fmla="*/ 0 h 236"/>
                  <a:gd name="T74" fmla="*/ 0 w 236"/>
                  <a:gd name="T75" fmla="*/ 0 h 236"/>
                  <a:gd name="T76" fmla="*/ 0 w 236"/>
                  <a:gd name="T77" fmla="*/ 0 h 236"/>
                  <a:gd name="T78" fmla="*/ 0 w 236"/>
                  <a:gd name="T79" fmla="*/ 0 h 236"/>
                  <a:gd name="T80" fmla="*/ 0 w 236"/>
                  <a:gd name="T81" fmla="*/ 0 h 236"/>
                  <a:gd name="T82" fmla="*/ 0 w 236"/>
                  <a:gd name="T83" fmla="*/ 0 h 236"/>
                  <a:gd name="T84" fmla="*/ 0 w 236"/>
                  <a:gd name="T85" fmla="*/ 0 h 236"/>
                  <a:gd name="T86" fmla="*/ 0 w 236"/>
                  <a:gd name="T87" fmla="*/ 0 h 236"/>
                  <a:gd name="T88" fmla="*/ 0 w 236"/>
                  <a:gd name="T89" fmla="*/ 0 h 236"/>
                  <a:gd name="T90" fmla="*/ 0 w 236"/>
                  <a:gd name="T91" fmla="*/ 0 h 236"/>
                  <a:gd name="T92" fmla="*/ 0 w 236"/>
                  <a:gd name="T93" fmla="*/ 0 h 236"/>
                  <a:gd name="T94" fmla="*/ 0 w 236"/>
                  <a:gd name="T95" fmla="*/ 0 h 236"/>
                  <a:gd name="T96" fmla="*/ 0 w 236"/>
                  <a:gd name="T97" fmla="*/ 0 h 236"/>
                  <a:gd name="T98" fmla="*/ 0 w 236"/>
                  <a:gd name="T99" fmla="*/ 0 h 236"/>
                  <a:gd name="T100" fmla="*/ 0 w 236"/>
                  <a:gd name="T101" fmla="*/ 0 h 236"/>
                  <a:gd name="T102" fmla="*/ 0 w 236"/>
                  <a:gd name="T103" fmla="*/ 0 h 236"/>
                  <a:gd name="T104" fmla="*/ 0 w 236"/>
                  <a:gd name="T105" fmla="*/ 0 h 236"/>
                  <a:gd name="T106" fmla="*/ 0 w 236"/>
                  <a:gd name="T107" fmla="*/ 0 h 236"/>
                  <a:gd name="T108" fmla="*/ 0 w 236"/>
                  <a:gd name="T109" fmla="*/ 0 h 236"/>
                  <a:gd name="T110" fmla="*/ 0 w 236"/>
                  <a:gd name="T111" fmla="*/ 0 h 236"/>
                  <a:gd name="T112" fmla="*/ 0 w 236"/>
                  <a:gd name="T113" fmla="*/ 0 h 236"/>
                  <a:gd name="T114" fmla="*/ 0 w 236"/>
                  <a:gd name="T115" fmla="*/ 0 h 236"/>
                  <a:gd name="T116" fmla="*/ 0 w 236"/>
                  <a:gd name="T117" fmla="*/ 0 h 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6"/>
                  <a:gd name="T178" fmla="*/ 0 h 236"/>
                  <a:gd name="T179" fmla="*/ 236 w 236"/>
                  <a:gd name="T180" fmla="*/ 236 h 2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6" h="236">
                    <a:moveTo>
                      <a:pt x="0" y="117"/>
                    </a:moveTo>
                    <a:lnTo>
                      <a:pt x="1" y="105"/>
                    </a:lnTo>
                    <a:lnTo>
                      <a:pt x="3" y="94"/>
                    </a:lnTo>
                    <a:lnTo>
                      <a:pt x="5" y="82"/>
                    </a:lnTo>
                    <a:lnTo>
                      <a:pt x="10" y="72"/>
                    </a:lnTo>
                    <a:lnTo>
                      <a:pt x="14" y="62"/>
                    </a:lnTo>
                    <a:lnTo>
                      <a:pt x="21" y="52"/>
                    </a:lnTo>
                    <a:lnTo>
                      <a:pt x="27" y="43"/>
                    </a:lnTo>
                    <a:lnTo>
                      <a:pt x="35" y="35"/>
                    </a:lnTo>
                    <a:lnTo>
                      <a:pt x="43" y="27"/>
                    </a:lnTo>
                    <a:lnTo>
                      <a:pt x="52" y="20"/>
                    </a:lnTo>
                    <a:lnTo>
                      <a:pt x="62" y="15"/>
                    </a:lnTo>
                    <a:lnTo>
                      <a:pt x="73" y="9"/>
                    </a:lnTo>
                    <a:lnTo>
                      <a:pt x="84" y="5"/>
                    </a:lnTo>
                    <a:lnTo>
                      <a:pt x="95" y="3"/>
                    </a:lnTo>
                    <a:lnTo>
                      <a:pt x="107" y="1"/>
                    </a:lnTo>
                    <a:lnTo>
                      <a:pt x="119" y="0"/>
                    </a:lnTo>
                    <a:lnTo>
                      <a:pt x="131" y="1"/>
                    </a:lnTo>
                    <a:lnTo>
                      <a:pt x="143" y="3"/>
                    </a:lnTo>
                    <a:lnTo>
                      <a:pt x="153" y="5"/>
                    </a:lnTo>
                    <a:lnTo>
                      <a:pt x="164" y="9"/>
                    </a:lnTo>
                    <a:lnTo>
                      <a:pt x="174" y="15"/>
                    </a:lnTo>
                    <a:lnTo>
                      <a:pt x="184" y="20"/>
                    </a:lnTo>
                    <a:lnTo>
                      <a:pt x="194" y="27"/>
                    </a:lnTo>
                    <a:lnTo>
                      <a:pt x="201" y="35"/>
                    </a:lnTo>
                    <a:lnTo>
                      <a:pt x="209" y="43"/>
                    </a:lnTo>
                    <a:lnTo>
                      <a:pt x="216" y="52"/>
                    </a:lnTo>
                    <a:lnTo>
                      <a:pt x="222" y="62"/>
                    </a:lnTo>
                    <a:lnTo>
                      <a:pt x="227" y="72"/>
                    </a:lnTo>
                    <a:lnTo>
                      <a:pt x="231" y="82"/>
                    </a:lnTo>
                    <a:lnTo>
                      <a:pt x="234" y="94"/>
                    </a:lnTo>
                    <a:lnTo>
                      <a:pt x="235" y="105"/>
                    </a:lnTo>
                    <a:lnTo>
                      <a:pt x="236" y="117"/>
                    </a:lnTo>
                    <a:lnTo>
                      <a:pt x="235" y="130"/>
                    </a:lnTo>
                    <a:lnTo>
                      <a:pt x="234" y="141"/>
                    </a:lnTo>
                    <a:lnTo>
                      <a:pt x="231" y="153"/>
                    </a:lnTo>
                    <a:lnTo>
                      <a:pt x="227" y="164"/>
                    </a:lnTo>
                    <a:lnTo>
                      <a:pt x="222" y="174"/>
                    </a:lnTo>
                    <a:lnTo>
                      <a:pt x="216" y="184"/>
                    </a:lnTo>
                    <a:lnTo>
                      <a:pt x="209" y="193"/>
                    </a:lnTo>
                    <a:lnTo>
                      <a:pt x="201" y="201"/>
                    </a:lnTo>
                    <a:lnTo>
                      <a:pt x="194" y="209"/>
                    </a:lnTo>
                    <a:lnTo>
                      <a:pt x="184" y="215"/>
                    </a:lnTo>
                    <a:lnTo>
                      <a:pt x="174" y="222"/>
                    </a:lnTo>
                    <a:lnTo>
                      <a:pt x="164" y="226"/>
                    </a:lnTo>
                    <a:lnTo>
                      <a:pt x="153" y="231"/>
                    </a:lnTo>
                    <a:lnTo>
                      <a:pt x="143" y="234"/>
                    </a:lnTo>
                    <a:lnTo>
                      <a:pt x="131" y="235"/>
                    </a:lnTo>
                    <a:lnTo>
                      <a:pt x="119" y="236"/>
                    </a:lnTo>
                    <a:lnTo>
                      <a:pt x="107" y="235"/>
                    </a:lnTo>
                    <a:lnTo>
                      <a:pt x="95" y="234"/>
                    </a:lnTo>
                    <a:lnTo>
                      <a:pt x="84" y="231"/>
                    </a:lnTo>
                    <a:lnTo>
                      <a:pt x="73" y="226"/>
                    </a:lnTo>
                    <a:lnTo>
                      <a:pt x="62" y="222"/>
                    </a:lnTo>
                    <a:lnTo>
                      <a:pt x="52" y="215"/>
                    </a:lnTo>
                    <a:lnTo>
                      <a:pt x="43" y="209"/>
                    </a:lnTo>
                    <a:lnTo>
                      <a:pt x="35" y="201"/>
                    </a:lnTo>
                    <a:lnTo>
                      <a:pt x="27" y="193"/>
                    </a:lnTo>
                    <a:lnTo>
                      <a:pt x="21" y="184"/>
                    </a:lnTo>
                    <a:lnTo>
                      <a:pt x="14" y="174"/>
                    </a:lnTo>
                    <a:lnTo>
                      <a:pt x="10" y="164"/>
                    </a:lnTo>
                    <a:lnTo>
                      <a:pt x="5" y="153"/>
                    </a:lnTo>
                    <a:lnTo>
                      <a:pt x="3" y="141"/>
                    </a:lnTo>
                    <a:lnTo>
                      <a:pt x="1" y="130"/>
                    </a:lnTo>
                    <a:lnTo>
                      <a:pt x="0" y="117"/>
                    </a:lnTo>
                    <a:close/>
                    <a:moveTo>
                      <a:pt x="218" y="117"/>
                    </a:moveTo>
                    <a:lnTo>
                      <a:pt x="217" y="108"/>
                    </a:lnTo>
                    <a:lnTo>
                      <a:pt x="216" y="97"/>
                    </a:lnTo>
                    <a:lnTo>
                      <a:pt x="213" y="87"/>
                    </a:lnTo>
                    <a:lnTo>
                      <a:pt x="210" y="78"/>
                    </a:lnTo>
                    <a:lnTo>
                      <a:pt x="206" y="69"/>
                    </a:lnTo>
                    <a:lnTo>
                      <a:pt x="201" y="62"/>
                    </a:lnTo>
                    <a:lnTo>
                      <a:pt x="196" y="54"/>
                    </a:lnTo>
                    <a:lnTo>
                      <a:pt x="189" y="47"/>
                    </a:lnTo>
                    <a:lnTo>
                      <a:pt x="183" y="41"/>
                    </a:lnTo>
                    <a:lnTo>
                      <a:pt x="175" y="35"/>
                    </a:lnTo>
                    <a:lnTo>
                      <a:pt x="167" y="30"/>
                    </a:lnTo>
                    <a:lnTo>
                      <a:pt x="158" y="26"/>
                    </a:lnTo>
                    <a:lnTo>
                      <a:pt x="149" y="23"/>
                    </a:lnTo>
                    <a:lnTo>
                      <a:pt x="139" y="20"/>
                    </a:lnTo>
                    <a:lnTo>
                      <a:pt x="130" y="19"/>
                    </a:lnTo>
                    <a:lnTo>
                      <a:pt x="119" y="19"/>
                    </a:lnTo>
                    <a:lnTo>
                      <a:pt x="108" y="19"/>
                    </a:lnTo>
                    <a:lnTo>
                      <a:pt x="98" y="20"/>
                    </a:lnTo>
                    <a:lnTo>
                      <a:pt x="88" y="23"/>
                    </a:lnTo>
                    <a:lnTo>
                      <a:pt x="78" y="26"/>
                    </a:lnTo>
                    <a:lnTo>
                      <a:pt x="70" y="30"/>
                    </a:lnTo>
                    <a:lnTo>
                      <a:pt x="62" y="35"/>
                    </a:lnTo>
                    <a:lnTo>
                      <a:pt x="54" y="41"/>
                    </a:lnTo>
                    <a:lnTo>
                      <a:pt x="47" y="47"/>
                    </a:lnTo>
                    <a:lnTo>
                      <a:pt x="41" y="54"/>
                    </a:lnTo>
                    <a:lnTo>
                      <a:pt x="36" y="62"/>
                    </a:lnTo>
                    <a:lnTo>
                      <a:pt x="30" y="69"/>
                    </a:lnTo>
                    <a:lnTo>
                      <a:pt x="26" y="78"/>
                    </a:lnTo>
                    <a:lnTo>
                      <a:pt x="24" y="87"/>
                    </a:lnTo>
                    <a:lnTo>
                      <a:pt x="21" y="97"/>
                    </a:lnTo>
                    <a:lnTo>
                      <a:pt x="19" y="108"/>
                    </a:lnTo>
                    <a:lnTo>
                      <a:pt x="19" y="117"/>
                    </a:lnTo>
                    <a:lnTo>
                      <a:pt x="19" y="128"/>
                    </a:lnTo>
                    <a:lnTo>
                      <a:pt x="21" y="139"/>
                    </a:lnTo>
                    <a:lnTo>
                      <a:pt x="24" y="149"/>
                    </a:lnTo>
                    <a:lnTo>
                      <a:pt x="26" y="158"/>
                    </a:lnTo>
                    <a:lnTo>
                      <a:pt x="30" y="166"/>
                    </a:lnTo>
                    <a:lnTo>
                      <a:pt x="36" y="175"/>
                    </a:lnTo>
                    <a:lnTo>
                      <a:pt x="41" y="183"/>
                    </a:lnTo>
                    <a:lnTo>
                      <a:pt x="47" y="189"/>
                    </a:lnTo>
                    <a:lnTo>
                      <a:pt x="54" y="196"/>
                    </a:lnTo>
                    <a:lnTo>
                      <a:pt x="62" y="201"/>
                    </a:lnTo>
                    <a:lnTo>
                      <a:pt x="70" y="206"/>
                    </a:lnTo>
                    <a:lnTo>
                      <a:pt x="78" y="210"/>
                    </a:lnTo>
                    <a:lnTo>
                      <a:pt x="88" y="213"/>
                    </a:lnTo>
                    <a:lnTo>
                      <a:pt x="98" y="215"/>
                    </a:lnTo>
                    <a:lnTo>
                      <a:pt x="108" y="217"/>
                    </a:lnTo>
                    <a:lnTo>
                      <a:pt x="119" y="218"/>
                    </a:lnTo>
                    <a:lnTo>
                      <a:pt x="130" y="217"/>
                    </a:lnTo>
                    <a:lnTo>
                      <a:pt x="139" y="215"/>
                    </a:lnTo>
                    <a:lnTo>
                      <a:pt x="149" y="213"/>
                    </a:lnTo>
                    <a:lnTo>
                      <a:pt x="158" y="210"/>
                    </a:lnTo>
                    <a:lnTo>
                      <a:pt x="167" y="206"/>
                    </a:lnTo>
                    <a:lnTo>
                      <a:pt x="175" y="201"/>
                    </a:lnTo>
                    <a:lnTo>
                      <a:pt x="183" y="196"/>
                    </a:lnTo>
                    <a:lnTo>
                      <a:pt x="189" y="189"/>
                    </a:lnTo>
                    <a:lnTo>
                      <a:pt x="196" y="183"/>
                    </a:lnTo>
                    <a:lnTo>
                      <a:pt x="201" y="175"/>
                    </a:lnTo>
                    <a:lnTo>
                      <a:pt x="206" y="166"/>
                    </a:lnTo>
                    <a:lnTo>
                      <a:pt x="210" y="158"/>
                    </a:lnTo>
                    <a:lnTo>
                      <a:pt x="213" y="149"/>
                    </a:lnTo>
                    <a:lnTo>
                      <a:pt x="216" y="139"/>
                    </a:lnTo>
                    <a:lnTo>
                      <a:pt x="217" y="128"/>
                    </a:lnTo>
                    <a:lnTo>
                      <a:pt x="218" y="117"/>
                    </a:lnTo>
                    <a:close/>
                    <a:moveTo>
                      <a:pt x="91" y="185"/>
                    </a:moveTo>
                    <a:lnTo>
                      <a:pt x="74" y="185"/>
                    </a:lnTo>
                    <a:lnTo>
                      <a:pt x="74" y="50"/>
                    </a:lnTo>
                    <a:lnTo>
                      <a:pt x="133" y="50"/>
                    </a:lnTo>
                    <a:lnTo>
                      <a:pt x="145" y="50"/>
                    </a:lnTo>
                    <a:lnTo>
                      <a:pt x="155" y="52"/>
                    </a:lnTo>
                    <a:lnTo>
                      <a:pt x="162" y="55"/>
                    </a:lnTo>
                    <a:lnTo>
                      <a:pt x="169" y="60"/>
                    </a:lnTo>
                    <a:lnTo>
                      <a:pt x="174" y="65"/>
                    </a:lnTo>
                    <a:lnTo>
                      <a:pt x="177" y="70"/>
                    </a:lnTo>
                    <a:lnTo>
                      <a:pt x="179" y="78"/>
                    </a:lnTo>
                    <a:lnTo>
                      <a:pt x="180" y="87"/>
                    </a:lnTo>
                    <a:lnTo>
                      <a:pt x="179" y="96"/>
                    </a:lnTo>
                    <a:lnTo>
                      <a:pt x="176" y="103"/>
                    </a:lnTo>
                    <a:lnTo>
                      <a:pt x="172" y="110"/>
                    </a:lnTo>
                    <a:lnTo>
                      <a:pt x="168" y="115"/>
                    </a:lnTo>
                    <a:lnTo>
                      <a:pt x="161" y="118"/>
                    </a:lnTo>
                    <a:lnTo>
                      <a:pt x="155" y="122"/>
                    </a:lnTo>
                    <a:lnTo>
                      <a:pt x="146" y="124"/>
                    </a:lnTo>
                    <a:lnTo>
                      <a:pt x="138" y="125"/>
                    </a:lnTo>
                    <a:lnTo>
                      <a:pt x="177" y="185"/>
                    </a:lnTo>
                    <a:lnTo>
                      <a:pt x="158" y="185"/>
                    </a:lnTo>
                    <a:lnTo>
                      <a:pt x="121" y="125"/>
                    </a:lnTo>
                    <a:lnTo>
                      <a:pt x="91" y="125"/>
                    </a:lnTo>
                    <a:lnTo>
                      <a:pt x="91" y="185"/>
                    </a:lnTo>
                    <a:close/>
                    <a:moveTo>
                      <a:pt x="115" y="109"/>
                    </a:moveTo>
                    <a:lnTo>
                      <a:pt x="123" y="109"/>
                    </a:lnTo>
                    <a:lnTo>
                      <a:pt x="131" y="109"/>
                    </a:lnTo>
                    <a:lnTo>
                      <a:pt x="138" y="109"/>
                    </a:lnTo>
                    <a:lnTo>
                      <a:pt x="145" y="108"/>
                    </a:lnTo>
                    <a:lnTo>
                      <a:pt x="151" y="105"/>
                    </a:lnTo>
                    <a:lnTo>
                      <a:pt x="156" y="101"/>
                    </a:lnTo>
                    <a:lnTo>
                      <a:pt x="158" y="98"/>
                    </a:lnTo>
                    <a:lnTo>
                      <a:pt x="159" y="94"/>
                    </a:lnTo>
                    <a:lnTo>
                      <a:pt x="160" y="91"/>
                    </a:lnTo>
                    <a:lnTo>
                      <a:pt x="161" y="87"/>
                    </a:lnTo>
                    <a:lnTo>
                      <a:pt x="160" y="80"/>
                    </a:lnTo>
                    <a:lnTo>
                      <a:pt x="158" y="75"/>
                    </a:lnTo>
                    <a:lnTo>
                      <a:pt x="155" y="72"/>
                    </a:lnTo>
                    <a:lnTo>
                      <a:pt x="150" y="69"/>
                    </a:lnTo>
                    <a:lnTo>
                      <a:pt x="146" y="67"/>
                    </a:lnTo>
                    <a:lnTo>
                      <a:pt x="140" y="66"/>
                    </a:lnTo>
                    <a:lnTo>
                      <a:pt x="135" y="65"/>
                    </a:lnTo>
                    <a:lnTo>
                      <a:pt x="128" y="65"/>
                    </a:lnTo>
                    <a:lnTo>
                      <a:pt x="91" y="65"/>
                    </a:lnTo>
                    <a:lnTo>
                      <a:pt x="91" y="109"/>
                    </a:lnTo>
                    <a:lnTo>
                      <a:pt x="115" y="109"/>
                    </a:lnTo>
                    <a:close/>
                  </a:path>
                </a:pathLst>
              </a:custGeom>
              <a:solidFill>
                <a:srgbClr val="22A7EA"/>
              </a:solidFill>
              <a:ln w="9525">
                <a:noFill/>
                <a:round/>
                <a:headEnd/>
                <a:tailEnd/>
              </a:ln>
            </p:spPr>
            <p:txBody>
              <a:bodyPr/>
              <a:lstStyle/>
              <a:p>
                <a:endParaRPr lang="en-US" dirty="0"/>
              </a:p>
            </p:txBody>
          </p:sp>
          <p:sp>
            <p:nvSpPr>
              <p:cNvPr id="23571" name="Freeform 772"/>
              <p:cNvSpPr>
                <a:spLocks/>
              </p:cNvSpPr>
              <p:nvPr/>
            </p:nvSpPr>
            <p:spPr bwMode="auto">
              <a:xfrm>
                <a:off x="2929" y="1450"/>
                <a:ext cx="252" cy="263"/>
              </a:xfrm>
              <a:custGeom>
                <a:avLst/>
                <a:gdLst>
                  <a:gd name="T0" fmla="*/ 0 w 2118"/>
                  <a:gd name="T1" fmla="*/ 0 h 2121"/>
                  <a:gd name="T2" fmla="*/ 0 w 2118"/>
                  <a:gd name="T3" fmla="*/ 0 h 2121"/>
                  <a:gd name="T4" fmla="*/ 0 w 2118"/>
                  <a:gd name="T5" fmla="*/ 0 h 2121"/>
                  <a:gd name="T6" fmla="*/ 0 w 2118"/>
                  <a:gd name="T7" fmla="*/ 0 h 2121"/>
                  <a:gd name="T8" fmla="*/ 0 w 2118"/>
                  <a:gd name="T9" fmla="*/ 0 h 2121"/>
                  <a:gd name="T10" fmla="*/ 0 w 2118"/>
                  <a:gd name="T11" fmla="*/ 0 h 2121"/>
                  <a:gd name="T12" fmla="*/ 0 w 2118"/>
                  <a:gd name="T13" fmla="*/ 0 h 2121"/>
                  <a:gd name="T14" fmla="*/ 0 w 2118"/>
                  <a:gd name="T15" fmla="*/ 0 h 2121"/>
                  <a:gd name="T16" fmla="*/ 0 w 2118"/>
                  <a:gd name="T17" fmla="*/ 0 h 2121"/>
                  <a:gd name="T18" fmla="*/ 0 w 2118"/>
                  <a:gd name="T19" fmla="*/ 0 h 2121"/>
                  <a:gd name="T20" fmla="*/ 0 w 2118"/>
                  <a:gd name="T21" fmla="*/ 0 h 2121"/>
                  <a:gd name="T22" fmla="*/ 0 w 2118"/>
                  <a:gd name="T23" fmla="*/ 0 h 2121"/>
                  <a:gd name="T24" fmla="*/ 0 w 2118"/>
                  <a:gd name="T25" fmla="*/ 0 h 2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18"/>
                  <a:gd name="T40" fmla="*/ 0 h 2121"/>
                  <a:gd name="T41" fmla="*/ 2118 w 2118"/>
                  <a:gd name="T42" fmla="*/ 2121 h 2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18" h="2121">
                    <a:moveTo>
                      <a:pt x="1528" y="2121"/>
                    </a:moveTo>
                    <a:lnTo>
                      <a:pt x="1528" y="1532"/>
                    </a:lnTo>
                    <a:lnTo>
                      <a:pt x="2118" y="1532"/>
                    </a:lnTo>
                    <a:lnTo>
                      <a:pt x="2118" y="590"/>
                    </a:lnTo>
                    <a:lnTo>
                      <a:pt x="1528" y="590"/>
                    </a:lnTo>
                    <a:lnTo>
                      <a:pt x="1528" y="0"/>
                    </a:lnTo>
                    <a:lnTo>
                      <a:pt x="590" y="0"/>
                    </a:lnTo>
                    <a:lnTo>
                      <a:pt x="590" y="590"/>
                    </a:lnTo>
                    <a:lnTo>
                      <a:pt x="0" y="590"/>
                    </a:lnTo>
                    <a:lnTo>
                      <a:pt x="0" y="1532"/>
                    </a:lnTo>
                    <a:lnTo>
                      <a:pt x="590" y="1532"/>
                    </a:lnTo>
                    <a:lnTo>
                      <a:pt x="590" y="2121"/>
                    </a:lnTo>
                    <a:lnTo>
                      <a:pt x="1528" y="2121"/>
                    </a:lnTo>
                    <a:close/>
                  </a:path>
                </a:pathLst>
              </a:custGeom>
              <a:solidFill>
                <a:srgbClr val="22A7EA"/>
              </a:solidFill>
              <a:ln w="9525">
                <a:noFill/>
                <a:round/>
                <a:headEnd/>
                <a:tailEnd/>
              </a:ln>
            </p:spPr>
            <p:txBody>
              <a:bodyPr/>
              <a:lstStyle/>
              <a:p>
                <a:endParaRPr lang="en-US" dirty="0"/>
              </a:p>
            </p:txBody>
          </p:sp>
          <p:sp>
            <p:nvSpPr>
              <p:cNvPr id="23572" name="Freeform 773"/>
              <p:cNvSpPr>
                <a:spLocks/>
              </p:cNvSpPr>
              <p:nvPr/>
            </p:nvSpPr>
            <p:spPr bwMode="white">
              <a:xfrm>
                <a:off x="2987" y="1557"/>
                <a:ext cx="57" cy="82"/>
              </a:xfrm>
              <a:custGeom>
                <a:avLst/>
                <a:gdLst>
                  <a:gd name="T0" fmla="*/ 0 w 499"/>
                  <a:gd name="T1" fmla="*/ 0 h 665"/>
                  <a:gd name="T2" fmla="*/ 0 w 499"/>
                  <a:gd name="T3" fmla="*/ 0 h 665"/>
                  <a:gd name="T4" fmla="*/ 0 w 499"/>
                  <a:gd name="T5" fmla="*/ 0 h 665"/>
                  <a:gd name="T6" fmla="*/ 0 w 499"/>
                  <a:gd name="T7" fmla="*/ 0 h 665"/>
                  <a:gd name="T8" fmla="*/ 0 w 499"/>
                  <a:gd name="T9" fmla="*/ 0 h 665"/>
                  <a:gd name="T10" fmla="*/ 0 w 499"/>
                  <a:gd name="T11" fmla="*/ 0 h 665"/>
                  <a:gd name="T12" fmla="*/ 0 w 499"/>
                  <a:gd name="T13" fmla="*/ 0 h 665"/>
                  <a:gd name="T14" fmla="*/ 0 w 499"/>
                  <a:gd name="T15" fmla="*/ 0 h 665"/>
                  <a:gd name="T16" fmla="*/ 0 w 499"/>
                  <a:gd name="T17" fmla="*/ 0 h 665"/>
                  <a:gd name="T18" fmla="*/ 0 w 499"/>
                  <a:gd name="T19" fmla="*/ 0 h 665"/>
                  <a:gd name="T20" fmla="*/ 0 w 499"/>
                  <a:gd name="T21" fmla="*/ 0 h 665"/>
                  <a:gd name="T22" fmla="*/ 0 w 499"/>
                  <a:gd name="T23" fmla="*/ 0 h 665"/>
                  <a:gd name="T24" fmla="*/ 0 w 499"/>
                  <a:gd name="T25" fmla="*/ 0 h 665"/>
                  <a:gd name="T26" fmla="*/ 0 w 499"/>
                  <a:gd name="T27" fmla="*/ 0 h 665"/>
                  <a:gd name="T28" fmla="*/ 0 w 499"/>
                  <a:gd name="T29" fmla="*/ 0 h 665"/>
                  <a:gd name="T30" fmla="*/ 0 w 499"/>
                  <a:gd name="T31" fmla="*/ 0 h 665"/>
                  <a:gd name="T32" fmla="*/ 0 w 499"/>
                  <a:gd name="T33" fmla="*/ 0 h 665"/>
                  <a:gd name="T34" fmla="*/ 0 w 499"/>
                  <a:gd name="T35" fmla="*/ 0 h 665"/>
                  <a:gd name="T36" fmla="*/ 0 w 499"/>
                  <a:gd name="T37" fmla="*/ 0 h 665"/>
                  <a:gd name="T38" fmla="*/ 0 w 499"/>
                  <a:gd name="T39" fmla="*/ 0 h 665"/>
                  <a:gd name="T40" fmla="*/ 0 w 499"/>
                  <a:gd name="T41" fmla="*/ 0 h 665"/>
                  <a:gd name="T42" fmla="*/ 0 w 499"/>
                  <a:gd name="T43" fmla="*/ 0 h 665"/>
                  <a:gd name="T44" fmla="*/ 0 w 499"/>
                  <a:gd name="T45" fmla="*/ 0 h 665"/>
                  <a:gd name="T46" fmla="*/ 0 w 499"/>
                  <a:gd name="T47" fmla="*/ 0 h 665"/>
                  <a:gd name="T48" fmla="*/ 0 w 499"/>
                  <a:gd name="T49" fmla="*/ 0 h 665"/>
                  <a:gd name="T50" fmla="*/ 0 w 499"/>
                  <a:gd name="T51" fmla="*/ 0 h 665"/>
                  <a:gd name="T52" fmla="*/ 0 w 499"/>
                  <a:gd name="T53" fmla="*/ 0 h 665"/>
                  <a:gd name="T54" fmla="*/ 0 w 499"/>
                  <a:gd name="T55" fmla="*/ 0 h 665"/>
                  <a:gd name="T56" fmla="*/ 0 w 499"/>
                  <a:gd name="T57" fmla="*/ 0 h 665"/>
                  <a:gd name="T58" fmla="*/ 0 w 499"/>
                  <a:gd name="T59" fmla="*/ 0 h 665"/>
                  <a:gd name="T60" fmla="*/ 0 w 499"/>
                  <a:gd name="T61" fmla="*/ 0 h 665"/>
                  <a:gd name="T62" fmla="*/ 0 w 499"/>
                  <a:gd name="T63" fmla="*/ 0 h 665"/>
                  <a:gd name="T64" fmla="*/ 0 w 499"/>
                  <a:gd name="T65" fmla="*/ 0 h 665"/>
                  <a:gd name="T66" fmla="*/ 0 w 499"/>
                  <a:gd name="T67" fmla="*/ 0 h 665"/>
                  <a:gd name="T68" fmla="*/ 0 w 499"/>
                  <a:gd name="T69" fmla="*/ 0 h 665"/>
                  <a:gd name="T70" fmla="*/ 0 w 499"/>
                  <a:gd name="T71" fmla="*/ 0 h 665"/>
                  <a:gd name="T72" fmla="*/ 0 w 499"/>
                  <a:gd name="T73" fmla="*/ 0 h 665"/>
                  <a:gd name="T74" fmla="*/ 0 w 499"/>
                  <a:gd name="T75" fmla="*/ 0 h 665"/>
                  <a:gd name="T76" fmla="*/ 0 w 499"/>
                  <a:gd name="T77" fmla="*/ 0 h 665"/>
                  <a:gd name="T78" fmla="*/ 0 w 499"/>
                  <a:gd name="T79" fmla="*/ 0 h 665"/>
                  <a:gd name="T80" fmla="*/ 0 w 499"/>
                  <a:gd name="T81" fmla="*/ 0 h 665"/>
                  <a:gd name="T82" fmla="*/ 0 w 499"/>
                  <a:gd name="T83" fmla="*/ 0 h 665"/>
                  <a:gd name="T84" fmla="*/ 0 w 499"/>
                  <a:gd name="T85" fmla="*/ 0 h 665"/>
                  <a:gd name="T86" fmla="*/ 0 w 499"/>
                  <a:gd name="T87" fmla="*/ 0 h 665"/>
                  <a:gd name="T88" fmla="*/ 0 w 499"/>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99"/>
                  <a:gd name="T136" fmla="*/ 0 h 665"/>
                  <a:gd name="T137" fmla="*/ 499 w 499"/>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99" h="665">
                    <a:moveTo>
                      <a:pt x="37" y="0"/>
                    </a:moveTo>
                    <a:lnTo>
                      <a:pt x="428" y="38"/>
                    </a:lnTo>
                    <a:lnTo>
                      <a:pt x="440" y="40"/>
                    </a:lnTo>
                    <a:lnTo>
                      <a:pt x="452" y="45"/>
                    </a:lnTo>
                    <a:lnTo>
                      <a:pt x="462" y="49"/>
                    </a:lnTo>
                    <a:lnTo>
                      <a:pt x="470" y="56"/>
                    </a:lnTo>
                    <a:lnTo>
                      <a:pt x="478" y="63"/>
                    </a:lnTo>
                    <a:lnTo>
                      <a:pt x="485" y="71"/>
                    </a:lnTo>
                    <a:lnTo>
                      <a:pt x="489" y="79"/>
                    </a:lnTo>
                    <a:lnTo>
                      <a:pt x="493" y="88"/>
                    </a:lnTo>
                    <a:lnTo>
                      <a:pt x="497" y="97"/>
                    </a:lnTo>
                    <a:lnTo>
                      <a:pt x="498" y="107"/>
                    </a:lnTo>
                    <a:lnTo>
                      <a:pt x="499" y="117"/>
                    </a:lnTo>
                    <a:lnTo>
                      <a:pt x="499" y="127"/>
                    </a:lnTo>
                    <a:lnTo>
                      <a:pt x="498" y="135"/>
                    </a:lnTo>
                    <a:lnTo>
                      <a:pt x="495" y="145"/>
                    </a:lnTo>
                    <a:lnTo>
                      <a:pt x="493" y="154"/>
                    </a:lnTo>
                    <a:lnTo>
                      <a:pt x="490" y="162"/>
                    </a:lnTo>
                    <a:lnTo>
                      <a:pt x="222" y="665"/>
                    </a:lnTo>
                    <a:lnTo>
                      <a:pt x="223" y="664"/>
                    </a:lnTo>
                    <a:lnTo>
                      <a:pt x="198" y="643"/>
                    </a:lnTo>
                    <a:lnTo>
                      <a:pt x="174" y="621"/>
                    </a:lnTo>
                    <a:lnTo>
                      <a:pt x="151" y="597"/>
                    </a:lnTo>
                    <a:lnTo>
                      <a:pt x="130" y="573"/>
                    </a:lnTo>
                    <a:lnTo>
                      <a:pt x="111" y="547"/>
                    </a:lnTo>
                    <a:lnTo>
                      <a:pt x="92" y="521"/>
                    </a:lnTo>
                    <a:lnTo>
                      <a:pt x="76" y="493"/>
                    </a:lnTo>
                    <a:lnTo>
                      <a:pt x="61" y="464"/>
                    </a:lnTo>
                    <a:lnTo>
                      <a:pt x="46" y="435"/>
                    </a:lnTo>
                    <a:lnTo>
                      <a:pt x="34" y="404"/>
                    </a:lnTo>
                    <a:lnTo>
                      <a:pt x="23" y="373"/>
                    </a:lnTo>
                    <a:lnTo>
                      <a:pt x="15" y="340"/>
                    </a:lnTo>
                    <a:lnTo>
                      <a:pt x="8" y="307"/>
                    </a:lnTo>
                    <a:lnTo>
                      <a:pt x="4" y="275"/>
                    </a:lnTo>
                    <a:lnTo>
                      <a:pt x="1" y="240"/>
                    </a:lnTo>
                    <a:lnTo>
                      <a:pt x="0" y="206"/>
                    </a:lnTo>
                    <a:lnTo>
                      <a:pt x="1" y="179"/>
                    </a:lnTo>
                    <a:lnTo>
                      <a:pt x="2" y="152"/>
                    </a:lnTo>
                    <a:lnTo>
                      <a:pt x="5" y="125"/>
                    </a:lnTo>
                    <a:lnTo>
                      <a:pt x="9" y="99"/>
                    </a:lnTo>
                    <a:lnTo>
                      <a:pt x="15" y="74"/>
                    </a:lnTo>
                    <a:lnTo>
                      <a:pt x="20" y="49"/>
                    </a:lnTo>
                    <a:lnTo>
                      <a:pt x="28" y="24"/>
                    </a:lnTo>
                    <a:lnTo>
                      <a:pt x="37" y="0"/>
                    </a:lnTo>
                    <a:close/>
                  </a:path>
                </a:pathLst>
              </a:custGeom>
              <a:solidFill>
                <a:srgbClr val="FFFFFF"/>
              </a:solidFill>
              <a:ln w="9525">
                <a:noFill/>
                <a:round/>
                <a:headEnd/>
                <a:tailEnd/>
              </a:ln>
            </p:spPr>
            <p:txBody>
              <a:bodyPr/>
              <a:lstStyle/>
              <a:p>
                <a:endParaRPr lang="en-US" dirty="0"/>
              </a:p>
            </p:txBody>
          </p:sp>
          <p:sp>
            <p:nvSpPr>
              <p:cNvPr id="23573" name="Freeform 774"/>
              <p:cNvSpPr>
                <a:spLocks/>
              </p:cNvSpPr>
              <p:nvPr/>
            </p:nvSpPr>
            <p:spPr bwMode="white">
              <a:xfrm>
                <a:off x="2992" y="1511"/>
                <a:ext cx="63" cy="40"/>
              </a:xfrm>
              <a:custGeom>
                <a:avLst/>
                <a:gdLst>
                  <a:gd name="T0" fmla="*/ 0 w 530"/>
                  <a:gd name="T1" fmla="*/ 0 h 337"/>
                  <a:gd name="T2" fmla="*/ 0 w 530"/>
                  <a:gd name="T3" fmla="*/ 0 h 337"/>
                  <a:gd name="T4" fmla="*/ 0 w 530"/>
                  <a:gd name="T5" fmla="*/ 0 h 337"/>
                  <a:gd name="T6" fmla="*/ 0 w 530"/>
                  <a:gd name="T7" fmla="*/ 0 h 337"/>
                  <a:gd name="T8" fmla="*/ 0 w 530"/>
                  <a:gd name="T9" fmla="*/ 0 h 337"/>
                  <a:gd name="T10" fmla="*/ 0 w 530"/>
                  <a:gd name="T11" fmla="*/ 0 h 337"/>
                  <a:gd name="T12" fmla="*/ 0 w 530"/>
                  <a:gd name="T13" fmla="*/ 0 h 337"/>
                  <a:gd name="T14" fmla="*/ 0 w 530"/>
                  <a:gd name="T15" fmla="*/ 0 h 337"/>
                  <a:gd name="T16" fmla="*/ 0 w 530"/>
                  <a:gd name="T17" fmla="*/ 0 h 337"/>
                  <a:gd name="T18" fmla="*/ 0 w 530"/>
                  <a:gd name="T19" fmla="*/ 0 h 337"/>
                  <a:gd name="T20" fmla="*/ 0 w 530"/>
                  <a:gd name="T21" fmla="*/ 0 h 337"/>
                  <a:gd name="T22" fmla="*/ 0 w 530"/>
                  <a:gd name="T23" fmla="*/ 0 h 337"/>
                  <a:gd name="T24" fmla="*/ 0 w 530"/>
                  <a:gd name="T25" fmla="*/ 0 h 337"/>
                  <a:gd name="T26" fmla="*/ 0 w 530"/>
                  <a:gd name="T27" fmla="*/ 0 h 337"/>
                  <a:gd name="T28" fmla="*/ 0 w 530"/>
                  <a:gd name="T29" fmla="*/ 0 h 337"/>
                  <a:gd name="T30" fmla="*/ 0 w 530"/>
                  <a:gd name="T31" fmla="*/ 0 h 337"/>
                  <a:gd name="T32" fmla="*/ 0 w 530"/>
                  <a:gd name="T33" fmla="*/ 0 h 337"/>
                  <a:gd name="T34" fmla="*/ 0 w 530"/>
                  <a:gd name="T35" fmla="*/ 0 h 337"/>
                  <a:gd name="T36" fmla="*/ 0 w 530"/>
                  <a:gd name="T37" fmla="*/ 0 h 337"/>
                  <a:gd name="T38" fmla="*/ 0 w 530"/>
                  <a:gd name="T39" fmla="*/ 0 h 337"/>
                  <a:gd name="T40" fmla="*/ 0 w 530"/>
                  <a:gd name="T41" fmla="*/ 0 h 337"/>
                  <a:gd name="T42" fmla="*/ 0 w 530"/>
                  <a:gd name="T43" fmla="*/ 0 h 337"/>
                  <a:gd name="T44" fmla="*/ 0 w 530"/>
                  <a:gd name="T45" fmla="*/ 0 h 337"/>
                  <a:gd name="T46" fmla="*/ 0 w 530"/>
                  <a:gd name="T47" fmla="*/ 0 h 337"/>
                  <a:gd name="T48" fmla="*/ 0 w 530"/>
                  <a:gd name="T49" fmla="*/ 0 h 337"/>
                  <a:gd name="T50" fmla="*/ 0 w 530"/>
                  <a:gd name="T51" fmla="*/ 0 h 337"/>
                  <a:gd name="T52" fmla="*/ 0 w 530"/>
                  <a:gd name="T53" fmla="*/ 0 h 337"/>
                  <a:gd name="T54" fmla="*/ 0 w 530"/>
                  <a:gd name="T55" fmla="*/ 0 h 337"/>
                  <a:gd name="T56" fmla="*/ 0 w 530"/>
                  <a:gd name="T57" fmla="*/ 0 h 337"/>
                  <a:gd name="T58" fmla="*/ 0 w 530"/>
                  <a:gd name="T59" fmla="*/ 0 h 337"/>
                  <a:gd name="T60" fmla="*/ 0 w 530"/>
                  <a:gd name="T61" fmla="*/ 0 h 337"/>
                  <a:gd name="T62" fmla="*/ 0 w 530"/>
                  <a:gd name="T63" fmla="*/ 0 h 337"/>
                  <a:gd name="T64" fmla="*/ 0 w 530"/>
                  <a:gd name="T65" fmla="*/ 0 h 337"/>
                  <a:gd name="T66" fmla="*/ 0 w 530"/>
                  <a:gd name="T67" fmla="*/ 0 h 337"/>
                  <a:gd name="T68" fmla="*/ 0 w 530"/>
                  <a:gd name="T69" fmla="*/ 0 h 337"/>
                  <a:gd name="T70" fmla="*/ 0 w 530"/>
                  <a:gd name="T71" fmla="*/ 0 h 337"/>
                  <a:gd name="T72" fmla="*/ 0 w 530"/>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30"/>
                  <a:gd name="T112" fmla="*/ 0 h 337"/>
                  <a:gd name="T113" fmla="*/ 530 w 530"/>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30" h="337">
                    <a:moveTo>
                      <a:pt x="530" y="74"/>
                    </a:moveTo>
                    <a:lnTo>
                      <a:pt x="517" y="75"/>
                    </a:lnTo>
                    <a:lnTo>
                      <a:pt x="506" y="77"/>
                    </a:lnTo>
                    <a:lnTo>
                      <a:pt x="496" y="82"/>
                    </a:lnTo>
                    <a:lnTo>
                      <a:pt x="486" y="87"/>
                    </a:lnTo>
                    <a:lnTo>
                      <a:pt x="479" y="94"/>
                    </a:lnTo>
                    <a:lnTo>
                      <a:pt x="472" y="101"/>
                    </a:lnTo>
                    <a:lnTo>
                      <a:pt x="467" y="109"/>
                    </a:lnTo>
                    <a:lnTo>
                      <a:pt x="462" y="119"/>
                    </a:lnTo>
                    <a:lnTo>
                      <a:pt x="459" y="128"/>
                    </a:lnTo>
                    <a:lnTo>
                      <a:pt x="457" y="137"/>
                    </a:lnTo>
                    <a:lnTo>
                      <a:pt x="456" y="147"/>
                    </a:lnTo>
                    <a:lnTo>
                      <a:pt x="457" y="157"/>
                    </a:lnTo>
                    <a:lnTo>
                      <a:pt x="458" y="167"/>
                    </a:lnTo>
                    <a:lnTo>
                      <a:pt x="460" y="175"/>
                    </a:lnTo>
                    <a:lnTo>
                      <a:pt x="464" y="184"/>
                    </a:lnTo>
                    <a:lnTo>
                      <a:pt x="470" y="193"/>
                    </a:lnTo>
                    <a:lnTo>
                      <a:pt x="479" y="205"/>
                    </a:lnTo>
                    <a:lnTo>
                      <a:pt x="486" y="216"/>
                    </a:lnTo>
                    <a:lnTo>
                      <a:pt x="492" y="225"/>
                    </a:lnTo>
                    <a:lnTo>
                      <a:pt x="496" y="233"/>
                    </a:lnTo>
                    <a:lnTo>
                      <a:pt x="499" y="242"/>
                    </a:lnTo>
                    <a:lnTo>
                      <a:pt x="500" y="251"/>
                    </a:lnTo>
                    <a:lnTo>
                      <a:pt x="501" y="260"/>
                    </a:lnTo>
                    <a:lnTo>
                      <a:pt x="500" y="272"/>
                    </a:lnTo>
                    <a:lnTo>
                      <a:pt x="500" y="278"/>
                    </a:lnTo>
                    <a:lnTo>
                      <a:pt x="499" y="283"/>
                    </a:lnTo>
                    <a:lnTo>
                      <a:pt x="497" y="289"/>
                    </a:lnTo>
                    <a:lnTo>
                      <a:pt x="495" y="294"/>
                    </a:lnTo>
                    <a:lnTo>
                      <a:pt x="492" y="300"/>
                    </a:lnTo>
                    <a:lnTo>
                      <a:pt x="488" y="304"/>
                    </a:lnTo>
                    <a:lnTo>
                      <a:pt x="484" y="310"/>
                    </a:lnTo>
                    <a:lnTo>
                      <a:pt x="480" y="314"/>
                    </a:lnTo>
                    <a:lnTo>
                      <a:pt x="474" y="318"/>
                    </a:lnTo>
                    <a:lnTo>
                      <a:pt x="468" y="323"/>
                    </a:lnTo>
                    <a:lnTo>
                      <a:pt x="460" y="327"/>
                    </a:lnTo>
                    <a:lnTo>
                      <a:pt x="452" y="330"/>
                    </a:lnTo>
                    <a:lnTo>
                      <a:pt x="445" y="332"/>
                    </a:lnTo>
                    <a:lnTo>
                      <a:pt x="435" y="335"/>
                    </a:lnTo>
                    <a:lnTo>
                      <a:pt x="425" y="336"/>
                    </a:lnTo>
                    <a:lnTo>
                      <a:pt x="414" y="337"/>
                    </a:lnTo>
                    <a:lnTo>
                      <a:pt x="0" y="337"/>
                    </a:lnTo>
                    <a:lnTo>
                      <a:pt x="9" y="318"/>
                    </a:lnTo>
                    <a:lnTo>
                      <a:pt x="19" y="300"/>
                    </a:lnTo>
                    <a:lnTo>
                      <a:pt x="28" y="282"/>
                    </a:lnTo>
                    <a:lnTo>
                      <a:pt x="39" y="265"/>
                    </a:lnTo>
                    <a:lnTo>
                      <a:pt x="51" y="248"/>
                    </a:lnTo>
                    <a:lnTo>
                      <a:pt x="63" y="231"/>
                    </a:lnTo>
                    <a:lnTo>
                      <a:pt x="75" y="216"/>
                    </a:lnTo>
                    <a:lnTo>
                      <a:pt x="88" y="201"/>
                    </a:lnTo>
                    <a:lnTo>
                      <a:pt x="102" y="185"/>
                    </a:lnTo>
                    <a:lnTo>
                      <a:pt x="117" y="170"/>
                    </a:lnTo>
                    <a:lnTo>
                      <a:pt x="131" y="156"/>
                    </a:lnTo>
                    <a:lnTo>
                      <a:pt x="146" y="143"/>
                    </a:lnTo>
                    <a:lnTo>
                      <a:pt x="161" y="130"/>
                    </a:lnTo>
                    <a:lnTo>
                      <a:pt x="178" y="118"/>
                    </a:lnTo>
                    <a:lnTo>
                      <a:pt x="194" y="106"/>
                    </a:lnTo>
                    <a:lnTo>
                      <a:pt x="211" y="94"/>
                    </a:lnTo>
                    <a:lnTo>
                      <a:pt x="229" y="83"/>
                    </a:lnTo>
                    <a:lnTo>
                      <a:pt x="246" y="73"/>
                    </a:lnTo>
                    <a:lnTo>
                      <a:pt x="264" y="63"/>
                    </a:lnTo>
                    <a:lnTo>
                      <a:pt x="282" y="54"/>
                    </a:lnTo>
                    <a:lnTo>
                      <a:pt x="302" y="46"/>
                    </a:lnTo>
                    <a:lnTo>
                      <a:pt x="320" y="38"/>
                    </a:lnTo>
                    <a:lnTo>
                      <a:pt x="340" y="32"/>
                    </a:lnTo>
                    <a:lnTo>
                      <a:pt x="360" y="25"/>
                    </a:lnTo>
                    <a:lnTo>
                      <a:pt x="380" y="20"/>
                    </a:lnTo>
                    <a:lnTo>
                      <a:pt x="400" y="14"/>
                    </a:lnTo>
                    <a:lnTo>
                      <a:pt x="421" y="10"/>
                    </a:lnTo>
                    <a:lnTo>
                      <a:pt x="441" y="7"/>
                    </a:lnTo>
                    <a:lnTo>
                      <a:pt x="463" y="4"/>
                    </a:lnTo>
                    <a:lnTo>
                      <a:pt x="484" y="2"/>
                    </a:lnTo>
                    <a:lnTo>
                      <a:pt x="506" y="1"/>
                    </a:lnTo>
                    <a:lnTo>
                      <a:pt x="528" y="0"/>
                    </a:lnTo>
                    <a:lnTo>
                      <a:pt x="530" y="74"/>
                    </a:lnTo>
                    <a:close/>
                  </a:path>
                </a:pathLst>
              </a:custGeom>
              <a:solidFill>
                <a:srgbClr val="FFFFFF"/>
              </a:solidFill>
              <a:ln w="9525">
                <a:noFill/>
                <a:round/>
                <a:headEnd/>
                <a:tailEnd/>
              </a:ln>
            </p:spPr>
            <p:txBody>
              <a:bodyPr/>
              <a:lstStyle/>
              <a:p>
                <a:endParaRPr lang="en-US" dirty="0"/>
              </a:p>
            </p:txBody>
          </p:sp>
          <p:sp>
            <p:nvSpPr>
              <p:cNvPr id="23574" name="Freeform 775"/>
              <p:cNvSpPr>
                <a:spLocks/>
              </p:cNvSpPr>
              <p:nvPr/>
            </p:nvSpPr>
            <p:spPr bwMode="auto">
              <a:xfrm>
                <a:off x="2995" y="1568"/>
                <a:ext cx="39"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14" y="0"/>
                    </a:moveTo>
                    <a:lnTo>
                      <a:pt x="311" y="27"/>
                    </a:lnTo>
                    <a:lnTo>
                      <a:pt x="317" y="29"/>
                    </a:lnTo>
                    <a:lnTo>
                      <a:pt x="323" y="31"/>
                    </a:lnTo>
                    <a:lnTo>
                      <a:pt x="327" y="33"/>
                    </a:lnTo>
                    <a:lnTo>
                      <a:pt x="329" y="35"/>
                    </a:lnTo>
                    <a:lnTo>
                      <a:pt x="330" y="38"/>
                    </a:lnTo>
                    <a:lnTo>
                      <a:pt x="330" y="42"/>
                    </a:lnTo>
                    <a:lnTo>
                      <a:pt x="330" y="46"/>
                    </a:lnTo>
                    <a:lnTo>
                      <a:pt x="328" y="50"/>
                    </a:lnTo>
                    <a:lnTo>
                      <a:pt x="121" y="446"/>
                    </a:lnTo>
                    <a:lnTo>
                      <a:pt x="107" y="430"/>
                    </a:lnTo>
                    <a:lnTo>
                      <a:pt x="94" y="412"/>
                    </a:lnTo>
                    <a:lnTo>
                      <a:pt x="82" y="395"/>
                    </a:lnTo>
                    <a:lnTo>
                      <a:pt x="71" y="376"/>
                    </a:lnTo>
                    <a:lnTo>
                      <a:pt x="60" y="357"/>
                    </a:lnTo>
                    <a:lnTo>
                      <a:pt x="50" y="337"/>
                    </a:lnTo>
                    <a:lnTo>
                      <a:pt x="41" y="317"/>
                    </a:lnTo>
                    <a:lnTo>
                      <a:pt x="33" y="297"/>
                    </a:lnTo>
                    <a:lnTo>
                      <a:pt x="25" y="276"/>
                    </a:lnTo>
                    <a:lnTo>
                      <a:pt x="19" y="255"/>
                    </a:lnTo>
                    <a:lnTo>
                      <a:pt x="13" y="233"/>
                    </a:lnTo>
                    <a:lnTo>
                      <a:pt x="9" y="211"/>
                    </a:lnTo>
                    <a:lnTo>
                      <a:pt x="6" y="189"/>
                    </a:lnTo>
                    <a:lnTo>
                      <a:pt x="2" y="166"/>
                    </a:lnTo>
                    <a:lnTo>
                      <a:pt x="1" y="143"/>
                    </a:lnTo>
                    <a:lnTo>
                      <a:pt x="0" y="120"/>
                    </a:lnTo>
                    <a:lnTo>
                      <a:pt x="0" y="105"/>
                    </a:lnTo>
                    <a:lnTo>
                      <a:pt x="1" y="90"/>
                    </a:lnTo>
                    <a:lnTo>
                      <a:pt x="2" y="74"/>
                    </a:lnTo>
                    <a:lnTo>
                      <a:pt x="5" y="59"/>
                    </a:lnTo>
                    <a:lnTo>
                      <a:pt x="6" y="44"/>
                    </a:lnTo>
                    <a:lnTo>
                      <a:pt x="9" y="30"/>
                    </a:lnTo>
                    <a:lnTo>
                      <a:pt x="11" y="14"/>
                    </a:lnTo>
                    <a:lnTo>
                      <a:pt x="14" y="0"/>
                    </a:lnTo>
                    <a:close/>
                  </a:path>
                </a:pathLst>
              </a:custGeom>
              <a:solidFill>
                <a:srgbClr val="22A7EA"/>
              </a:solidFill>
              <a:ln w="9525">
                <a:noFill/>
                <a:round/>
                <a:headEnd/>
                <a:tailEnd/>
              </a:ln>
            </p:spPr>
            <p:txBody>
              <a:bodyPr/>
              <a:lstStyle/>
              <a:p>
                <a:endParaRPr lang="en-US" dirty="0"/>
              </a:p>
            </p:txBody>
          </p:sp>
          <p:sp>
            <p:nvSpPr>
              <p:cNvPr id="23575" name="Freeform 776"/>
              <p:cNvSpPr>
                <a:spLocks/>
              </p:cNvSpPr>
              <p:nvPr/>
            </p:nvSpPr>
            <p:spPr bwMode="auto">
              <a:xfrm>
                <a:off x="3009" y="1521"/>
                <a:ext cx="31" cy="21"/>
              </a:xfrm>
              <a:custGeom>
                <a:avLst/>
                <a:gdLst>
                  <a:gd name="T0" fmla="*/ 0 w 266"/>
                  <a:gd name="T1" fmla="*/ 0 h 157"/>
                  <a:gd name="T2" fmla="*/ 0 w 266"/>
                  <a:gd name="T3" fmla="*/ 0 h 157"/>
                  <a:gd name="T4" fmla="*/ 0 w 266"/>
                  <a:gd name="T5" fmla="*/ 0 h 157"/>
                  <a:gd name="T6" fmla="*/ 0 w 266"/>
                  <a:gd name="T7" fmla="*/ 0 h 157"/>
                  <a:gd name="T8" fmla="*/ 0 w 266"/>
                  <a:gd name="T9" fmla="*/ 0 h 157"/>
                  <a:gd name="T10" fmla="*/ 0 w 266"/>
                  <a:gd name="T11" fmla="*/ 0 h 157"/>
                  <a:gd name="T12" fmla="*/ 0 w 266"/>
                  <a:gd name="T13" fmla="*/ 0 h 157"/>
                  <a:gd name="T14" fmla="*/ 0 w 266"/>
                  <a:gd name="T15" fmla="*/ 0 h 157"/>
                  <a:gd name="T16" fmla="*/ 0 w 266"/>
                  <a:gd name="T17" fmla="*/ 0 h 157"/>
                  <a:gd name="T18" fmla="*/ 0 w 266"/>
                  <a:gd name="T19" fmla="*/ 0 h 157"/>
                  <a:gd name="T20" fmla="*/ 0 w 266"/>
                  <a:gd name="T21" fmla="*/ 0 h 157"/>
                  <a:gd name="T22" fmla="*/ 0 w 266"/>
                  <a:gd name="T23" fmla="*/ 0 h 157"/>
                  <a:gd name="T24" fmla="*/ 0 w 266"/>
                  <a:gd name="T25" fmla="*/ 0 h 157"/>
                  <a:gd name="T26" fmla="*/ 0 w 266"/>
                  <a:gd name="T27" fmla="*/ 0 h 157"/>
                  <a:gd name="T28" fmla="*/ 0 w 266"/>
                  <a:gd name="T29" fmla="*/ 0 h 157"/>
                  <a:gd name="T30" fmla="*/ 0 w 266"/>
                  <a:gd name="T31" fmla="*/ 0 h 157"/>
                  <a:gd name="T32" fmla="*/ 0 w 266"/>
                  <a:gd name="T33" fmla="*/ 0 h 157"/>
                  <a:gd name="T34" fmla="*/ 0 w 266"/>
                  <a:gd name="T35" fmla="*/ 0 h 157"/>
                  <a:gd name="T36" fmla="*/ 0 w 266"/>
                  <a:gd name="T37" fmla="*/ 0 h 157"/>
                  <a:gd name="T38" fmla="*/ 0 w 266"/>
                  <a:gd name="T39" fmla="*/ 0 h 157"/>
                  <a:gd name="T40" fmla="*/ 0 w 266"/>
                  <a:gd name="T41" fmla="*/ 0 h 157"/>
                  <a:gd name="T42" fmla="*/ 0 w 266"/>
                  <a:gd name="T43" fmla="*/ 0 h 157"/>
                  <a:gd name="T44" fmla="*/ 0 w 266"/>
                  <a:gd name="T45" fmla="*/ 0 h 157"/>
                  <a:gd name="T46" fmla="*/ 0 w 266"/>
                  <a:gd name="T47" fmla="*/ 0 h 157"/>
                  <a:gd name="T48" fmla="*/ 0 w 266"/>
                  <a:gd name="T49" fmla="*/ 0 h 157"/>
                  <a:gd name="T50" fmla="*/ 0 w 266"/>
                  <a:gd name="T51" fmla="*/ 0 h 157"/>
                  <a:gd name="T52" fmla="*/ 0 w 266"/>
                  <a:gd name="T53" fmla="*/ 0 h 157"/>
                  <a:gd name="T54" fmla="*/ 0 w 266"/>
                  <a:gd name="T55" fmla="*/ 0 h 157"/>
                  <a:gd name="T56" fmla="*/ 0 w 266"/>
                  <a:gd name="T57" fmla="*/ 0 h 157"/>
                  <a:gd name="T58" fmla="*/ 0 w 266"/>
                  <a:gd name="T59" fmla="*/ 0 h 157"/>
                  <a:gd name="T60" fmla="*/ 0 w 266"/>
                  <a:gd name="T61" fmla="*/ 0 h 157"/>
                  <a:gd name="T62" fmla="*/ 0 w 266"/>
                  <a:gd name="T63" fmla="*/ 0 h 157"/>
                  <a:gd name="T64" fmla="*/ 0 w 266"/>
                  <a:gd name="T65" fmla="*/ 0 h 157"/>
                  <a:gd name="T66" fmla="*/ 0 w 266"/>
                  <a:gd name="T67" fmla="*/ 0 h 157"/>
                  <a:gd name="T68" fmla="*/ 0 w 266"/>
                  <a:gd name="T69" fmla="*/ 0 h 157"/>
                  <a:gd name="T70" fmla="*/ 0 w 266"/>
                  <a:gd name="T71" fmla="*/ 0 h 157"/>
                  <a:gd name="T72" fmla="*/ 0 w 266"/>
                  <a:gd name="T73" fmla="*/ 0 h 157"/>
                  <a:gd name="T74" fmla="*/ 0 w 266"/>
                  <a:gd name="T75" fmla="*/ 0 h 157"/>
                  <a:gd name="T76" fmla="*/ 0 w 266"/>
                  <a:gd name="T77" fmla="*/ 0 h 157"/>
                  <a:gd name="T78" fmla="*/ 0 w 266"/>
                  <a:gd name="T79" fmla="*/ 0 h 157"/>
                  <a:gd name="T80" fmla="*/ 0 w 266"/>
                  <a:gd name="T81" fmla="*/ 0 h 157"/>
                  <a:gd name="T82" fmla="*/ 0 w 266"/>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6"/>
                  <a:gd name="T127" fmla="*/ 0 h 157"/>
                  <a:gd name="T128" fmla="*/ 266 w 266"/>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6" h="157">
                    <a:moveTo>
                      <a:pt x="241" y="0"/>
                    </a:moveTo>
                    <a:lnTo>
                      <a:pt x="237" y="10"/>
                    </a:lnTo>
                    <a:lnTo>
                      <a:pt x="232" y="20"/>
                    </a:lnTo>
                    <a:lnTo>
                      <a:pt x="230" y="30"/>
                    </a:lnTo>
                    <a:lnTo>
                      <a:pt x="228" y="40"/>
                    </a:lnTo>
                    <a:lnTo>
                      <a:pt x="228" y="50"/>
                    </a:lnTo>
                    <a:lnTo>
                      <a:pt x="228" y="60"/>
                    </a:lnTo>
                    <a:lnTo>
                      <a:pt x="229" y="70"/>
                    </a:lnTo>
                    <a:lnTo>
                      <a:pt x="231" y="80"/>
                    </a:lnTo>
                    <a:lnTo>
                      <a:pt x="233" y="90"/>
                    </a:lnTo>
                    <a:lnTo>
                      <a:pt x="237" y="98"/>
                    </a:lnTo>
                    <a:lnTo>
                      <a:pt x="240" y="108"/>
                    </a:lnTo>
                    <a:lnTo>
                      <a:pt x="244" y="116"/>
                    </a:lnTo>
                    <a:lnTo>
                      <a:pt x="249" y="125"/>
                    </a:lnTo>
                    <a:lnTo>
                      <a:pt x="253" y="132"/>
                    </a:lnTo>
                    <a:lnTo>
                      <a:pt x="258" y="139"/>
                    </a:lnTo>
                    <a:lnTo>
                      <a:pt x="264" y="144"/>
                    </a:lnTo>
                    <a:lnTo>
                      <a:pt x="265" y="146"/>
                    </a:lnTo>
                    <a:lnTo>
                      <a:pt x="266" y="148"/>
                    </a:lnTo>
                    <a:lnTo>
                      <a:pt x="266" y="151"/>
                    </a:lnTo>
                    <a:lnTo>
                      <a:pt x="266" y="152"/>
                    </a:lnTo>
                    <a:lnTo>
                      <a:pt x="266" y="154"/>
                    </a:lnTo>
                    <a:lnTo>
                      <a:pt x="265" y="155"/>
                    </a:lnTo>
                    <a:lnTo>
                      <a:pt x="263" y="156"/>
                    </a:lnTo>
                    <a:lnTo>
                      <a:pt x="262" y="156"/>
                    </a:lnTo>
                    <a:lnTo>
                      <a:pt x="0" y="157"/>
                    </a:lnTo>
                    <a:lnTo>
                      <a:pt x="12" y="143"/>
                    </a:lnTo>
                    <a:lnTo>
                      <a:pt x="24" y="130"/>
                    </a:lnTo>
                    <a:lnTo>
                      <a:pt x="37" y="118"/>
                    </a:lnTo>
                    <a:lnTo>
                      <a:pt x="50" y="105"/>
                    </a:lnTo>
                    <a:lnTo>
                      <a:pt x="64" y="94"/>
                    </a:lnTo>
                    <a:lnTo>
                      <a:pt x="79" y="82"/>
                    </a:lnTo>
                    <a:lnTo>
                      <a:pt x="93" y="72"/>
                    </a:lnTo>
                    <a:lnTo>
                      <a:pt x="108" y="61"/>
                    </a:lnTo>
                    <a:lnTo>
                      <a:pt x="123" y="51"/>
                    </a:lnTo>
                    <a:lnTo>
                      <a:pt x="140" y="43"/>
                    </a:lnTo>
                    <a:lnTo>
                      <a:pt x="156" y="34"/>
                    </a:lnTo>
                    <a:lnTo>
                      <a:pt x="172" y="26"/>
                    </a:lnTo>
                    <a:lnTo>
                      <a:pt x="189" y="19"/>
                    </a:lnTo>
                    <a:lnTo>
                      <a:pt x="206" y="12"/>
                    </a:lnTo>
                    <a:lnTo>
                      <a:pt x="224" y="6"/>
                    </a:lnTo>
                    <a:lnTo>
                      <a:pt x="241" y="0"/>
                    </a:lnTo>
                    <a:close/>
                  </a:path>
                </a:pathLst>
              </a:custGeom>
              <a:solidFill>
                <a:srgbClr val="22A7EA"/>
              </a:solidFill>
              <a:ln w="9525">
                <a:noFill/>
                <a:round/>
                <a:headEnd/>
                <a:tailEnd/>
              </a:ln>
            </p:spPr>
            <p:txBody>
              <a:bodyPr/>
              <a:lstStyle/>
              <a:p>
                <a:endParaRPr lang="en-US" dirty="0"/>
              </a:p>
            </p:txBody>
          </p:sp>
          <p:sp>
            <p:nvSpPr>
              <p:cNvPr id="23576" name="Freeform 777"/>
              <p:cNvSpPr>
                <a:spLocks/>
              </p:cNvSpPr>
              <p:nvPr/>
            </p:nvSpPr>
            <p:spPr bwMode="white">
              <a:xfrm>
                <a:off x="3064" y="1557"/>
                <a:ext cx="59" cy="82"/>
              </a:xfrm>
              <a:custGeom>
                <a:avLst/>
                <a:gdLst>
                  <a:gd name="T0" fmla="*/ 0 w 500"/>
                  <a:gd name="T1" fmla="*/ 0 h 665"/>
                  <a:gd name="T2" fmla="*/ 0 w 500"/>
                  <a:gd name="T3" fmla="*/ 0 h 665"/>
                  <a:gd name="T4" fmla="*/ 0 w 500"/>
                  <a:gd name="T5" fmla="*/ 0 h 665"/>
                  <a:gd name="T6" fmla="*/ 0 w 500"/>
                  <a:gd name="T7" fmla="*/ 0 h 665"/>
                  <a:gd name="T8" fmla="*/ 0 w 500"/>
                  <a:gd name="T9" fmla="*/ 0 h 665"/>
                  <a:gd name="T10" fmla="*/ 0 w 500"/>
                  <a:gd name="T11" fmla="*/ 0 h 665"/>
                  <a:gd name="T12" fmla="*/ 0 w 500"/>
                  <a:gd name="T13" fmla="*/ 0 h 665"/>
                  <a:gd name="T14" fmla="*/ 0 w 500"/>
                  <a:gd name="T15" fmla="*/ 0 h 665"/>
                  <a:gd name="T16" fmla="*/ 0 w 500"/>
                  <a:gd name="T17" fmla="*/ 0 h 665"/>
                  <a:gd name="T18" fmla="*/ 0 w 500"/>
                  <a:gd name="T19" fmla="*/ 0 h 665"/>
                  <a:gd name="T20" fmla="*/ 0 w 500"/>
                  <a:gd name="T21" fmla="*/ 0 h 665"/>
                  <a:gd name="T22" fmla="*/ 0 w 500"/>
                  <a:gd name="T23" fmla="*/ 0 h 665"/>
                  <a:gd name="T24" fmla="*/ 0 w 500"/>
                  <a:gd name="T25" fmla="*/ 0 h 665"/>
                  <a:gd name="T26" fmla="*/ 0 w 500"/>
                  <a:gd name="T27" fmla="*/ 0 h 665"/>
                  <a:gd name="T28" fmla="*/ 0 w 500"/>
                  <a:gd name="T29" fmla="*/ 0 h 665"/>
                  <a:gd name="T30" fmla="*/ 0 w 500"/>
                  <a:gd name="T31" fmla="*/ 0 h 665"/>
                  <a:gd name="T32" fmla="*/ 0 w 500"/>
                  <a:gd name="T33" fmla="*/ 0 h 665"/>
                  <a:gd name="T34" fmla="*/ 0 w 500"/>
                  <a:gd name="T35" fmla="*/ 0 h 665"/>
                  <a:gd name="T36" fmla="*/ 0 w 500"/>
                  <a:gd name="T37" fmla="*/ 0 h 665"/>
                  <a:gd name="T38" fmla="*/ 0 w 500"/>
                  <a:gd name="T39" fmla="*/ 0 h 665"/>
                  <a:gd name="T40" fmla="*/ 0 w 500"/>
                  <a:gd name="T41" fmla="*/ 0 h 665"/>
                  <a:gd name="T42" fmla="*/ 0 w 500"/>
                  <a:gd name="T43" fmla="*/ 0 h 665"/>
                  <a:gd name="T44" fmla="*/ 0 w 500"/>
                  <a:gd name="T45" fmla="*/ 0 h 665"/>
                  <a:gd name="T46" fmla="*/ 0 w 500"/>
                  <a:gd name="T47" fmla="*/ 0 h 665"/>
                  <a:gd name="T48" fmla="*/ 0 w 500"/>
                  <a:gd name="T49" fmla="*/ 0 h 665"/>
                  <a:gd name="T50" fmla="*/ 0 w 500"/>
                  <a:gd name="T51" fmla="*/ 0 h 665"/>
                  <a:gd name="T52" fmla="*/ 0 w 500"/>
                  <a:gd name="T53" fmla="*/ 0 h 665"/>
                  <a:gd name="T54" fmla="*/ 0 w 500"/>
                  <a:gd name="T55" fmla="*/ 0 h 665"/>
                  <a:gd name="T56" fmla="*/ 0 w 500"/>
                  <a:gd name="T57" fmla="*/ 0 h 665"/>
                  <a:gd name="T58" fmla="*/ 0 w 500"/>
                  <a:gd name="T59" fmla="*/ 0 h 665"/>
                  <a:gd name="T60" fmla="*/ 0 w 500"/>
                  <a:gd name="T61" fmla="*/ 0 h 665"/>
                  <a:gd name="T62" fmla="*/ 0 w 500"/>
                  <a:gd name="T63" fmla="*/ 0 h 665"/>
                  <a:gd name="T64" fmla="*/ 0 w 500"/>
                  <a:gd name="T65" fmla="*/ 0 h 665"/>
                  <a:gd name="T66" fmla="*/ 0 w 500"/>
                  <a:gd name="T67" fmla="*/ 0 h 665"/>
                  <a:gd name="T68" fmla="*/ 0 w 500"/>
                  <a:gd name="T69" fmla="*/ 0 h 665"/>
                  <a:gd name="T70" fmla="*/ 0 w 500"/>
                  <a:gd name="T71" fmla="*/ 0 h 665"/>
                  <a:gd name="T72" fmla="*/ 0 w 500"/>
                  <a:gd name="T73" fmla="*/ 0 h 665"/>
                  <a:gd name="T74" fmla="*/ 0 w 500"/>
                  <a:gd name="T75" fmla="*/ 0 h 665"/>
                  <a:gd name="T76" fmla="*/ 0 w 500"/>
                  <a:gd name="T77" fmla="*/ 0 h 665"/>
                  <a:gd name="T78" fmla="*/ 0 w 500"/>
                  <a:gd name="T79" fmla="*/ 0 h 665"/>
                  <a:gd name="T80" fmla="*/ 0 w 500"/>
                  <a:gd name="T81" fmla="*/ 0 h 665"/>
                  <a:gd name="T82" fmla="*/ 0 w 500"/>
                  <a:gd name="T83" fmla="*/ 0 h 665"/>
                  <a:gd name="T84" fmla="*/ 0 w 500"/>
                  <a:gd name="T85" fmla="*/ 0 h 665"/>
                  <a:gd name="T86" fmla="*/ 0 w 500"/>
                  <a:gd name="T87" fmla="*/ 0 h 665"/>
                  <a:gd name="T88" fmla="*/ 0 w 500"/>
                  <a:gd name="T89" fmla="*/ 0 h 6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0"/>
                  <a:gd name="T136" fmla="*/ 0 h 665"/>
                  <a:gd name="T137" fmla="*/ 500 w 500"/>
                  <a:gd name="T138" fmla="*/ 665 h 6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0" h="665">
                    <a:moveTo>
                      <a:pt x="463" y="0"/>
                    </a:moveTo>
                    <a:lnTo>
                      <a:pt x="72" y="38"/>
                    </a:lnTo>
                    <a:lnTo>
                      <a:pt x="59" y="40"/>
                    </a:lnTo>
                    <a:lnTo>
                      <a:pt x="47" y="45"/>
                    </a:lnTo>
                    <a:lnTo>
                      <a:pt x="37" y="49"/>
                    </a:lnTo>
                    <a:lnTo>
                      <a:pt x="29" y="56"/>
                    </a:lnTo>
                    <a:lnTo>
                      <a:pt x="21" y="63"/>
                    </a:lnTo>
                    <a:lnTo>
                      <a:pt x="15" y="71"/>
                    </a:lnTo>
                    <a:lnTo>
                      <a:pt x="10" y="79"/>
                    </a:lnTo>
                    <a:lnTo>
                      <a:pt x="6" y="88"/>
                    </a:lnTo>
                    <a:lnTo>
                      <a:pt x="4" y="97"/>
                    </a:lnTo>
                    <a:lnTo>
                      <a:pt x="2" y="107"/>
                    </a:lnTo>
                    <a:lnTo>
                      <a:pt x="0" y="117"/>
                    </a:lnTo>
                    <a:lnTo>
                      <a:pt x="0" y="127"/>
                    </a:lnTo>
                    <a:lnTo>
                      <a:pt x="2" y="135"/>
                    </a:lnTo>
                    <a:lnTo>
                      <a:pt x="4" y="145"/>
                    </a:lnTo>
                    <a:lnTo>
                      <a:pt x="6" y="154"/>
                    </a:lnTo>
                    <a:lnTo>
                      <a:pt x="10" y="162"/>
                    </a:lnTo>
                    <a:lnTo>
                      <a:pt x="277" y="665"/>
                    </a:lnTo>
                    <a:lnTo>
                      <a:pt x="277" y="664"/>
                    </a:lnTo>
                    <a:lnTo>
                      <a:pt x="302" y="643"/>
                    </a:lnTo>
                    <a:lnTo>
                      <a:pt x="325" y="621"/>
                    </a:lnTo>
                    <a:lnTo>
                      <a:pt x="348" y="597"/>
                    </a:lnTo>
                    <a:lnTo>
                      <a:pt x="369" y="573"/>
                    </a:lnTo>
                    <a:lnTo>
                      <a:pt x="388" y="547"/>
                    </a:lnTo>
                    <a:lnTo>
                      <a:pt x="407" y="521"/>
                    </a:lnTo>
                    <a:lnTo>
                      <a:pt x="424" y="493"/>
                    </a:lnTo>
                    <a:lnTo>
                      <a:pt x="440" y="464"/>
                    </a:lnTo>
                    <a:lnTo>
                      <a:pt x="453" y="435"/>
                    </a:lnTo>
                    <a:lnTo>
                      <a:pt x="465" y="404"/>
                    </a:lnTo>
                    <a:lnTo>
                      <a:pt x="476" y="373"/>
                    </a:lnTo>
                    <a:lnTo>
                      <a:pt x="484" y="340"/>
                    </a:lnTo>
                    <a:lnTo>
                      <a:pt x="491" y="307"/>
                    </a:lnTo>
                    <a:lnTo>
                      <a:pt x="496" y="275"/>
                    </a:lnTo>
                    <a:lnTo>
                      <a:pt x="499" y="240"/>
                    </a:lnTo>
                    <a:lnTo>
                      <a:pt x="500" y="206"/>
                    </a:lnTo>
                    <a:lnTo>
                      <a:pt x="500" y="179"/>
                    </a:lnTo>
                    <a:lnTo>
                      <a:pt x="497" y="152"/>
                    </a:lnTo>
                    <a:lnTo>
                      <a:pt x="494" y="125"/>
                    </a:lnTo>
                    <a:lnTo>
                      <a:pt x="491" y="99"/>
                    </a:lnTo>
                    <a:lnTo>
                      <a:pt x="485" y="74"/>
                    </a:lnTo>
                    <a:lnTo>
                      <a:pt x="479" y="49"/>
                    </a:lnTo>
                    <a:lnTo>
                      <a:pt x="471" y="24"/>
                    </a:lnTo>
                    <a:lnTo>
                      <a:pt x="463" y="0"/>
                    </a:lnTo>
                    <a:close/>
                  </a:path>
                </a:pathLst>
              </a:custGeom>
              <a:solidFill>
                <a:srgbClr val="FFFFFF"/>
              </a:solidFill>
              <a:ln w="9525">
                <a:noFill/>
                <a:round/>
                <a:headEnd/>
                <a:tailEnd/>
              </a:ln>
            </p:spPr>
            <p:txBody>
              <a:bodyPr/>
              <a:lstStyle/>
              <a:p>
                <a:endParaRPr lang="en-US" dirty="0"/>
              </a:p>
            </p:txBody>
          </p:sp>
          <p:sp>
            <p:nvSpPr>
              <p:cNvPr id="23577" name="Freeform 778"/>
              <p:cNvSpPr>
                <a:spLocks/>
              </p:cNvSpPr>
              <p:nvPr/>
            </p:nvSpPr>
            <p:spPr bwMode="white">
              <a:xfrm>
                <a:off x="3054" y="1511"/>
                <a:ext cx="63" cy="40"/>
              </a:xfrm>
              <a:custGeom>
                <a:avLst/>
                <a:gdLst>
                  <a:gd name="T0" fmla="*/ 0 w 529"/>
                  <a:gd name="T1" fmla="*/ 0 h 337"/>
                  <a:gd name="T2" fmla="*/ 0 w 529"/>
                  <a:gd name="T3" fmla="*/ 0 h 337"/>
                  <a:gd name="T4" fmla="*/ 0 w 529"/>
                  <a:gd name="T5" fmla="*/ 0 h 337"/>
                  <a:gd name="T6" fmla="*/ 0 w 529"/>
                  <a:gd name="T7" fmla="*/ 0 h 337"/>
                  <a:gd name="T8" fmla="*/ 0 w 529"/>
                  <a:gd name="T9" fmla="*/ 0 h 337"/>
                  <a:gd name="T10" fmla="*/ 0 w 529"/>
                  <a:gd name="T11" fmla="*/ 0 h 337"/>
                  <a:gd name="T12" fmla="*/ 0 w 529"/>
                  <a:gd name="T13" fmla="*/ 0 h 337"/>
                  <a:gd name="T14" fmla="*/ 0 w 529"/>
                  <a:gd name="T15" fmla="*/ 0 h 337"/>
                  <a:gd name="T16" fmla="*/ 0 w 529"/>
                  <a:gd name="T17" fmla="*/ 0 h 337"/>
                  <a:gd name="T18" fmla="*/ 0 w 529"/>
                  <a:gd name="T19" fmla="*/ 0 h 337"/>
                  <a:gd name="T20" fmla="*/ 0 w 529"/>
                  <a:gd name="T21" fmla="*/ 0 h 337"/>
                  <a:gd name="T22" fmla="*/ 0 w 529"/>
                  <a:gd name="T23" fmla="*/ 0 h 337"/>
                  <a:gd name="T24" fmla="*/ 0 w 529"/>
                  <a:gd name="T25" fmla="*/ 0 h 337"/>
                  <a:gd name="T26" fmla="*/ 0 w 529"/>
                  <a:gd name="T27" fmla="*/ 0 h 337"/>
                  <a:gd name="T28" fmla="*/ 0 w 529"/>
                  <a:gd name="T29" fmla="*/ 0 h 337"/>
                  <a:gd name="T30" fmla="*/ 0 w 529"/>
                  <a:gd name="T31" fmla="*/ 0 h 337"/>
                  <a:gd name="T32" fmla="*/ 0 w 529"/>
                  <a:gd name="T33" fmla="*/ 0 h 337"/>
                  <a:gd name="T34" fmla="*/ 0 w 529"/>
                  <a:gd name="T35" fmla="*/ 0 h 337"/>
                  <a:gd name="T36" fmla="*/ 0 w 529"/>
                  <a:gd name="T37" fmla="*/ 0 h 337"/>
                  <a:gd name="T38" fmla="*/ 0 w 529"/>
                  <a:gd name="T39" fmla="*/ 0 h 337"/>
                  <a:gd name="T40" fmla="*/ 0 w 529"/>
                  <a:gd name="T41" fmla="*/ 0 h 337"/>
                  <a:gd name="T42" fmla="*/ 0 w 529"/>
                  <a:gd name="T43" fmla="*/ 0 h 337"/>
                  <a:gd name="T44" fmla="*/ 0 w 529"/>
                  <a:gd name="T45" fmla="*/ 0 h 337"/>
                  <a:gd name="T46" fmla="*/ 0 w 529"/>
                  <a:gd name="T47" fmla="*/ 0 h 337"/>
                  <a:gd name="T48" fmla="*/ 0 w 529"/>
                  <a:gd name="T49" fmla="*/ 0 h 337"/>
                  <a:gd name="T50" fmla="*/ 0 w 529"/>
                  <a:gd name="T51" fmla="*/ 0 h 337"/>
                  <a:gd name="T52" fmla="*/ 0 w 529"/>
                  <a:gd name="T53" fmla="*/ 0 h 337"/>
                  <a:gd name="T54" fmla="*/ 0 w 529"/>
                  <a:gd name="T55" fmla="*/ 0 h 337"/>
                  <a:gd name="T56" fmla="*/ 0 w 529"/>
                  <a:gd name="T57" fmla="*/ 0 h 337"/>
                  <a:gd name="T58" fmla="*/ 0 w 529"/>
                  <a:gd name="T59" fmla="*/ 0 h 337"/>
                  <a:gd name="T60" fmla="*/ 0 w 529"/>
                  <a:gd name="T61" fmla="*/ 0 h 337"/>
                  <a:gd name="T62" fmla="*/ 0 w 529"/>
                  <a:gd name="T63" fmla="*/ 0 h 337"/>
                  <a:gd name="T64" fmla="*/ 0 w 529"/>
                  <a:gd name="T65" fmla="*/ 0 h 337"/>
                  <a:gd name="T66" fmla="*/ 0 w 529"/>
                  <a:gd name="T67" fmla="*/ 0 h 337"/>
                  <a:gd name="T68" fmla="*/ 0 w 529"/>
                  <a:gd name="T69" fmla="*/ 0 h 337"/>
                  <a:gd name="T70" fmla="*/ 0 w 529"/>
                  <a:gd name="T71" fmla="*/ 0 h 337"/>
                  <a:gd name="T72" fmla="*/ 0 w 529"/>
                  <a:gd name="T73" fmla="*/ 0 h 33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9"/>
                  <a:gd name="T112" fmla="*/ 0 h 337"/>
                  <a:gd name="T113" fmla="*/ 529 w 529"/>
                  <a:gd name="T114" fmla="*/ 337 h 33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9" h="337">
                    <a:moveTo>
                      <a:pt x="0" y="74"/>
                    </a:moveTo>
                    <a:lnTo>
                      <a:pt x="12" y="75"/>
                    </a:lnTo>
                    <a:lnTo>
                      <a:pt x="23" y="77"/>
                    </a:lnTo>
                    <a:lnTo>
                      <a:pt x="34" y="82"/>
                    </a:lnTo>
                    <a:lnTo>
                      <a:pt x="43" y="87"/>
                    </a:lnTo>
                    <a:lnTo>
                      <a:pt x="51" y="94"/>
                    </a:lnTo>
                    <a:lnTo>
                      <a:pt x="57" y="101"/>
                    </a:lnTo>
                    <a:lnTo>
                      <a:pt x="63" y="109"/>
                    </a:lnTo>
                    <a:lnTo>
                      <a:pt x="67" y="119"/>
                    </a:lnTo>
                    <a:lnTo>
                      <a:pt x="70" y="128"/>
                    </a:lnTo>
                    <a:lnTo>
                      <a:pt x="72" y="137"/>
                    </a:lnTo>
                    <a:lnTo>
                      <a:pt x="74" y="147"/>
                    </a:lnTo>
                    <a:lnTo>
                      <a:pt x="74" y="157"/>
                    </a:lnTo>
                    <a:lnTo>
                      <a:pt x="71" y="167"/>
                    </a:lnTo>
                    <a:lnTo>
                      <a:pt x="69" y="175"/>
                    </a:lnTo>
                    <a:lnTo>
                      <a:pt x="65" y="184"/>
                    </a:lnTo>
                    <a:lnTo>
                      <a:pt x="60" y="193"/>
                    </a:lnTo>
                    <a:lnTo>
                      <a:pt x="51" y="205"/>
                    </a:lnTo>
                    <a:lnTo>
                      <a:pt x="43" y="216"/>
                    </a:lnTo>
                    <a:lnTo>
                      <a:pt x="38" y="225"/>
                    </a:lnTo>
                    <a:lnTo>
                      <a:pt x="33" y="233"/>
                    </a:lnTo>
                    <a:lnTo>
                      <a:pt x="31" y="242"/>
                    </a:lnTo>
                    <a:lnTo>
                      <a:pt x="29" y="251"/>
                    </a:lnTo>
                    <a:lnTo>
                      <a:pt x="29" y="260"/>
                    </a:lnTo>
                    <a:lnTo>
                      <a:pt x="29" y="272"/>
                    </a:lnTo>
                    <a:lnTo>
                      <a:pt x="29" y="278"/>
                    </a:lnTo>
                    <a:lnTo>
                      <a:pt x="30" y="283"/>
                    </a:lnTo>
                    <a:lnTo>
                      <a:pt x="32" y="289"/>
                    </a:lnTo>
                    <a:lnTo>
                      <a:pt x="34" y="294"/>
                    </a:lnTo>
                    <a:lnTo>
                      <a:pt x="38" y="300"/>
                    </a:lnTo>
                    <a:lnTo>
                      <a:pt x="41" y="304"/>
                    </a:lnTo>
                    <a:lnTo>
                      <a:pt x="45" y="310"/>
                    </a:lnTo>
                    <a:lnTo>
                      <a:pt x="51" y="314"/>
                    </a:lnTo>
                    <a:lnTo>
                      <a:pt x="56" y="318"/>
                    </a:lnTo>
                    <a:lnTo>
                      <a:pt x="62" y="323"/>
                    </a:lnTo>
                    <a:lnTo>
                      <a:pt x="69" y="327"/>
                    </a:lnTo>
                    <a:lnTo>
                      <a:pt x="77" y="330"/>
                    </a:lnTo>
                    <a:lnTo>
                      <a:pt x="86" y="332"/>
                    </a:lnTo>
                    <a:lnTo>
                      <a:pt x="94" y="335"/>
                    </a:lnTo>
                    <a:lnTo>
                      <a:pt x="104" y="336"/>
                    </a:lnTo>
                    <a:lnTo>
                      <a:pt x="115" y="337"/>
                    </a:lnTo>
                    <a:lnTo>
                      <a:pt x="529" y="337"/>
                    </a:lnTo>
                    <a:lnTo>
                      <a:pt x="520" y="318"/>
                    </a:lnTo>
                    <a:lnTo>
                      <a:pt x="511" y="300"/>
                    </a:lnTo>
                    <a:lnTo>
                      <a:pt x="501" y="282"/>
                    </a:lnTo>
                    <a:lnTo>
                      <a:pt x="490" y="265"/>
                    </a:lnTo>
                    <a:lnTo>
                      <a:pt x="478" y="248"/>
                    </a:lnTo>
                    <a:lnTo>
                      <a:pt x="466" y="231"/>
                    </a:lnTo>
                    <a:lnTo>
                      <a:pt x="454" y="216"/>
                    </a:lnTo>
                    <a:lnTo>
                      <a:pt x="441" y="201"/>
                    </a:lnTo>
                    <a:lnTo>
                      <a:pt x="427" y="185"/>
                    </a:lnTo>
                    <a:lnTo>
                      <a:pt x="413" y="170"/>
                    </a:lnTo>
                    <a:lnTo>
                      <a:pt x="398" y="156"/>
                    </a:lnTo>
                    <a:lnTo>
                      <a:pt x="383" y="143"/>
                    </a:lnTo>
                    <a:lnTo>
                      <a:pt x="368" y="130"/>
                    </a:lnTo>
                    <a:lnTo>
                      <a:pt x="351" y="118"/>
                    </a:lnTo>
                    <a:lnTo>
                      <a:pt x="335" y="106"/>
                    </a:lnTo>
                    <a:lnTo>
                      <a:pt x="319" y="94"/>
                    </a:lnTo>
                    <a:lnTo>
                      <a:pt x="301" y="83"/>
                    </a:lnTo>
                    <a:lnTo>
                      <a:pt x="284" y="73"/>
                    </a:lnTo>
                    <a:lnTo>
                      <a:pt x="265" y="63"/>
                    </a:lnTo>
                    <a:lnTo>
                      <a:pt x="247" y="54"/>
                    </a:lnTo>
                    <a:lnTo>
                      <a:pt x="228" y="46"/>
                    </a:lnTo>
                    <a:lnTo>
                      <a:pt x="209" y="38"/>
                    </a:lnTo>
                    <a:lnTo>
                      <a:pt x="189" y="32"/>
                    </a:lnTo>
                    <a:lnTo>
                      <a:pt x="169" y="25"/>
                    </a:lnTo>
                    <a:lnTo>
                      <a:pt x="150" y="20"/>
                    </a:lnTo>
                    <a:lnTo>
                      <a:pt x="129" y="14"/>
                    </a:lnTo>
                    <a:lnTo>
                      <a:pt x="108" y="10"/>
                    </a:lnTo>
                    <a:lnTo>
                      <a:pt x="88" y="7"/>
                    </a:lnTo>
                    <a:lnTo>
                      <a:pt x="67" y="4"/>
                    </a:lnTo>
                    <a:lnTo>
                      <a:pt x="45" y="2"/>
                    </a:lnTo>
                    <a:lnTo>
                      <a:pt x="23" y="1"/>
                    </a:lnTo>
                    <a:lnTo>
                      <a:pt x="2" y="0"/>
                    </a:lnTo>
                    <a:lnTo>
                      <a:pt x="0" y="74"/>
                    </a:lnTo>
                    <a:close/>
                  </a:path>
                </a:pathLst>
              </a:custGeom>
              <a:solidFill>
                <a:srgbClr val="FFFFFF"/>
              </a:solidFill>
              <a:ln w="9525">
                <a:noFill/>
                <a:round/>
                <a:headEnd/>
                <a:tailEnd/>
              </a:ln>
            </p:spPr>
            <p:txBody>
              <a:bodyPr/>
              <a:lstStyle/>
              <a:p>
                <a:endParaRPr lang="en-US" dirty="0"/>
              </a:p>
            </p:txBody>
          </p:sp>
          <p:sp>
            <p:nvSpPr>
              <p:cNvPr id="23578" name="Freeform 779"/>
              <p:cNvSpPr>
                <a:spLocks/>
              </p:cNvSpPr>
              <p:nvPr/>
            </p:nvSpPr>
            <p:spPr bwMode="auto">
              <a:xfrm>
                <a:off x="3075" y="1568"/>
                <a:ext cx="38" cy="54"/>
              </a:xfrm>
              <a:custGeom>
                <a:avLst/>
                <a:gdLst>
                  <a:gd name="T0" fmla="*/ 0 w 330"/>
                  <a:gd name="T1" fmla="*/ 0 h 446"/>
                  <a:gd name="T2" fmla="*/ 0 w 330"/>
                  <a:gd name="T3" fmla="*/ 0 h 446"/>
                  <a:gd name="T4" fmla="*/ 0 w 330"/>
                  <a:gd name="T5" fmla="*/ 0 h 446"/>
                  <a:gd name="T6" fmla="*/ 0 w 330"/>
                  <a:gd name="T7" fmla="*/ 0 h 446"/>
                  <a:gd name="T8" fmla="*/ 0 w 330"/>
                  <a:gd name="T9" fmla="*/ 0 h 446"/>
                  <a:gd name="T10" fmla="*/ 0 w 330"/>
                  <a:gd name="T11" fmla="*/ 0 h 446"/>
                  <a:gd name="T12" fmla="*/ 0 w 330"/>
                  <a:gd name="T13" fmla="*/ 0 h 446"/>
                  <a:gd name="T14" fmla="*/ 0 w 330"/>
                  <a:gd name="T15" fmla="*/ 0 h 446"/>
                  <a:gd name="T16" fmla="*/ 0 w 330"/>
                  <a:gd name="T17" fmla="*/ 0 h 446"/>
                  <a:gd name="T18" fmla="*/ 0 w 330"/>
                  <a:gd name="T19" fmla="*/ 0 h 446"/>
                  <a:gd name="T20" fmla="*/ 0 w 330"/>
                  <a:gd name="T21" fmla="*/ 0 h 446"/>
                  <a:gd name="T22" fmla="*/ 0 w 330"/>
                  <a:gd name="T23" fmla="*/ 0 h 446"/>
                  <a:gd name="T24" fmla="*/ 0 w 330"/>
                  <a:gd name="T25" fmla="*/ 0 h 446"/>
                  <a:gd name="T26" fmla="*/ 0 w 330"/>
                  <a:gd name="T27" fmla="*/ 0 h 446"/>
                  <a:gd name="T28" fmla="*/ 0 w 330"/>
                  <a:gd name="T29" fmla="*/ 0 h 446"/>
                  <a:gd name="T30" fmla="*/ 0 w 330"/>
                  <a:gd name="T31" fmla="*/ 0 h 446"/>
                  <a:gd name="T32" fmla="*/ 0 w 330"/>
                  <a:gd name="T33" fmla="*/ 0 h 446"/>
                  <a:gd name="T34" fmla="*/ 0 w 330"/>
                  <a:gd name="T35" fmla="*/ 0 h 446"/>
                  <a:gd name="T36" fmla="*/ 0 w 330"/>
                  <a:gd name="T37" fmla="*/ 0 h 446"/>
                  <a:gd name="T38" fmla="*/ 0 w 330"/>
                  <a:gd name="T39" fmla="*/ 0 h 446"/>
                  <a:gd name="T40" fmla="*/ 0 w 330"/>
                  <a:gd name="T41" fmla="*/ 0 h 446"/>
                  <a:gd name="T42" fmla="*/ 0 w 330"/>
                  <a:gd name="T43" fmla="*/ 0 h 446"/>
                  <a:gd name="T44" fmla="*/ 0 w 330"/>
                  <a:gd name="T45" fmla="*/ 0 h 446"/>
                  <a:gd name="T46" fmla="*/ 0 w 330"/>
                  <a:gd name="T47" fmla="*/ 0 h 446"/>
                  <a:gd name="T48" fmla="*/ 0 w 330"/>
                  <a:gd name="T49" fmla="*/ 0 h 446"/>
                  <a:gd name="T50" fmla="*/ 0 w 330"/>
                  <a:gd name="T51" fmla="*/ 0 h 446"/>
                  <a:gd name="T52" fmla="*/ 0 w 330"/>
                  <a:gd name="T53" fmla="*/ 0 h 446"/>
                  <a:gd name="T54" fmla="*/ 0 w 330"/>
                  <a:gd name="T55" fmla="*/ 0 h 446"/>
                  <a:gd name="T56" fmla="*/ 0 w 330"/>
                  <a:gd name="T57" fmla="*/ 0 h 446"/>
                  <a:gd name="T58" fmla="*/ 0 w 330"/>
                  <a:gd name="T59" fmla="*/ 0 h 446"/>
                  <a:gd name="T60" fmla="*/ 0 w 330"/>
                  <a:gd name="T61" fmla="*/ 0 h 446"/>
                  <a:gd name="T62" fmla="*/ 0 w 330"/>
                  <a:gd name="T63" fmla="*/ 0 h 446"/>
                  <a:gd name="T64" fmla="*/ 0 w 330"/>
                  <a:gd name="T65" fmla="*/ 0 h 446"/>
                  <a:gd name="T66" fmla="*/ 0 w 330"/>
                  <a:gd name="T67" fmla="*/ 0 h 446"/>
                  <a:gd name="T68" fmla="*/ 0 w 330"/>
                  <a:gd name="T69" fmla="*/ 0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0"/>
                  <a:gd name="T106" fmla="*/ 0 h 446"/>
                  <a:gd name="T107" fmla="*/ 330 w 330"/>
                  <a:gd name="T108" fmla="*/ 446 h 4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0" h="446">
                    <a:moveTo>
                      <a:pt x="316" y="0"/>
                    </a:moveTo>
                    <a:lnTo>
                      <a:pt x="20" y="27"/>
                    </a:lnTo>
                    <a:lnTo>
                      <a:pt x="13" y="29"/>
                    </a:lnTo>
                    <a:lnTo>
                      <a:pt x="7" y="31"/>
                    </a:lnTo>
                    <a:lnTo>
                      <a:pt x="4" y="33"/>
                    </a:lnTo>
                    <a:lnTo>
                      <a:pt x="1" y="35"/>
                    </a:lnTo>
                    <a:lnTo>
                      <a:pt x="0" y="38"/>
                    </a:lnTo>
                    <a:lnTo>
                      <a:pt x="0" y="42"/>
                    </a:lnTo>
                    <a:lnTo>
                      <a:pt x="1" y="46"/>
                    </a:lnTo>
                    <a:lnTo>
                      <a:pt x="2" y="50"/>
                    </a:lnTo>
                    <a:lnTo>
                      <a:pt x="209" y="446"/>
                    </a:lnTo>
                    <a:lnTo>
                      <a:pt x="223" y="430"/>
                    </a:lnTo>
                    <a:lnTo>
                      <a:pt x="236" y="412"/>
                    </a:lnTo>
                    <a:lnTo>
                      <a:pt x="248" y="395"/>
                    </a:lnTo>
                    <a:lnTo>
                      <a:pt x="260" y="376"/>
                    </a:lnTo>
                    <a:lnTo>
                      <a:pt x="271" y="357"/>
                    </a:lnTo>
                    <a:lnTo>
                      <a:pt x="281" y="337"/>
                    </a:lnTo>
                    <a:lnTo>
                      <a:pt x="290" y="317"/>
                    </a:lnTo>
                    <a:lnTo>
                      <a:pt x="298" y="297"/>
                    </a:lnTo>
                    <a:lnTo>
                      <a:pt x="305" y="276"/>
                    </a:lnTo>
                    <a:lnTo>
                      <a:pt x="311" y="255"/>
                    </a:lnTo>
                    <a:lnTo>
                      <a:pt x="317" y="233"/>
                    </a:lnTo>
                    <a:lnTo>
                      <a:pt x="322" y="211"/>
                    </a:lnTo>
                    <a:lnTo>
                      <a:pt x="326" y="189"/>
                    </a:lnTo>
                    <a:lnTo>
                      <a:pt x="328" y="166"/>
                    </a:lnTo>
                    <a:lnTo>
                      <a:pt x="330" y="143"/>
                    </a:lnTo>
                    <a:lnTo>
                      <a:pt x="330" y="120"/>
                    </a:lnTo>
                    <a:lnTo>
                      <a:pt x="330" y="105"/>
                    </a:lnTo>
                    <a:lnTo>
                      <a:pt x="329" y="90"/>
                    </a:lnTo>
                    <a:lnTo>
                      <a:pt x="328" y="74"/>
                    </a:lnTo>
                    <a:lnTo>
                      <a:pt x="327" y="59"/>
                    </a:lnTo>
                    <a:lnTo>
                      <a:pt x="325" y="44"/>
                    </a:lnTo>
                    <a:lnTo>
                      <a:pt x="322" y="30"/>
                    </a:lnTo>
                    <a:lnTo>
                      <a:pt x="319" y="14"/>
                    </a:lnTo>
                    <a:lnTo>
                      <a:pt x="316" y="0"/>
                    </a:lnTo>
                    <a:close/>
                  </a:path>
                </a:pathLst>
              </a:custGeom>
              <a:solidFill>
                <a:srgbClr val="22A7EA"/>
              </a:solidFill>
              <a:ln w="9525">
                <a:noFill/>
                <a:round/>
                <a:headEnd/>
                <a:tailEnd/>
              </a:ln>
            </p:spPr>
            <p:txBody>
              <a:bodyPr/>
              <a:lstStyle/>
              <a:p>
                <a:endParaRPr lang="en-US" dirty="0"/>
              </a:p>
            </p:txBody>
          </p:sp>
          <p:sp>
            <p:nvSpPr>
              <p:cNvPr id="23579" name="Freeform 780"/>
              <p:cNvSpPr>
                <a:spLocks/>
              </p:cNvSpPr>
              <p:nvPr/>
            </p:nvSpPr>
            <p:spPr bwMode="auto">
              <a:xfrm>
                <a:off x="3068" y="1521"/>
                <a:ext cx="31" cy="21"/>
              </a:xfrm>
              <a:custGeom>
                <a:avLst/>
                <a:gdLst>
                  <a:gd name="T0" fmla="*/ 0 w 267"/>
                  <a:gd name="T1" fmla="*/ 0 h 157"/>
                  <a:gd name="T2" fmla="*/ 0 w 267"/>
                  <a:gd name="T3" fmla="*/ 0 h 157"/>
                  <a:gd name="T4" fmla="*/ 0 w 267"/>
                  <a:gd name="T5" fmla="*/ 0 h 157"/>
                  <a:gd name="T6" fmla="*/ 0 w 267"/>
                  <a:gd name="T7" fmla="*/ 0 h 157"/>
                  <a:gd name="T8" fmla="*/ 0 w 267"/>
                  <a:gd name="T9" fmla="*/ 0 h 157"/>
                  <a:gd name="T10" fmla="*/ 0 w 267"/>
                  <a:gd name="T11" fmla="*/ 0 h 157"/>
                  <a:gd name="T12" fmla="*/ 0 w 267"/>
                  <a:gd name="T13" fmla="*/ 0 h 157"/>
                  <a:gd name="T14" fmla="*/ 0 w 267"/>
                  <a:gd name="T15" fmla="*/ 0 h 157"/>
                  <a:gd name="T16" fmla="*/ 0 w 267"/>
                  <a:gd name="T17" fmla="*/ 0 h 157"/>
                  <a:gd name="T18" fmla="*/ 0 w 267"/>
                  <a:gd name="T19" fmla="*/ 0 h 157"/>
                  <a:gd name="T20" fmla="*/ 0 w 267"/>
                  <a:gd name="T21" fmla="*/ 0 h 157"/>
                  <a:gd name="T22" fmla="*/ 0 w 267"/>
                  <a:gd name="T23" fmla="*/ 0 h 157"/>
                  <a:gd name="T24" fmla="*/ 0 w 267"/>
                  <a:gd name="T25" fmla="*/ 0 h 157"/>
                  <a:gd name="T26" fmla="*/ 0 w 267"/>
                  <a:gd name="T27" fmla="*/ 0 h 157"/>
                  <a:gd name="T28" fmla="*/ 0 w 267"/>
                  <a:gd name="T29" fmla="*/ 0 h 157"/>
                  <a:gd name="T30" fmla="*/ 0 w 267"/>
                  <a:gd name="T31" fmla="*/ 0 h 157"/>
                  <a:gd name="T32" fmla="*/ 0 w 267"/>
                  <a:gd name="T33" fmla="*/ 0 h 157"/>
                  <a:gd name="T34" fmla="*/ 0 w 267"/>
                  <a:gd name="T35" fmla="*/ 0 h 157"/>
                  <a:gd name="T36" fmla="*/ 0 w 267"/>
                  <a:gd name="T37" fmla="*/ 0 h 157"/>
                  <a:gd name="T38" fmla="*/ 0 w 267"/>
                  <a:gd name="T39" fmla="*/ 0 h 157"/>
                  <a:gd name="T40" fmla="*/ 0 w 267"/>
                  <a:gd name="T41" fmla="*/ 0 h 157"/>
                  <a:gd name="T42" fmla="*/ 0 w 267"/>
                  <a:gd name="T43" fmla="*/ 0 h 157"/>
                  <a:gd name="T44" fmla="*/ 0 w 267"/>
                  <a:gd name="T45" fmla="*/ 0 h 157"/>
                  <a:gd name="T46" fmla="*/ 0 w 267"/>
                  <a:gd name="T47" fmla="*/ 0 h 157"/>
                  <a:gd name="T48" fmla="*/ 0 w 267"/>
                  <a:gd name="T49" fmla="*/ 0 h 157"/>
                  <a:gd name="T50" fmla="*/ 0 w 267"/>
                  <a:gd name="T51" fmla="*/ 0 h 157"/>
                  <a:gd name="T52" fmla="*/ 0 w 267"/>
                  <a:gd name="T53" fmla="*/ 0 h 157"/>
                  <a:gd name="T54" fmla="*/ 0 w 267"/>
                  <a:gd name="T55" fmla="*/ 0 h 157"/>
                  <a:gd name="T56" fmla="*/ 0 w 267"/>
                  <a:gd name="T57" fmla="*/ 0 h 157"/>
                  <a:gd name="T58" fmla="*/ 0 w 267"/>
                  <a:gd name="T59" fmla="*/ 0 h 157"/>
                  <a:gd name="T60" fmla="*/ 0 w 267"/>
                  <a:gd name="T61" fmla="*/ 0 h 157"/>
                  <a:gd name="T62" fmla="*/ 0 w 267"/>
                  <a:gd name="T63" fmla="*/ 0 h 157"/>
                  <a:gd name="T64" fmla="*/ 0 w 267"/>
                  <a:gd name="T65" fmla="*/ 0 h 157"/>
                  <a:gd name="T66" fmla="*/ 0 w 267"/>
                  <a:gd name="T67" fmla="*/ 0 h 157"/>
                  <a:gd name="T68" fmla="*/ 0 w 267"/>
                  <a:gd name="T69" fmla="*/ 0 h 157"/>
                  <a:gd name="T70" fmla="*/ 0 w 267"/>
                  <a:gd name="T71" fmla="*/ 0 h 157"/>
                  <a:gd name="T72" fmla="*/ 0 w 267"/>
                  <a:gd name="T73" fmla="*/ 0 h 157"/>
                  <a:gd name="T74" fmla="*/ 0 w 267"/>
                  <a:gd name="T75" fmla="*/ 0 h 157"/>
                  <a:gd name="T76" fmla="*/ 0 w 267"/>
                  <a:gd name="T77" fmla="*/ 0 h 157"/>
                  <a:gd name="T78" fmla="*/ 0 w 267"/>
                  <a:gd name="T79" fmla="*/ 0 h 157"/>
                  <a:gd name="T80" fmla="*/ 0 w 267"/>
                  <a:gd name="T81" fmla="*/ 0 h 157"/>
                  <a:gd name="T82" fmla="*/ 0 w 267"/>
                  <a:gd name="T83" fmla="*/ 0 h 1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7"/>
                  <a:gd name="T127" fmla="*/ 0 h 157"/>
                  <a:gd name="T128" fmla="*/ 267 w 267"/>
                  <a:gd name="T129" fmla="*/ 157 h 15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7" h="157">
                    <a:moveTo>
                      <a:pt x="25" y="0"/>
                    </a:moveTo>
                    <a:lnTo>
                      <a:pt x="29" y="10"/>
                    </a:lnTo>
                    <a:lnTo>
                      <a:pt x="34" y="20"/>
                    </a:lnTo>
                    <a:lnTo>
                      <a:pt x="36" y="30"/>
                    </a:lnTo>
                    <a:lnTo>
                      <a:pt x="38" y="40"/>
                    </a:lnTo>
                    <a:lnTo>
                      <a:pt x="38" y="50"/>
                    </a:lnTo>
                    <a:lnTo>
                      <a:pt x="38" y="60"/>
                    </a:lnTo>
                    <a:lnTo>
                      <a:pt x="37" y="70"/>
                    </a:lnTo>
                    <a:lnTo>
                      <a:pt x="35" y="80"/>
                    </a:lnTo>
                    <a:lnTo>
                      <a:pt x="33" y="90"/>
                    </a:lnTo>
                    <a:lnTo>
                      <a:pt x="29" y="98"/>
                    </a:lnTo>
                    <a:lnTo>
                      <a:pt x="26" y="108"/>
                    </a:lnTo>
                    <a:lnTo>
                      <a:pt x="22" y="116"/>
                    </a:lnTo>
                    <a:lnTo>
                      <a:pt x="17" y="125"/>
                    </a:lnTo>
                    <a:lnTo>
                      <a:pt x="13" y="132"/>
                    </a:lnTo>
                    <a:lnTo>
                      <a:pt x="8" y="139"/>
                    </a:lnTo>
                    <a:lnTo>
                      <a:pt x="2" y="144"/>
                    </a:lnTo>
                    <a:lnTo>
                      <a:pt x="1" y="146"/>
                    </a:lnTo>
                    <a:lnTo>
                      <a:pt x="0" y="148"/>
                    </a:lnTo>
                    <a:lnTo>
                      <a:pt x="0" y="151"/>
                    </a:lnTo>
                    <a:lnTo>
                      <a:pt x="0" y="152"/>
                    </a:lnTo>
                    <a:lnTo>
                      <a:pt x="1" y="154"/>
                    </a:lnTo>
                    <a:lnTo>
                      <a:pt x="2" y="155"/>
                    </a:lnTo>
                    <a:lnTo>
                      <a:pt x="3" y="156"/>
                    </a:lnTo>
                    <a:lnTo>
                      <a:pt x="4" y="156"/>
                    </a:lnTo>
                    <a:lnTo>
                      <a:pt x="267" y="157"/>
                    </a:lnTo>
                    <a:lnTo>
                      <a:pt x="255" y="143"/>
                    </a:lnTo>
                    <a:lnTo>
                      <a:pt x="242" y="130"/>
                    </a:lnTo>
                    <a:lnTo>
                      <a:pt x="229" y="118"/>
                    </a:lnTo>
                    <a:lnTo>
                      <a:pt x="216" y="105"/>
                    </a:lnTo>
                    <a:lnTo>
                      <a:pt x="202" y="94"/>
                    </a:lnTo>
                    <a:lnTo>
                      <a:pt x="188" y="82"/>
                    </a:lnTo>
                    <a:lnTo>
                      <a:pt x="173" y="72"/>
                    </a:lnTo>
                    <a:lnTo>
                      <a:pt x="158" y="61"/>
                    </a:lnTo>
                    <a:lnTo>
                      <a:pt x="143" y="51"/>
                    </a:lnTo>
                    <a:lnTo>
                      <a:pt x="126" y="43"/>
                    </a:lnTo>
                    <a:lnTo>
                      <a:pt x="110" y="34"/>
                    </a:lnTo>
                    <a:lnTo>
                      <a:pt x="94" y="26"/>
                    </a:lnTo>
                    <a:lnTo>
                      <a:pt x="77" y="19"/>
                    </a:lnTo>
                    <a:lnTo>
                      <a:pt x="60" y="12"/>
                    </a:lnTo>
                    <a:lnTo>
                      <a:pt x="43" y="6"/>
                    </a:lnTo>
                    <a:lnTo>
                      <a:pt x="25" y="0"/>
                    </a:lnTo>
                    <a:close/>
                  </a:path>
                </a:pathLst>
              </a:custGeom>
              <a:solidFill>
                <a:srgbClr val="22A7EA"/>
              </a:solidFill>
              <a:ln w="9525">
                <a:noFill/>
                <a:round/>
                <a:headEnd/>
                <a:tailEnd/>
              </a:ln>
            </p:spPr>
            <p:txBody>
              <a:bodyPr/>
              <a:lstStyle/>
              <a:p>
                <a:endParaRPr lang="en-US" dirty="0"/>
              </a:p>
            </p:txBody>
          </p:sp>
          <p:sp>
            <p:nvSpPr>
              <p:cNvPr id="23580" name="Freeform 781"/>
              <p:cNvSpPr>
                <a:spLocks/>
              </p:cNvSpPr>
              <p:nvPr/>
            </p:nvSpPr>
            <p:spPr bwMode="white">
              <a:xfrm>
                <a:off x="3016" y="1589"/>
                <a:ext cx="77" cy="65"/>
              </a:xfrm>
              <a:custGeom>
                <a:avLst/>
                <a:gdLst>
                  <a:gd name="T0" fmla="*/ 0 w 641"/>
                  <a:gd name="T1" fmla="*/ 0 h 542"/>
                  <a:gd name="T2" fmla="*/ 0 w 641"/>
                  <a:gd name="T3" fmla="*/ 0 h 542"/>
                  <a:gd name="T4" fmla="*/ 0 w 641"/>
                  <a:gd name="T5" fmla="*/ 0 h 542"/>
                  <a:gd name="T6" fmla="*/ 0 w 641"/>
                  <a:gd name="T7" fmla="*/ 0 h 542"/>
                  <a:gd name="T8" fmla="*/ 0 w 641"/>
                  <a:gd name="T9" fmla="*/ 0 h 542"/>
                  <a:gd name="T10" fmla="*/ 0 w 641"/>
                  <a:gd name="T11" fmla="*/ 0 h 542"/>
                  <a:gd name="T12" fmla="*/ 0 w 641"/>
                  <a:gd name="T13" fmla="*/ 0 h 542"/>
                  <a:gd name="T14" fmla="*/ 0 w 641"/>
                  <a:gd name="T15" fmla="*/ 0 h 542"/>
                  <a:gd name="T16" fmla="*/ 0 w 641"/>
                  <a:gd name="T17" fmla="*/ 0 h 542"/>
                  <a:gd name="T18" fmla="*/ 0 w 641"/>
                  <a:gd name="T19" fmla="*/ 0 h 542"/>
                  <a:gd name="T20" fmla="*/ 0 w 641"/>
                  <a:gd name="T21" fmla="*/ 0 h 542"/>
                  <a:gd name="T22" fmla="*/ 0 w 641"/>
                  <a:gd name="T23" fmla="*/ 0 h 542"/>
                  <a:gd name="T24" fmla="*/ 0 w 641"/>
                  <a:gd name="T25" fmla="*/ 0 h 542"/>
                  <a:gd name="T26" fmla="*/ 0 w 641"/>
                  <a:gd name="T27" fmla="*/ 0 h 542"/>
                  <a:gd name="T28" fmla="*/ 0 w 641"/>
                  <a:gd name="T29" fmla="*/ 0 h 542"/>
                  <a:gd name="T30" fmla="*/ 0 w 641"/>
                  <a:gd name="T31" fmla="*/ 0 h 542"/>
                  <a:gd name="T32" fmla="*/ 0 w 641"/>
                  <a:gd name="T33" fmla="*/ 0 h 542"/>
                  <a:gd name="T34" fmla="*/ 0 w 641"/>
                  <a:gd name="T35" fmla="*/ 0 h 542"/>
                  <a:gd name="T36" fmla="*/ 0 w 641"/>
                  <a:gd name="T37" fmla="*/ 0 h 542"/>
                  <a:gd name="T38" fmla="*/ 0 w 641"/>
                  <a:gd name="T39" fmla="*/ 0 h 542"/>
                  <a:gd name="T40" fmla="*/ 0 w 641"/>
                  <a:gd name="T41" fmla="*/ 0 h 542"/>
                  <a:gd name="T42" fmla="*/ 0 w 641"/>
                  <a:gd name="T43" fmla="*/ 0 h 542"/>
                  <a:gd name="T44" fmla="*/ 0 w 641"/>
                  <a:gd name="T45" fmla="*/ 0 h 542"/>
                  <a:gd name="T46" fmla="*/ 0 w 641"/>
                  <a:gd name="T47" fmla="*/ 0 h 542"/>
                  <a:gd name="T48" fmla="*/ 0 w 641"/>
                  <a:gd name="T49" fmla="*/ 0 h 542"/>
                  <a:gd name="T50" fmla="*/ 0 w 641"/>
                  <a:gd name="T51" fmla="*/ 0 h 542"/>
                  <a:gd name="T52" fmla="*/ 0 w 641"/>
                  <a:gd name="T53" fmla="*/ 0 h 542"/>
                  <a:gd name="T54" fmla="*/ 0 w 641"/>
                  <a:gd name="T55" fmla="*/ 0 h 542"/>
                  <a:gd name="T56" fmla="*/ 0 w 641"/>
                  <a:gd name="T57" fmla="*/ 0 h 542"/>
                  <a:gd name="T58" fmla="*/ 0 w 641"/>
                  <a:gd name="T59" fmla="*/ 0 h 542"/>
                  <a:gd name="T60" fmla="*/ 0 w 641"/>
                  <a:gd name="T61" fmla="*/ 0 h 542"/>
                  <a:gd name="T62" fmla="*/ 0 w 641"/>
                  <a:gd name="T63" fmla="*/ 0 h 542"/>
                  <a:gd name="T64" fmla="*/ 0 w 641"/>
                  <a:gd name="T65" fmla="*/ 0 h 542"/>
                  <a:gd name="T66" fmla="*/ 0 w 641"/>
                  <a:gd name="T67" fmla="*/ 0 h 542"/>
                  <a:gd name="T68" fmla="*/ 0 w 641"/>
                  <a:gd name="T69" fmla="*/ 0 h 542"/>
                  <a:gd name="T70" fmla="*/ 0 w 641"/>
                  <a:gd name="T71" fmla="*/ 0 h 542"/>
                  <a:gd name="T72" fmla="*/ 0 w 641"/>
                  <a:gd name="T73" fmla="*/ 0 h 542"/>
                  <a:gd name="T74" fmla="*/ 0 w 641"/>
                  <a:gd name="T75" fmla="*/ 0 h 542"/>
                  <a:gd name="T76" fmla="*/ 0 w 641"/>
                  <a:gd name="T77" fmla="*/ 0 h 542"/>
                  <a:gd name="T78" fmla="*/ 0 w 641"/>
                  <a:gd name="T79" fmla="*/ 0 h 542"/>
                  <a:gd name="T80" fmla="*/ 0 w 641"/>
                  <a:gd name="T81" fmla="*/ 0 h 542"/>
                  <a:gd name="T82" fmla="*/ 0 w 641"/>
                  <a:gd name="T83" fmla="*/ 0 h 542"/>
                  <a:gd name="T84" fmla="*/ 0 w 641"/>
                  <a:gd name="T85" fmla="*/ 0 h 542"/>
                  <a:gd name="T86" fmla="*/ 0 w 641"/>
                  <a:gd name="T87" fmla="*/ 0 h 542"/>
                  <a:gd name="T88" fmla="*/ 0 w 641"/>
                  <a:gd name="T89" fmla="*/ 0 h 542"/>
                  <a:gd name="T90" fmla="*/ 0 w 641"/>
                  <a:gd name="T91" fmla="*/ 0 h 542"/>
                  <a:gd name="T92" fmla="*/ 0 w 641"/>
                  <a:gd name="T93" fmla="*/ 0 h 542"/>
                  <a:gd name="T94" fmla="*/ 0 w 641"/>
                  <a:gd name="T95" fmla="*/ 0 h 542"/>
                  <a:gd name="T96" fmla="*/ 0 w 641"/>
                  <a:gd name="T97" fmla="*/ 0 h 542"/>
                  <a:gd name="T98" fmla="*/ 0 w 641"/>
                  <a:gd name="T99" fmla="*/ 0 h 542"/>
                  <a:gd name="T100" fmla="*/ 0 w 641"/>
                  <a:gd name="T101" fmla="*/ 0 h 542"/>
                  <a:gd name="T102" fmla="*/ 0 w 641"/>
                  <a:gd name="T103" fmla="*/ 0 h 542"/>
                  <a:gd name="T104" fmla="*/ 0 w 641"/>
                  <a:gd name="T105" fmla="*/ 0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41"/>
                  <a:gd name="T160" fmla="*/ 0 h 542"/>
                  <a:gd name="T161" fmla="*/ 641 w 641"/>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41" h="542">
                    <a:moveTo>
                      <a:pt x="321" y="542"/>
                    </a:moveTo>
                    <a:lnTo>
                      <a:pt x="342" y="541"/>
                    </a:lnTo>
                    <a:lnTo>
                      <a:pt x="365" y="540"/>
                    </a:lnTo>
                    <a:lnTo>
                      <a:pt x="386" y="538"/>
                    </a:lnTo>
                    <a:lnTo>
                      <a:pt x="408" y="536"/>
                    </a:lnTo>
                    <a:lnTo>
                      <a:pt x="428" y="532"/>
                    </a:lnTo>
                    <a:lnTo>
                      <a:pt x="450" y="528"/>
                    </a:lnTo>
                    <a:lnTo>
                      <a:pt x="470" y="522"/>
                    </a:lnTo>
                    <a:lnTo>
                      <a:pt x="491" y="517"/>
                    </a:lnTo>
                    <a:lnTo>
                      <a:pt x="510" y="510"/>
                    </a:lnTo>
                    <a:lnTo>
                      <a:pt x="531" y="503"/>
                    </a:lnTo>
                    <a:lnTo>
                      <a:pt x="549" y="495"/>
                    </a:lnTo>
                    <a:lnTo>
                      <a:pt x="569" y="486"/>
                    </a:lnTo>
                    <a:lnTo>
                      <a:pt x="588" y="478"/>
                    </a:lnTo>
                    <a:lnTo>
                      <a:pt x="606" y="468"/>
                    </a:lnTo>
                    <a:lnTo>
                      <a:pt x="624" y="457"/>
                    </a:lnTo>
                    <a:lnTo>
                      <a:pt x="641" y="446"/>
                    </a:lnTo>
                    <a:lnTo>
                      <a:pt x="357" y="22"/>
                    </a:lnTo>
                    <a:lnTo>
                      <a:pt x="353" y="17"/>
                    </a:lnTo>
                    <a:lnTo>
                      <a:pt x="349" y="13"/>
                    </a:lnTo>
                    <a:lnTo>
                      <a:pt x="345" y="9"/>
                    </a:lnTo>
                    <a:lnTo>
                      <a:pt x="340" y="7"/>
                    </a:lnTo>
                    <a:lnTo>
                      <a:pt x="336" y="4"/>
                    </a:lnTo>
                    <a:lnTo>
                      <a:pt x="330" y="3"/>
                    </a:lnTo>
                    <a:lnTo>
                      <a:pt x="326" y="1"/>
                    </a:lnTo>
                    <a:lnTo>
                      <a:pt x="322" y="0"/>
                    </a:lnTo>
                    <a:lnTo>
                      <a:pt x="316" y="1"/>
                    </a:lnTo>
                    <a:lnTo>
                      <a:pt x="312" y="1"/>
                    </a:lnTo>
                    <a:lnTo>
                      <a:pt x="306" y="4"/>
                    </a:lnTo>
                    <a:lnTo>
                      <a:pt x="302" y="6"/>
                    </a:lnTo>
                    <a:lnTo>
                      <a:pt x="298" y="9"/>
                    </a:lnTo>
                    <a:lnTo>
                      <a:pt x="292" y="12"/>
                    </a:lnTo>
                    <a:lnTo>
                      <a:pt x="289" y="17"/>
                    </a:lnTo>
                    <a:lnTo>
                      <a:pt x="285" y="22"/>
                    </a:lnTo>
                    <a:lnTo>
                      <a:pt x="0" y="446"/>
                    </a:lnTo>
                    <a:lnTo>
                      <a:pt x="18" y="457"/>
                    </a:lnTo>
                    <a:lnTo>
                      <a:pt x="36" y="468"/>
                    </a:lnTo>
                    <a:lnTo>
                      <a:pt x="54" y="478"/>
                    </a:lnTo>
                    <a:lnTo>
                      <a:pt x="73" y="486"/>
                    </a:lnTo>
                    <a:lnTo>
                      <a:pt x="92" y="495"/>
                    </a:lnTo>
                    <a:lnTo>
                      <a:pt x="111" y="503"/>
                    </a:lnTo>
                    <a:lnTo>
                      <a:pt x="131" y="510"/>
                    </a:lnTo>
                    <a:lnTo>
                      <a:pt x="151" y="517"/>
                    </a:lnTo>
                    <a:lnTo>
                      <a:pt x="171" y="522"/>
                    </a:lnTo>
                    <a:lnTo>
                      <a:pt x="192" y="528"/>
                    </a:lnTo>
                    <a:lnTo>
                      <a:pt x="213" y="532"/>
                    </a:lnTo>
                    <a:lnTo>
                      <a:pt x="233" y="536"/>
                    </a:lnTo>
                    <a:lnTo>
                      <a:pt x="255" y="538"/>
                    </a:lnTo>
                    <a:lnTo>
                      <a:pt x="277" y="540"/>
                    </a:lnTo>
                    <a:lnTo>
                      <a:pt x="299" y="541"/>
                    </a:lnTo>
                    <a:lnTo>
                      <a:pt x="321" y="542"/>
                    </a:lnTo>
                    <a:close/>
                  </a:path>
                </a:pathLst>
              </a:custGeom>
              <a:solidFill>
                <a:srgbClr val="FFFFFF"/>
              </a:solidFill>
              <a:ln w="9525">
                <a:noFill/>
                <a:round/>
                <a:headEnd/>
                <a:tailEnd/>
              </a:ln>
            </p:spPr>
            <p:txBody>
              <a:bodyPr/>
              <a:lstStyle/>
              <a:p>
                <a:endParaRPr lang="en-US" dirty="0"/>
              </a:p>
            </p:txBody>
          </p:sp>
          <p:sp>
            <p:nvSpPr>
              <p:cNvPr id="23581" name="Freeform 782"/>
              <p:cNvSpPr>
                <a:spLocks/>
              </p:cNvSpPr>
              <p:nvPr/>
            </p:nvSpPr>
            <p:spPr bwMode="auto">
              <a:xfrm>
                <a:off x="3217" y="1446"/>
                <a:ext cx="203" cy="271"/>
              </a:xfrm>
              <a:custGeom>
                <a:avLst/>
                <a:gdLst>
                  <a:gd name="T0" fmla="*/ 0 w 1734"/>
                  <a:gd name="T1" fmla="*/ 0 h 2173"/>
                  <a:gd name="T2" fmla="*/ 0 w 1734"/>
                  <a:gd name="T3" fmla="*/ 0 h 2173"/>
                  <a:gd name="T4" fmla="*/ 0 w 1734"/>
                  <a:gd name="T5" fmla="*/ 0 h 2173"/>
                  <a:gd name="T6" fmla="*/ 0 w 1734"/>
                  <a:gd name="T7" fmla="*/ 0 h 2173"/>
                  <a:gd name="T8" fmla="*/ 0 w 1734"/>
                  <a:gd name="T9" fmla="*/ 0 h 2173"/>
                  <a:gd name="T10" fmla="*/ 0 w 1734"/>
                  <a:gd name="T11" fmla="*/ 0 h 2173"/>
                  <a:gd name="T12" fmla="*/ 0 w 1734"/>
                  <a:gd name="T13" fmla="*/ 0 h 2173"/>
                  <a:gd name="T14" fmla="*/ 0 w 1734"/>
                  <a:gd name="T15" fmla="*/ 0 h 2173"/>
                  <a:gd name="T16" fmla="*/ 0 w 1734"/>
                  <a:gd name="T17" fmla="*/ 0 h 2173"/>
                  <a:gd name="T18" fmla="*/ 0 w 1734"/>
                  <a:gd name="T19" fmla="*/ 0 h 2173"/>
                  <a:gd name="T20" fmla="*/ 0 w 1734"/>
                  <a:gd name="T21" fmla="*/ 0 h 2173"/>
                  <a:gd name="T22" fmla="*/ 0 w 1734"/>
                  <a:gd name="T23" fmla="*/ 0 h 2173"/>
                  <a:gd name="T24" fmla="*/ 0 w 1734"/>
                  <a:gd name="T25" fmla="*/ 0 h 2173"/>
                  <a:gd name="T26" fmla="*/ 0 w 1734"/>
                  <a:gd name="T27" fmla="*/ 0 h 2173"/>
                  <a:gd name="T28" fmla="*/ 0 w 1734"/>
                  <a:gd name="T29" fmla="*/ 0 h 2173"/>
                  <a:gd name="T30" fmla="*/ 0 w 1734"/>
                  <a:gd name="T31" fmla="*/ 0 h 2173"/>
                  <a:gd name="T32" fmla="*/ 0 w 1734"/>
                  <a:gd name="T33" fmla="*/ 0 h 2173"/>
                  <a:gd name="T34" fmla="*/ 0 w 1734"/>
                  <a:gd name="T35" fmla="*/ 0 h 2173"/>
                  <a:gd name="T36" fmla="*/ 0 w 1734"/>
                  <a:gd name="T37" fmla="*/ 0 h 2173"/>
                  <a:gd name="T38" fmla="*/ 0 w 1734"/>
                  <a:gd name="T39" fmla="*/ 0 h 2173"/>
                  <a:gd name="T40" fmla="*/ 0 w 1734"/>
                  <a:gd name="T41" fmla="*/ 0 h 2173"/>
                  <a:gd name="T42" fmla="*/ 0 w 1734"/>
                  <a:gd name="T43" fmla="*/ 0 h 2173"/>
                  <a:gd name="T44" fmla="*/ 0 w 1734"/>
                  <a:gd name="T45" fmla="*/ 0 h 2173"/>
                  <a:gd name="T46" fmla="*/ 0 w 1734"/>
                  <a:gd name="T47" fmla="*/ 0 h 2173"/>
                  <a:gd name="T48" fmla="*/ 0 w 1734"/>
                  <a:gd name="T49" fmla="*/ 0 h 2173"/>
                  <a:gd name="T50" fmla="*/ 0 w 1734"/>
                  <a:gd name="T51" fmla="*/ 0 h 2173"/>
                  <a:gd name="T52" fmla="*/ 0 w 1734"/>
                  <a:gd name="T53" fmla="*/ 0 h 2173"/>
                  <a:gd name="T54" fmla="*/ 0 w 1734"/>
                  <a:gd name="T55" fmla="*/ 0 h 2173"/>
                  <a:gd name="T56" fmla="*/ 0 w 1734"/>
                  <a:gd name="T57" fmla="*/ 0 h 2173"/>
                  <a:gd name="T58" fmla="*/ 0 w 1734"/>
                  <a:gd name="T59" fmla="*/ 0 h 2173"/>
                  <a:gd name="T60" fmla="*/ 0 w 1734"/>
                  <a:gd name="T61" fmla="*/ 0 h 2173"/>
                  <a:gd name="T62" fmla="*/ 0 w 1734"/>
                  <a:gd name="T63" fmla="*/ 0 h 2173"/>
                  <a:gd name="T64" fmla="*/ 0 w 1734"/>
                  <a:gd name="T65" fmla="*/ 0 h 2173"/>
                  <a:gd name="T66" fmla="*/ 0 w 1734"/>
                  <a:gd name="T67" fmla="*/ 0 h 2173"/>
                  <a:gd name="T68" fmla="*/ 0 w 1734"/>
                  <a:gd name="T69" fmla="*/ 0 h 2173"/>
                  <a:gd name="T70" fmla="*/ 0 w 1734"/>
                  <a:gd name="T71" fmla="*/ 0 h 2173"/>
                  <a:gd name="T72" fmla="*/ 0 w 1734"/>
                  <a:gd name="T73" fmla="*/ 0 h 2173"/>
                  <a:gd name="T74" fmla="*/ 0 w 1734"/>
                  <a:gd name="T75" fmla="*/ 0 h 2173"/>
                  <a:gd name="T76" fmla="*/ 0 w 1734"/>
                  <a:gd name="T77" fmla="*/ 0 h 2173"/>
                  <a:gd name="T78" fmla="*/ 0 w 1734"/>
                  <a:gd name="T79" fmla="*/ 0 h 2173"/>
                  <a:gd name="T80" fmla="*/ 0 w 1734"/>
                  <a:gd name="T81" fmla="*/ 0 h 2173"/>
                  <a:gd name="T82" fmla="*/ 0 w 1734"/>
                  <a:gd name="T83" fmla="*/ 0 h 2173"/>
                  <a:gd name="T84" fmla="*/ 0 w 1734"/>
                  <a:gd name="T85" fmla="*/ 0 h 2173"/>
                  <a:gd name="T86" fmla="*/ 0 w 1734"/>
                  <a:gd name="T87" fmla="*/ 0 h 2173"/>
                  <a:gd name="T88" fmla="*/ 0 w 1734"/>
                  <a:gd name="T89" fmla="*/ 0 h 2173"/>
                  <a:gd name="T90" fmla="*/ 0 w 1734"/>
                  <a:gd name="T91" fmla="*/ 0 h 2173"/>
                  <a:gd name="T92" fmla="*/ 0 w 1734"/>
                  <a:gd name="T93" fmla="*/ 0 h 2173"/>
                  <a:gd name="T94" fmla="*/ 0 w 1734"/>
                  <a:gd name="T95" fmla="*/ 0 h 2173"/>
                  <a:gd name="T96" fmla="*/ 0 w 1734"/>
                  <a:gd name="T97" fmla="*/ 0 h 2173"/>
                  <a:gd name="T98" fmla="*/ 0 w 1734"/>
                  <a:gd name="T99" fmla="*/ 0 h 2173"/>
                  <a:gd name="T100" fmla="*/ 0 w 1734"/>
                  <a:gd name="T101" fmla="*/ 0 h 2173"/>
                  <a:gd name="T102" fmla="*/ 0 w 1734"/>
                  <a:gd name="T103" fmla="*/ 0 h 2173"/>
                  <a:gd name="T104" fmla="*/ 0 w 1734"/>
                  <a:gd name="T105" fmla="*/ 0 h 2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34"/>
                  <a:gd name="T160" fmla="*/ 0 h 2173"/>
                  <a:gd name="T161" fmla="*/ 1734 w 1734"/>
                  <a:gd name="T162" fmla="*/ 2173 h 217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34" h="2173">
                    <a:moveTo>
                      <a:pt x="868" y="2173"/>
                    </a:moveTo>
                    <a:lnTo>
                      <a:pt x="906" y="2153"/>
                    </a:lnTo>
                    <a:lnTo>
                      <a:pt x="942" y="2130"/>
                    </a:lnTo>
                    <a:lnTo>
                      <a:pt x="978" y="2107"/>
                    </a:lnTo>
                    <a:lnTo>
                      <a:pt x="1013" y="2083"/>
                    </a:lnTo>
                    <a:lnTo>
                      <a:pt x="1047" y="2059"/>
                    </a:lnTo>
                    <a:lnTo>
                      <a:pt x="1080" y="2034"/>
                    </a:lnTo>
                    <a:lnTo>
                      <a:pt x="1112" y="2008"/>
                    </a:lnTo>
                    <a:lnTo>
                      <a:pt x="1144" y="1981"/>
                    </a:lnTo>
                    <a:lnTo>
                      <a:pt x="1174" y="1954"/>
                    </a:lnTo>
                    <a:lnTo>
                      <a:pt x="1204" y="1927"/>
                    </a:lnTo>
                    <a:lnTo>
                      <a:pt x="1233" y="1899"/>
                    </a:lnTo>
                    <a:lnTo>
                      <a:pt x="1260" y="1869"/>
                    </a:lnTo>
                    <a:lnTo>
                      <a:pt x="1287" y="1840"/>
                    </a:lnTo>
                    <a:lnTo>
                      <a:pt x="1314" y="1810"/>
                    </a:lnTo>
                    <a:lnTo>
                      <a:pt x="1339" y="1780"/>
                    </a:lnTo>
                    <a:lnTo>
                      <a:pt x="1364" y="1748"/>
                    </a:lnTo>
                    <a:lnTo>
                      <a:pt x="1387" y="1717"/>
                    </a:lnTo>
                    <a:lnTo>
                      <a:pt x="1410" y="1685"/>
                    </a:lnTo>
                    <a:lnTo>
                      <a:pt x="1432" y="1652"/>
                    </a:lnTo>
                    <a:lnTo>
                      <a:pt x="1453" y="1620"/>
                    </a:lnTo>
                    <a:lnTo>
                      <a:pt x="1474" y="1586"/>
                    </a:lnTo>
                    <a:lnTo>
                      <a:pt x="1493" y="1553"/>
                    </a:lnTo>
                    <a:lnTo>
                      <a:pt x="1512" y="1518"/>
                    </a:lnTo>
                    <a:lnTo>
                      <a:pt x="1531" y="1484"/>
                    </a:lnTo>
                    <a:lnTo>
                      <a:pt x="1548" y="1450"/>
                    </a:lnTo>
                    <a:lnTo>
                      <a:pt x="1564" y="1414"/>
                    </a:lnTo>
                    <a:lnTo>
                      <a:pt x="1581" y="1379"/>
                    </a:lnTo>
                    <a:lnTo>
                      <a:pt x="1596" y="1343"/>
                    </a:lnTo>
                    <a:lnTo>
                      <a:pt x="1610" y="1307"/>
                    </a:lnTo>
                    <a:lnTo>
                      <a:pt x="1623" y="1271"/>
                    </a:lnTo>
                    <a:lnTo>
                      <a:pt x="1636" y="1234"/>
                    </a:lnTo>
                    <a:lnTo>
                      <a:pt x="1649" y="1198"/>
                    </a:lnTo>
                    <a:lnTo>
                      <a:pt x="1660" y="1159"/>
                    </a:lnTo>
                    <a:lnTo>
                      <a:pt x="1672" y="1120"/>
                    </a:lnTo>
                    <a:lnTo>
                      <a:pt x="1682" y="1081"/>
                    </a:lnTo>
                    <a:lnTo>
                      <a:pt x="1691" y="1041"/>
                    </a:lnTo>
                    <a:lnTo>
                      <a:pt x="1699" y="1002"/>
                    </a:lnTo>
                    <a:lnTo>
                      <a:pt x="1707" y="961"/>
                    </a:lnTo>
                    <a:lnTo>
                      <a:pt x="1714" y="921"/>
                    </a:lnTo>
                    <a:lnTo>
                      <a:pt x="1719" y="881"/>
                    </a:lnTo>
                    <a:lnTo>
                      <a:pt x="1723" y="840"/>
                    </a:lnTo>
                    <a:lnTo>
                      <a:pt x="1728" y="800"/>
                    </a:lnTo>
                    <a:lnTo>
                      <a:pt x="1731" y="760"/>
                    </a:lnTo>
                    <a:lnTo>
                      <a:pt x="1733" y="719"/>
                    </a:lnTo>
                    <a:lnTo>
                      <a:pt x="1734" y="679"/>
                    </a:lnTo>
                    <a:lnTo>
                      <a:pt x="1734" y="639"/>
                    </a:lnTo>
                    <a:lnTo>
                      <a:pt x="1734" y="599"/>
                    </a:lnTo>
                    <a:lnTo>
                      <a:pt x="1733" y="559"/>
                    </a:lnTo>
                    <a:lnTo>
                      <a:pt x="1731" y="520"/>
                    </a:lnTo>
                    <a:lnTo>
                      <a:pt x="1728" y="481"/>
                    </a:lnTo>
                    <a:lnTo>
                      <a:pt x="1725" y="443"/>
                    </a:lnTo>
                    <a:lnTo>
                      <a:pt x="1720" y="404"/>
                    </a:lnTo>
                    <a:lnTo>
                      <a:pt x="1715" y="367"/>
                    </a:lnTo>
                    <a:lnTo>
                      <a:pt x="1708" y="330"/>
                    </a:lnTo>
                    <a:lnTo>
                      <a:pt x="1702" y="294"/>
                    </a:lnTo>
                    <a:lnTo>
                      <a:pt x="1694" y="258"/>
                    </a:lnTo>
                    <a:lnTo>
                      <a:pt x="1685" y="223"/>
                    </a:lnTo>
                    <a:lnTo>
                      <a:pt x="1677" y="189"/>
                    </a:lnTo>
                    <a:lnTo>
                      <a:pt x="1666" y="156"/>
                    </a:lnTo>
                    <a:lnTo>
                      <a:pt x="1655" y="123"/>
                    </a:lnTo>
                    <a:lnTo>
                      <a:pt x="1644" y="92"/>
                    </a:lnTo>
                    <a:lnTo>
                      <a:pt x="1631" y="60"/>
                    </a:lnTo>
                    <a:lnTo>
                      <a:pt x="1618" y="31"/>
                    </a:lnTo>
                    <a:lnTo>
                      <a:pt x="1604" y="2"/>
                    </a:lnTo>
                    <a:lnTo>
                      <a:pt x="1560" y="23"/>
                    </a:lnTo>
                    <a:lnTo>
                      <a:pt x="1516" y="44"/>
                    </a:lnTo>
                    <a:lnTo>
                      <a:pt x="1473" y="62"/>
                    </a:lnTo>
                    <a:lnTo>
                      <a:pt x="1429" y="80"/>
                    </a:lnTo>
                    <a:lnTo>
                      <a:pt x="1384" y="96"/>
                    </a:lnTo>
                    <a:lnTo>
                      <a:pt x="1341" y="110"/>
                    </a:lnTo>
                    <a:lnTo>
                      <a:pt x="1296" y="124"/>
                    </a:lnTo>
                    <a:lnTo>
                      <a:pt x="1250" y="136"/>
                    </a:lnTo>
                    <a:lnTo>
                      <a:pt x="1205" y="147"/>
                    </a:lnTo>
                    <a:lnTo>
                      <a:pt x="1159" y="156"/>
                    </a:lnTo>
                    <a:lnTo>
                      <a:pt x="1112" y="165"/>
                    </a:lnTo>
                    <a:lnTo>
                      <a:pt x="1065" y="171"/>
                    </a:lnTo>
                    <a:lnTo>
                      <a:pt x="1017" y="176"/>
                    </a:lnTo>
                    <a:lnTo>
                      <a:pt x="968" y="180"/>
                    </a:lnTo>
                    <a:lnTo>
                      <a:pt x="918" y="182"/>
                    </a:lnTo>
                    <a:lnTo>
                      <a:pt x="868" y="183"/>
                    </a:lnTo>
                    <a:lnTo>
                      <a:pt x="818" y="182"/>
                    </a:lnTo>
                    <a:lnTo>
                      <a:pt x="768" y="180"/>
                    </a:lnTo>
                    <a:lnTo>
                      <a:pt x="718" y="177"/>
                    </a:lnTo>
                    <a:lnTo>
                      <a:pt x="671" y="171"/>
                    </a:lnTo>
                    <a:lnTo>
                      <a:pt x="624" y="165"/>
                    </a:lnTo>
                    <a:lnTo>
                      <a:pt x="577" y="156"/>
                    </a:lnTo>
                    <a:lnTo>
                      <a:pt x="531" y="147"/>
                    </a:lnTo>
                    <a:lnTo>
                      <a:pt x="485" y="136"/>
                    </a:lnTo>
                    <a:lnTo>
                      <a:pt x="439" y="123"/>
                    </a:lnTo>
                    <a:lnTo>
                      <a:pt x="395" y="110"/>
                    </a:lnTo>
                    <a:lnTo>
                      <a:pt x="350" y="95"/>
                    </a:lnTo>
                    <a:lnTo>
                      <a:pt x="306" y="79"/>
                    </a:lnTo>
                    <a:lnTo>
                      <a:pt x="263" y="61"/>
                    </a:lnTo>
                    <a:lnTo>
                      <a:pt x="218" y="43"/>
                    </a:lnTo>
                    <a:lnTo>
                      <a:pt x="175" y="22"/>
                    </a:lnTo>
                    <a:lnTo>
                      <a:pt x="131" y="0"/>
                    </a:lnTo>
                    <a:lnTo>
                      <a:pt x="118" y="29"/>
                    </a:lnTo>
                    <a:lnTo>
                      <a:pt x="105" y="59"/>
                    </a:lnTo>
                    <a:lnTo>
                      <a:pt x="92" y="89"/>
                    </a:lnTo>
                    <a:lnTo>
                      <a:pt x="80" y="121"/>
                    </a:lnTo>
                    <a:lnTo>
                      <a:pt x="69" y="154"/>
                    </a:lnTo>
                    <a:lnTo>
                      <a:pt x="59" y="187"/>
                    </a:lnTo>
                    <a:lnTo>
                      <a:pt x="50" y="222"/>
                    </a:lnTo>
                    <a:lnTo>
                      <a:pt x="42" y="257"/>
                    </a:lnTo>
                    <a:lnTo>
                      <a:pt x="34" y="293"/>
                    </a:lnTo>
                    <a:lnTo>
                      <a:pt x="26" y="329"/>
                    </a:lnTo>
                    <a:lnTo>
                      <a:pt x="21" y="366"/>
                    </a:lnTo>
                    <a:lnTo>
                      <a:pt x="15" y="403"/>
                    </a:lnTo>
                    <a:lnTo>
                      <a:pt x="11" y="441"/>
                    </a:lnTo>
                    <a:lnTo>
                      <a:pt x="7" y="481"/>
                    </a:lnTo>
                    <a:lnTo>
                      <a:pt x="5" y="520"/>
                    </a:lnTo>
                    <a:lnTo>
                      <a:pt x="2" y="559"/>
                    </a:lnTo>
                    <a:lnTo>
                      <a:pt x="1" y="598"/>
                    </a:lnTo>
                    <a:lnTo>
                      <a:pt x="0" y="639"/>
                    </a:lnTo>
                    <a:lnTo>
                      <a:pt x="1" y="678"/>
                    </a:lnTo>
                    <a:lnTo>
                      <a:pt x="2" y="718"/>
                    </a:lnTo>
                    <a:lnTo>
                      <a:pt x="5" y="759"/>
                    </a:lnTo>
                    <a:lnTo>
                      <a:pt x="8" y="800"/>
                    </a:lnTo>
                    <a:lnTo>
                      <a:pt x="12" y="840"/>
                    </a:lnTo>
                    <a:lnTo>
                      <a:pt x="17" y="881"/>
                    </a:lnTo>
                    <a:lnTo>
                      <a:pt x="22" y="921"/>
                    </a:lnTo>
                    <a:lnTo>
                      <a:pt x="29" y="961"/>
                    </a:lnTo>
                    <a:lnTo>
                      <a:pt x="36" y="1002"/>
                    </a:lnTo>
                    <a:lnTo>
                      <a:pt x="45" y="1041"/>
                    </a:lnTo>
                    <a:lnTo>
                      <a:pt x="54" y="1081"/>
                    </a:lnTo>
                    <a:lnTo>
                      <a:pt x="63" y="1120"/>
                    </a:lnTo>
                    <a:lnTo>
                      <a:pt x="74" y="1159"/>
                    </a:lnTo>
                    <a:lnTo>
                      <a:pt x="86" y="1198"/>
                    </a:lnTo>
                    <a:lnTo>
                      <a:pt x="99" y="1234"/>
                    </a:lnTo>
                    <a:lnTo>
                      <a:pt x="112" y="1271"/>
                    </a:lnTo>
                    <a:lnTo>
                      <a:pt x="126" y="1307"/>
                    </a:lnTo>
                    <a:lnTo>
                      <a:pt x="140" y="1343"/>
                    </a:lnTo>
                    <a:lnTo>
                      <a:pt x="155" y="1379"/>
                    </a:lnTo>
                    <a:lnTo>
                      <a:pt x="171" y="1414"/>
                    </a:lnTo>
                    <a:lnTo>
                      <a:pt x="188" y="1450"/>
                    </a:lnTo>
                    <a:lnTo>
                      <a:pt x="205" y="1484"/>
                    </a:lnTo>
                    <a:lnTo>
                      <a:pt x="224" y="1518"/>
                    </a:lnTo>
                    <a:lnTo>
                      <a:pt x="242" y="1553"/>
                    </a:lnTo>
                    <a:lnTo>
                      <a:pt x="262" y="1586"/>
                    </a:lnTo>
                    <a:lnTo>
                      <a:pt x="282" y="1620"/>
                    </a:lnTo>
                    <a:lnTo>
                      <a:pt x="303" y="1652"/>
                    </a:lnTo>
                    <a:lnTo>
                      <a:pt x="326" y="1685"/>
                    </a:lnTo>
                    <a:lnTo>
                      <a:pt x="349" y="1717"/>
                    </a:lnTo>
                    <a:lnTo>
                      <a:pt x="372" y="1748"/>
                    </a:lnTo>
                    <a:lnTo>
                      <a:pt x="397" y="1780"/>
                    </a:lnTo>
                    <a:lnTo>
                      <a:pt x="422" y="1810"/>
                    </a:lnTo>
                    <a:lnTo>
                      <a:pt x="448" y="1840"/>
                    </a:lnTo>
                    <a:lnTo>
                      <a:pt x="475" y="1869"/>
                    </a:lnTo>
                    <a:lnTo>
                      <a:pt x="503" y="1899"/>
                    </a:lnTo>
                    <a:lnTo>
                      <a:pt x="532" y="1927"/>
                    </a:lnTo>
                    <a:lnTo>
                      <a:pt x="562" y="1954"/>
                    </a:lnTo>
                    <a:lnTo>
                      <a:pt x="592" y="1981"/>
                    </a:lnTo>
                    <a:lnTo>
                      <a:pt x="624" y="2008"/>
                    </a:lnTo>
                    <a:lnTo>
                      <a:pt x="655" y="2034"/>
                    </a:lnTo>
                    <a:lnTo>
                      <a:pt x="689" y="2059"/>
                    </a:lnTo>
                    <a:lnTo>
                      <a:pt x="723" y="2083"/>
                    </a:lnTo>
                    <a:lnTo>
                      <a:pt x="758" y="2107"/>
                    </a:lnTo>
                    <a:lnTo>
                      <a:pt x="794" y="2130"/>
                    </a:lnTo>
                    <a:lnTo>
                      <a:pt x="830" y="2153"/>
                    </a:lnTo>
                    <a:lnTo>
                      <a:pt x="868" y="2173"/>
                    </a:lnTo>
                    <a:close/>
                  </a:path>
                </a:pathLst>
              </a:custGeom>
              <a:solidFill>
                <a:srgbClr val="22A7EA"/>
              </a:solidFill>
              <a:ln w="9525">
                <a:noFill/>
                <a:round/>
                <a:headEnd/>
                <a:tailEnd/>
              </a:ln>
            </p:spPr>
            <p:txBody>
              <a:bodyPr/>
              <a:lstStyle/>
              <a:p>
                <a:endParaRPr lang="en-US" dirty="0"/>
              </a:p>
            </p:txBody>
          </p:sp>
          <p:sp>
            <p:nvSpPr>
              <p:cNvPr id="23582" name="Freeform 783"/>
              <p:cNvSpPr>
                <a:spLocks/>
              </p:cNvSpPr>
              <p:nvPr/>
            </p:nvSpPr>
            <p:spPr bwMode="white">
              <a:xfrm>
                <a:off x="3234" y="1475"/>
                <a:ext cx="168" cy="220"/>
              </a:xfrm>
              <a:custGeom>
                <a:avLst/>
                <a:gdLst>
                  <a:gd name="T0" fmla="*/ 0 w 1431"/>
                  <a:gd name="T1" fmla="*/ 0 h 1760"/>
                  <a:gd name="T2" fmla="*/ 0 w 1431"/>
                  <a:gd name="T3" fmla="*/ 0 h 1760"/>
                  <a:gd name="T4" fmla="*/ 0 w 1431"/>
                  <a:gd name="T5" fmla="*/ 0 h 1760"/>
                  <a:gd name="T6" fmla="*/ 0 w 1431"/>
                  <a:gd name="T7" fmla="*/ 0 h 1760"/>
                  <a:gd name="T8" fmla="*/ 0 w 1431"/>
                  <a:gd name="T9" fmla="*/ 0 h 1760"/>
                  <a:gd name="T10" fmla="*/ 0 w 1431"/>
                  <a:gd name="T11" fmla="*/ 0 h 1760"/>
                  <a:gd name="T12" fmla="*/ 0 w 1431"/>
                  <a:gd name="T13" fmla="*/ 0 h 1760"/>
                  <a:gd name="T14" fmla="*/ 0 w 1431"/>
                  <a:gd name="T15" fmla="*/ 0 h 1760"/>
                  <a:gd name="T16" fmla="*/ 0 w 1431"/>
                  <a:gd name="T17" fmla="*/ 0 h 1760"/>
                  <a:gd name="T18" fmla="*/ 0 w 1431"/>
                  <a:gd name="T19" fmla="*/ 0 h 1760"/>
                  <a:gd name="T20" fmla="*/ 0 w 1431"/>
                  <a:gd name="T21" fmla="*/ 0 h 1760"/>
                  <a:gd name="T22" fmla="*/ 0 w 1431"/>
                  <a:gd name="T23" fmla="*/ 0 h 1760"/>
                  <a:gd name="T24" fmla="*/ 0 w 1431"/>
                  <a:gd name="T25" fmla="*/ 0 h 1760"/>
                  <a:gd name="T26" fmla="*/ 0 w 1431"/>
                  <a:gd name="T27" fmla="*/ 0 h 1760"/>
                  <a:gd name="T28" fmla="*/ 0 w 1431"/>
                  <a:gd name="T29" fmla="*/ 0 h 1760"/>
                  <a:gd name="T30" fmla="*/ 0 w 1431"/>
                  <a:gd name="T31" fmla="*/ 0 h 1760"/>
                  <a:gd name="T32" fmla="*/ 0 w 1431"/>
                  <a:gd name="T33" fmla="*/ 0 h 1760"/>
                  <a:gd name="T34" fmla="*/ 0 w 1431"/>
                  <a:gd name="T35" fmla="*/ 0 h 1760"/>
                  <a:gd name="T36" fmla="*/ 0 w 1431"/>
                  <a:gd name="T37" fmla="*/ 0 h 1760"/>
                  <a:gd name="T38" fmla="*/ 0 w 1431"/>
                  <a:gd name="T39" fmla="*/ 0 h 1760"/>
                  <a:gd name="T40" fmla="*/ 0 w 1431"/>
                  <a:gd name="T41" fmla="*/ 0 h 1760"/>
                  <a:gd name="T42" fmla="*/ 0 w 1431"/>
                  <a:gd name="T43" fmla="*/ 0 h 1760"/>
                  <a:gd name="T44" fmla="*/ 0 w 1431"/>
                  <a:gd name="T45" fmla="*/ 0 h 1760"/>
                  <a:gd name="T46" fmla="*/ 0 w 1431"/>
                  <a:gd name="T47" fmla="*/ 0 h 1760"/>
                  <a:gd name="T48" fmla="*/ 0 w 1431"/>
                  <a:gd name="T49" fmla="*/ 0 h 1760"/>
                  <a:gd name="T50" fmla="*/ 0 w 1431"/>
                  <a:gd name="T51" fmla="*/ 0 h 1760"/>
                  <a:gd name="T52" fmla="*/ 0 w 1431"/>
                  <a:gd name="T53" fmla="*/ 0 h 1760"/>
                  <a:gd name="T54" fmla="*/ 0 w 1431"/>
                  <a:gd name="T55" fmla="*/ 0 h 1760"/>
                  <a:gd name="T56" fmla="*/ 0 w 1431"/>
                  <a:gd name="T57" fmla="*/ 0 h 1760"/>
                  <a:gd name="T58" fmla="*/ 0 w 1431"/>
                  <a:gd name="T59" fmla="*/ 0 h 1760"/>
                  <a:gd name="T60" fmla="*/ 0 w 1431"/>
                  <a:gd name="T61" fmla="*/ 0 h 1760"/>
                  <a:gd name="T62" fmla="*/ 0 w 1431"/>
                  <a:gd name="T63" fmla="*/ 0 h 1760"/>
                  <a:gd name="T64" fmla="*/ 0 w 1431"/>
                  <a:gd name="T65" fmla="*/ 0 h 1760"/>
                  <a:gd name="T66" fmla="*/ 0 w 1431"/>
                  <a:gd name="T67" fmla="*/ 0 h 1760"/>
                  <a:gd name="T68" fmla="*/ 0 w 1431"/>
                  <a:gd name="T69" fmla="*/ 0 h 1760"/>
                  <a:gd name="T70" fmla="*/ 0 w 1431"/>
                  <a:gd name="T71" fmla="*/ 0 h 1760"/>
                  <a:gd name="T72" fmla="*/ 0 w 1431"/>
                  <a:gd name="T73" fmla="*/ 0 h 1760"/>
                  <a:gd name="T74" fmla="*/ 0 w 1431"/>
                  <a:gd name="T75" fmla="*/ 0 h 1760"/>
                  <a:gd name="T76" fmla="*/ 0 w 1431"/>
                  <a:gd name="T77" fmla="*/ 0 h 1760"/>
                  <a:gd name="T78" fmla="*/ 0 w 1431"/>
                  <a:gd name="T79" fmla="*/ 0 h 1760"/>
                  <a:gd name="T80" fmla="*/ 0 w 1431"/>
                  <a:gd name="T81" fmla="*/ 0 h 1760"/>
                  <a:gd name="T82" fmla="*/ 0 w 1431"/>
                  <a:gd name="T83" fmla="*/ 0 h 1760"/>
                  <a:gd name="T84" fmla="*/ 0 w 1431"/>
                  <a:gd name="T85" fmla="*/ 0 h 1760"/>
                  <a:gd name="T86" fmla="*/ 0 w 1431"/>
                  <a:gd name="T87" fmla="*/ 0 h 1760"/>
                  <a:gd name="T88" fmla="*/ 0 w 1431"/>
                  <a:gd name="T89" fmla="*/ 0 h 1760"/>
                  <a:gd name="T90" fmla="*/ 0 w 1431"/>
                  <a:gd name="T91" fmla="*/ 0 h 1760"/>
                  <a:gd name="T92" fmla="*/ 0 w 1431"/>
                  <a:gd name="T93" fmla="*/ 0 h 1760"/>
                  <a:gd name="T94" fmla="*/ 0 w 1431"/>
                  <a:gd name="T95" fmla="*/ 0 h 1760"/>
                  <a:gd name="T96" fmla="*/ 0 w 1431"/>
                  <a:gd name="T97" fmla="*/ 0 h 1760"/>
                  <a:gd name="T98" fmla="*/ 0 w 1431"/>
                  <a:gd name="T99" fmla="*/ 0 h 17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31"/>
                  <a:gd name="T151" fmla="*/ 0 h 1760"/>
                  <a:gd name="T152" fmla="*/ 1431 w 1431"/>
                  <a:gd name="T153" fmla="*/ 1760 h 17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31" h="1760">
                    <a:moveTo>
                      <a:pt x="716" y="1760"/>
                    </a:moveTo>
                    <a:lnTo>
                      <a:pt x="746" y="1741"/>
                    </a:lnTo>
                    <a:lnTo>
                      <a:pt x="777" y="1720"/>
                    </a:lnTo>
                    <a:lnTo>
                      <a:pt x="805" y="1699"/>
                    </a:lnTo>
                    <a:lnTo>
                      <a:pt x="834" y="1678"/>
                    </a:lnTo>
                    <a:lnTo>
                      <a:pt x="861" y="1657"/>
                    </a:lnTo>
                    <a:lnTo>
                      <a:pt x="888" y="1635"/>
                    </a:lnTo>
                    <a:lnTo>
                      <a:pt x="914" y="1612"/>
                    </a:lnTo>
                    <a:lnTo>
                      <a:pt x="939" y="1589"/>
                    </a:lnTo>
                    <a:lnTo>
                      <a:pt x="963" y="1565"/>
                    </a:lnTo>
                    <a:lnTo>
                      <a:pt x="986" y="1541"/>
                    </a:lnTo>
                    <a:lnTo>
                      <a:pt x="1009" y="1516"/>
                    </a:lnTo>
                    <a:lnTo>
                      <a:pt x="1031" y="1492"/>
                    </a:lnTo>
                    <a:lnTo>
                      <a:pt x="1053" y="1466"/>
                    </a:lnTo>
                    <a:lnTo>
                      <a:pt x="1073" y="1441"/>
                    </a:lnTo>
                    <a:lnTo>
                      <a:pt x="1093" y="1415"/>
                    </a:lnTo>
                    <a:lnTo>
                      <a:pt x="1113" y="1389"/>
                    </a:lnTo>
                    <a:lnTo>
                      <a:pt x="1131" y="1361"/>
                    </a:lnTo>
                    <a:lnTo>
                      <a:pt x="1149" y="1334"/>
                    </a:lnTo>
                    <a:lnTo>
                      <a:pt x="1166" y="1307"/>
                    </a:lnTo>
                    <a:lnTo>
                      <a:pt x="1182" y="1278"/>
                    </a:lnTo>
                    <a:lnTo>
                      <a:pt x="1199" y="1250"/>
                    </a:lnTo>
                    <a:lnTo>
                      <a:pt x="1215" y="1222"/>
                    </a:lnTo>
                    <a:lnTo>
                      <a:pt x="1229" y="1192"/>
                    </a:lnTo>
                    <a:lnTo>
                      <a:pt x="1244" y="1163"/>
                    </a:lnTo>
                    <a:lnTo>
                      <a:pt x="1259" y="1134"/>
                    </a:lnTo>
                    <a:lnTo>
                      <a:pt x="1272" y="1104"/>
                    </a:lnTo>
                    <a:lnTo>
                      <a:pt x="1285" y="1074"/>
                    </a:lnTo>
                    <a:lnTo>
                      <a:pt x="1297" y="1044"/>
                    </a:lnTo>
                    <a:lnTo>
                      <a:pt x="1321" y="982"/>
                    </a:lnTo>
                    <a:lnTo>
                      <a:pt x="1344" y="920"/>
                    </a:lnTo>
                    <a:lnTo>
                      <a:pt x="1361" y="863"/>
                    </a:lnTo>
                    <a:lnTo>
                      <a:pt x="1377" y="805"/>
                    </a:lnTo>
                    <a:lnTo>
                      <a:pt x="1392" y="748"/>
                    </a:lnTo>
                    <a:lnTo>
                      <a:pt x="1404" y="689"/>
                    </a:lnTo>
                    <a:lnTo>
                      <a:pt x="1409" y="659"/>
                    </a:lnTo>
                    <a:lnTo>
                      <a:pt x="1414" y="629"/>
                    </a:lnTo>
                    <a:lnTo>
                      <a:pt x="1419" y="600"/>
                    </a:lnTo>
                    <a:lnTo>
                      <a:pt x="1422" y="570"/>
                    </a:lnTo>
                    <a:lnTo>
                      <a:pt x="1425" y="540"/>
                    </a:lnTo>
                    <a:lnTo>
                      <a:pt x="1428" y="510"/>
                    </a:lnTo>
                    <a:lnTo>
                      <a:pt x="1430" y="480"/>
                    </a:lnTo>
                    <a:lnTo>
                      <a:pt x="1431" y="450"/>
                    </a:lnTo>
                    <a:lnTo>
                      <a:pt x="1431" y="421"/>
                    </a:lnTo>
                    <a:lnTo>
                      <a:pt x="1431" y="391"/>
                    </a:lnTo>
                    <a:lnTo>
                      <a:pt x="1431" y="362"/>
                    </a:lnTo>
                    <a:lnTo>
                      <a:pt x="1429" y="332"/>
                    </a:lnTo>
                    <a:lnTo>
                      <a:pt x="1428" y="303"/>
                    </a:lnTo>
                    <a:lnTo>
                      <a:pt x="1424" y="275"/>
                    </a:lnTo>
                    <a:lnTo>
                      <a:pt x="1421" y="245"/>
                    </a:lnTo>
                    <a:lnTo>
                      <a:pt x="1417" y="217"/>
                    </a:lnTo>
                    <a:lnTo>
                      <a:pt x="1412" y="189"/>
                    </a:lnTo>
                    <a:lnTo>
                      <a:pt x="1407" y="161"/>
                    </a:lnTo>
                    <a:lnTo>
                      <a:pt x="1400" y="133"/>
                    </a:lnTo>
                    <a:lnTo>
                      <a:pt x="1394" y="106"/>
                    </a:lnTo>
                    <a:lnTo>
                      <a:pt x="1386" y="79"/>
                    </a:lnTo>
                    <a:lnTo>
                      <a:pt x="1377" y="52"/>
                    </a:lnTo>
                    <a:lnTo>
                      <a:pt x="1368" y="26"/>
                    </a:lnTo>
                    <a:lnTo>
                      <a:pt x="1358" y="0"/>
                    </a:lnTo>
                    <a:lnTo>
                      <a:pt x="1298" y="21"/>
                    </a:lnTo>
                    <a:lnTo>
                      <a:pt x="1244" y="37"/>
                    </a:lnTo>
                    <a:lnTo>
                      <a:pt x="1195" y="50"/>
                    </a:lnTo>
                    <a:lnTo>
                      <a:pt x="1151" y="61"/>
                    </a:lnTo>
                    <a:lnTo>
                      <a:pt x="1110" y="71"/>
                    </a:lnTo>
                    <a:lnTo>
                      <a:pt x="1072" y="79"/>
                    </a:lnTo>
                    <a:lnTo>
                      <a:pt x="1036" y="84"/>
                    </a:lnTo>
                    <a:lnTo>
                      <a:pt x="1001" y="91"/>
                    </a:lnTo>
                    <a:lnTo>
                      <a:pt x="970" y="95"/>
                    </a:lnTo>
                    <a:lnTo>
                      <a:pt x="938" y="99"/>
                    </a:lnTo>
                    <a:lnTo>
                      <a:pt x="907" y="103"/>
                    </a:lnTo>
                    <a:lnTo>
                      <a:pt x="874" y="106"/>
                    </a:lnTo>
                    <a:lnTo>
                      <a:pt x="839" y="108"/>
                    </a:lnTo>
                    <a:lnTo>
                      <a:pt x="801" y="110"/>
                    </a:lnTo>
                    <a:lnTo>
                      <a:pt x="760" y="112"/>
                    </a:lnTo>
                    <a:lnTo>
                      <a:pt x="716" y="113"/>
                    </a:lnTo>
                    <a:lnTo>
                      <a:pt x="671" y="112"/>
                    </a:lnTo>
                    <a:lnTo>
                      <a:pt x="630" y="110"/>
                    </a:lnTo>
                    <a:lnTo>
                      <a:pt x="593" y="108"/>
                    </a:lnTo>
                    <a:lnTo>
                      <a:pt x="558" y="106"/>
                    </a:lnTo>
                    <a:lnTo>
                      <a:pt x="525" y="103"/>
                    </a:lnTo>
                    <a:lnTo>
                      <a:pt x="493" y="99"/>
                    </a:lnTo>
                    <a:lnTo>
                      <a:pt x="462" y="95"/>
                    </a:lnTo>
                    <a:lnTo>
                      <a:pt x="430" y="91"/>
                    </a:lnTo>
                    <a:lnTo>
                      <a:pt x="395" y="84"/>
                    </a:lnTo>
                    <a:lnTo>
                      <a:pt x="359" y="79"/>
                    </a:lnTo>
                    <a:lnTo>
                      <a:pt x="321" y="71"/>
                    </a:lnTo>
                    <a:lnTo>
                      <a:pt x="281" y="61"/>
                    </a:lnTo>
                    <a:lnTo>
                      <a:pt x="236" y="50"/>
                    </a:lnTo>
                    <a:lnTo>
                      <a:pt x="187" y="37"/>
                    </a:lnTo>
                    <a:lnTo>
                      <a:pt x="133" y="21"/>
                    </a:lnTo>
                    <a:lnTo>
                      <a:pt x="74" y="0"/>
                    </a:lnTo>
                    <a:lnTo>
                      <a:pt x="63" y="26"/>
                    </a:lnTo>
                    <a:lnTo>
                      <a:pt x="54" y="52"/>
                    </a:lnTo>
                    <a:lnTo>
                      <a:pt x="45" y="79"/>
                    </a:lnTo>
                    <a:lnTo>
                      <a:pt x="38" y="106"/>
                    </a:lnTo>
                    <a:lnTo>
                      <a:pt x="31" y="133"/>
                    </a:lnTo>
                    <a:lnTo>
                      <a:pt x="25" y="161"/>
                    </a:lnTo>
                    <a:lnTo>
                      <a:pt x="19" y="189"/>
                    </a:lnTo>
                    <a:lnTo>
                      <a:pt x="14" y="217"/>
                    </a:lnTo>
                    <a:lnTo>
                      <a:pt x="11" y="245"/>
                    </a:lnTo>
                    <a:lnTo>
                      <a:pt x="7" y="275"/>
                    </a:lnTo>
                    <a:lnTo>
                      <a:pt x="4" y="303"/>
                    </a:lnTo>
                    <a:lnTo>
                      <a:pt x="2" y="332"/>
                    </a:lnTo>
                    <a:lnTo>
                      <a:pt x="1" y="362"/>
                    </a:lnTo>
                    <a:lnTo>
                      <a:pt x="1" y="391"/>
                    </a:lnTo>
                    <a:lnTo>
                      <a:pt x="0" y="421"/>
                    </a:lnTo>
                    <a:lnTo>
                      <a:pt x="1" y="450"/>
                    </a:lnTo>
                    <a:lnTo>
                      <a:pt x="2" y="480"/>
                    </a:lnTo>
                    <a:lnTo>
                      <a:pt x="4" y="510"/>
                    </a:lnTo>
                    <a:lnTo>
                      <a:pt x="6" y="540"/>
                    </a:lnTo>
                    <a:lnTo>
                      <a:pt x="9" y="570"/>
                    </a:lnTo>
                    <a:lnTo>
                      <a:pt x="13" y="600"/>
                    </a:lnTo>
                    <a:lnTo>
                      <a:pt x="17" y="629"/>
                    </a:lnTo>
                    <a:lnTo>
                      <a:pt x="21" y="659"/>
                    </a:lnTo>
                    <a:lnTo>
                      <a:pt x="27" y="689"/>
                    </a:lnTo>
                    <a:lnTo>
                      <a:pt x="40" y="748"/>
                    </a:lnTo>
                    <a:lnTo>
                      <a:pt x="54" y="805"/>
                    </a:lnTo>
                    <a:lnTo>
                      <a:pt x="71" y="863"/>
                    </a:lnTo>
                    <a:lnTo>
                      <a:pt x="88" y="920"/>
                    </a:lnTo>
                    <a:lnTo>
                      <a:pt x="111" y="982"/>
                    </a:lnTo>
                    <a:lnTo>
                      <a:pt x="134" y="1044"/>
                    </a:lnTo>
                    <a:lnTo>
                      <a:pt x="147" y="1074"/>
                    </a:lnTo>
                    <a:lnTo>
                      <a:pt x="160" y="1104"/>
                    </a:lnTo>
                    <a:lnTo>
                      <a:pt x="173" y="1134"/>
                    </a:lnTo>
                    <a:lnTo>
                      <a:pt x="187" y="1163"/>
                    </a:lnTo>
                    <a:lnTo>
                      <a:pt x="202" y="1192"/>
                    </a:lnTo>
                    <a:lnTo>
                      <a:pt x="217" y="1222"/>
                    </a:lnTo>
                    <a:lnTo>
                      <a:pt x="233" y="1250"/>
                    </a:lnTo>
                    <a:lnTo>
                      <a:pt x="249" y="1278"/>
                    </a:lnTo>
                    <a:lnTo>
                      <a:pt x="266" y="1307"/>
                    </a:lnTo>
                    <a:lnTo>
                      <a:pt x="283" y="1334"/>
                    </a:lnTo>
                    <a:lnTo>
                      <a:pt x="301" y="1361"/>
                    </a:lnTo>
                    <a:lnTo>
                      <a:pt x="319" y="1389"/>
                    </a:lnTo>
                    <a:lnTo>
                      <a:pt x="339" y="1415"/>
                    </a:lnTo>
                    <a:lnTo>
                      <a:pt x="358" y="1441"/>
                    </a:lnTo>
                    <a:lnTo>
                      <a:pt x="379" y="1466"/>
                    </a:lnTo>
                    <a:lnTo>
                      <a:pt x="401" y="1492"/>
                    </a:lnTo>
                    <a:lnTo>
                      <a:pt x="423" y="1516"/>
                    </a:lnTo>
                    <a:lnTo>
                      <a:pt x="445" y="1541"/>
                    </a:lnTo>
                    <a:lnTo>
                      <a:pt x="468" y="1565"/>
                    </a:lnTo>
                    <a:lnTo>
                      <a:pt x="492" y="1589"/>
                    </a:lnTo>
                    <a:lnTo>
                      <a:pt x="517" y="1612"/>
                    </a:lnTo>
                    <a:lnTo>
                      <a:pt x="544" y="1635"/>
                    </a:lnTo>
                    <a:lnTo>
                      <a:pt x="570" y="1657"/>
                    </a:lnTo>
                    <a:lnTo>
                      <a:pt x="598" y="1678"/>
                    </a:lnTo>
                    <a:lnTo>
                      <a:pt x="626" y="1699"/>
                    </a:lnTo>
                    <a:lnTo>
                      <a:pt x="655" y="1720"/>
                    </a:lnTo>
                    <a:lnTo>
                      <a:pt x="685" y="1741"/>
                    </a:lnTo>
                    <a:lnTo>
                      <a:pt x="716" y="1760"/>
                    </a:lnTo>
                    <a:close/>
                  </a:path>
                </a:pathLst>
              </a:custGeom>
              <a:solidFill>
                <a:srgbClr val="FFFFFF"/>
              </a:solidFill>
              <a:ln w="9525">
                <a:noFill/>
                <a:round/>
                <a:headEnd/>
                <a:tailEnd/>
              </a:ln>
            </p:spPr>
            <p:txBody>
              <a:bodyPr/>
              <a:lstStyle/>
              <a:p>
                <a:endParaRPr lang="en-US" dirty="0"/>
              </a:p>
            </p:txBody>
          </p:sp>
          <p:sp>
            <p:nvSpPr>
              <p:cNvPr id="23583" name="Freeform 784"/>
              <p:cNvSpPr>
                <a:spLocks/>
              </p:cNvSpPr>
              <p:nvPr/>
            </p:nvSpPr>
            <p:spPr bwMode="auto">
              <a:xfrm>
                <a:off x="3243" y="1488"/>
                <a:ext cx="151" cy="196"/>
              </a:xfrm>
              <a:custGeom>
                <a:avLst/>
                <a:gdLst>
                  <a:gd name="T0" fmla="*/ 0 w 1264"/>
                  <a:gd name="T1" fmla="*/ 0 h 1571"/>
                  <a:gd name="T2" fmla="*/ 0 w 1264"/>
                  <a:gd name="T3" fmla="*/ 0 h 1571"/>
                  <a:gd name="T4" fmla="*/ 0 w 1264"/>
                  <a:gd name="T5" fmla="*/ 0 h 1571"/>
                  <a:gd name="T6" fmla="*/ 0 w 1264"/>
                  <a:gd name="T7" fmla="*/ 0 h 1571"/>
                  <a:gd name="T8" fmla="*/ 0 w 1264"/>
                  <a:gd name="T9" fmla="*/ 0 h 1571"/>
                  <a:gd name="T10" fmla="*/ 0 w 1264"/>
                  <a:gd name="T11" fmla="*/ 0 h 1571"/>
                  <a:gd name="T12" fmla="*/ 0 w 1264"/>
                  <a:gd name="T13" fmla="*/ 0 h 1571"/>
                  <a:gd name="T14" fmla="*/ 0 w 1264"/>
                  <a:gd name="T15" fmla="*/ 0 h 1571"/>
                  <a:gd name="T16" fmla="*/ 0 w 1264"/>
                  <a:gd name="T17" fmla="*/ 0 h 1571"/>
                  <a:gd name="T18" fmla="*/ 0 w 1264"/>
                  <a:gd name="T19" fmla="*/ 0 h 1571"/>
                  <a:gd name="T20" fmla="*/ 0 w 1264"/>
                  <a:gd name="T21" fmla="*/ 0 h 1571"/>
                  <a:gd name="T22" fmla="*/ 0 w 1264"/>
                  <a:gd name="T23" fmla="*/ 0 h 1571"/>
                  <a:gd name="T24" fmla="*/ 0 w 1264"/>
                  <a:gd name="T25" fmla="*/ 0 h 1571"/>
                  <a:gd name="T26" fmla="*/ 0 w 1264"/>
                  <a:gd name="T27" fmla="*/ 0 h 1571"/>
                  <a:gd name="T28" fmla="*/ 0 w 1264"/>
                  <a:gd name="T29" fmla="*/ 0 h 1571"/>
                  <a:gd name="T30" fmla="*/ 0 w 1264"/>
                  <a:gd name="T31" fmla="*/ 0 h 1571"/>
                  <a:gd name="T32" fmla="*/ 0 w 1264"/>
                  <a:gd name="T33" fmla="*/ 0 h 1571"/>
                  <a:gd name="T34" fmla="*/ 0 w 1264"/>
                  <a:gd name="T35" fmla="*/ 0 h 1571"/>
                  <a:gd name="T36" fmla="*/ 0 w 1264"/>
                  <a:gd name="T37" fmla="*/ 0 h 1571"/>
                  <a:gd name="T38" fmla="*/ 0 w 1264"/>
                  <a:gd name="T39" fmla="*/ 0 h 1571"/>
                  <a:gd name="T40" fmla="*/ 0 w 1264"/>
                  <a:gd name="T41" fmla="*/ 0 h 1571"/>
                  <a:gd name="T42" fmla="*/ 0 w 1264"/>
                  <a:gd name="T43" fmla="*/ 0 h 1571"/>
                  <a:gd name="T44" fmla="*/ 0 w 1264"/>
                  <a:gd name="T45" fmla="*/ 0 h 1571"/>
                  <a:gd name="T46" fmla="*/ 0 w 1264"/>
                  <a:gd name="T47" fmla="*/ 0 h 1571"/>
                  <a:gd name="T48" fmla="*/ 0 w 1264"/>
                  <a:gd name="T49" fmla="*/ 0 h 1571"/>
                  <a:gd name="T50" fmla="*/ 0 w 1264"/>
                  <a:gd name="T51" fmla="*/ 0 h 1571"/>
                  <a:gd name="T52" fmla="*/ 0 w 1264"/>
                  <a:gd name="T53" fmla="*/ 0 h 1571"/>
                  <a:gd name="T54" fmla="*/ 0 w 1264"/>
                  <a:gd name="T55" fmla="*/ 0 h 1571"/>
                  <a:gd name="T56" fmla="*/ 0 w 1264"/>
                  <a:gd name="T57" fmla="*/ 0 h 1571"/>
                  <a:gd name="T58" fmla="*/ 0 w 1264"/>
                  <a:gd name="T59" fmla="*/ 0 h 1571"/>
                  <a:gd name="T60" fmla="*/ 0 w 1264"/>
                  <a:gd name="T61" fmla="*/ 0 h 1571"/>
                  <a:gd name="T62" fmla="*/ 0 w 1264"/>
                  <a:gd name="T63" fmla="*/ 0 h 1571"/>
                  <a:gd name="T64" fmla="*/ 0 w 1264"/>
                  <a:gd name="T65" fmla="*/ 0 h 1571"/>
                  <a:gd name="T66" fmla="*/ 0 w 1264"/>
                  <a:gd name="T67" fmla="*/ 0 h 1571"/>
                  <a:gd name="T68" fmla="*/ 0 w 1264"/>
                  <a:gd name="T69" fmla="*/ 0 h 1571"/>
                  <a:gd name="T70" fmla="*/ 0 w 1264"/>
                  <a:gd name="T71" fmla="*/ 0 h 1571"/>
                  <a:gd name="T72" fmla="*/ 0 w 1264"/>
                  <a:gd name="T73" fmla="*/ 0 h 1571"/>
                  <a:gd name="T74" fmla="*/ 0 w 1264"/>
                  <a:gd name="T75" fmla="*/ 0 h 1571"/>
                  <a:gd name="T76" fmla="*/ 0 w 1264"/>
                  <a:gd name="T77" fmla="*/ 0 h 1571"/>
                  <a:gd name="T78" fmla="*/ 0 w 1264"/>
                  <a:gd name="T79" fmla="*/ 0 h 1571"/>
                  <a:gd name="T80" fmla="*/ 0 w 1264"/>
                  <a:gd name="T81" fmla="*/ 0 h 1571"/>
                  <a:gd name="T82" fmla="*/ 0 w 1264"/>
                  <a:gd name="T83" fmla="*/ 0 h 1571"/>
                  <a:gd name="T84" fmla="*/ 0 w 1264"/>
                  <a:gd name="T85" fmla="*/ 0 h 15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64"/>
                  <a:gd name="T130" fmla="*/ 0 h 1571"/>
                  <a:gd name="T131" fmla="*/ 1264 w 1264"/>
                  <a:gd name="T132" fmla="*/ 1571 h 15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64" h="1571">
                    <a:moveTo>
                      <a:pt x="632" y="1571"/>
                    </a:moveTo>
                    <a:lnTo>
                      <a:pt x="653" y="1558"/>
                    </a:lnTo>
                    <a:lnTo>
                      <a:pt x="674" y="1543"/>
                    </a:lnTo>
                    <a:lnTo>
                      <a:pt x="696" y="1527"/>
                    </a:lnTo>
                    <a:lnTo>
                      <a:pt x="718" y="1510"/>
                    </a:lnTo>
                    <a:lnTo>
                      <a:pt x="740" y="1492"/>
                    </a:lnTo>
                    <a:lnTo>
                      <a:pt x="760" y="1473"/>
                    </a:lnTo>
                    <a:lnTo>
                      <a:pt x="782" y="1454"/>
                    </a:lnTo>
                    <a:lnTo>
                      <a:pt x="804" y="1432"/>
                    </a:lnTo>
                    <a:lnTo>
                      <a:pt x="826" y="1410"/>
                    </a:lnTo>
                    <a:lnTo>
                      <a:pt x="848" y="1387"/>
                    </a:lnTo>
                    <a:lnTo>
                      <a:pt x="868" y="1364"/>
                    </a:lnTo>
                    <a:lnTo>
                      <a:pt x="889" y="1339"/>
                    </a:lnTo>
                    <a:lnTo>
                      <a:pt x="911" y="1314"/>
                    </a:lnTo>
                    <a:lnTo>
                      <a:pt x="930" y="1288"/>
                    </a:lnTo>
                    <a:lnTo>
                      <a:pt x="951" y="1261"/>
                    </a:lnTo>
                    <a:lnTo>
                      <a:pt x="971" y="1232"/>
                    </a:lnTo>
                    <a:lnTo>
                      <a:pt x="990" y="1203"/>
                    </a:lnTo>
                    <a:lnTo>
                      <a:pt x="1010" y="1174"/>
                    </a:lnTo>
                    <a:lnTo>
                      <a:pt x="1029" y="1143"/>
                    </a:lnTo>
                    <a:lnTo>
                      <a:pt x="1047" y="1111"/>
                    </a:lnTo>
                    <a:lnTo>
                      <a:pt x="1065" y="1080"/>
                    </a:lnTo>
                    <a:lnTo>
                      <a:pt x="1082" y="1047"/>
                    </a:lnTo>
                    <a:lnTo>
                      <a:pt x="1098" y="1013"/>
                    </a:lnTo>
                    <a:lnTo>
                      <a:pt x="1115" y="980"/>
                    </a:lnTo>
                    <a:lnTo>
                      <a:pt x="1130" y="944"/>
                    </a:lnTo>
                    <a:lnTo>
                      <a:pt x="1145" y="909"/>
                    </a:lnTo>
                    <a:lnTo>
                      <a:pt x="1159" y="872"/>
                    </a:lnTo>
                    <a:lnTo>
                      <a:pt x="1172" y="835"/>
                    </a:lnTo>
                    <a:lnTo>
                      <a:pt x="1186" y="798"/>
                    </a:lnTo>
                    <a:lnTo>
                      <a:pt x="1196" y="759"/>
                    </a:lnTo>
                    <a:lnTo>
                      <a:pt x="1207" y="720"/>
                    </a:lnTo>
                    <a:lnTo>
                      <a:pt x="1218" y="680"/>
                    </a:lnTo>
                    <a:lnTo>
                      <a:pt x="1228" y="637"/>
                    </a:lnTo>
                    <a:lnTo>
                      <a:pt x="1237" y="595"/>
                    </a:lnTo>
                    <a:lnTo>
                      <a:pt x="1244" y="551"/>
                    </a:lnTo>
                    <a:lnTo>
                      <a:pt x="1251" y="507"/>
                    </a:lnTo>
                    <a:lnTo>
                      <a:pt x="1256" y="463"/>
                    </a:lnTo>
                    <a:lnTo>
                      <a:pt x="1260" y="418"/>
                    </a:lnTo>
                    <a:lnTo>
                      <a:pt x="1263" y="375"/>
                    </a:lnTo>
                    <a:lnTo>
                      <a:pt x="1264" y="331"/>
                    </a:lnTo>
                    <a:lnTo>
                      <a:pt x="1264" y="288"/>
                    </a:lnTo>
                    <a:lnTo>
                      <a:pt x="1263" y="244"/>
                    </a:lnTo>
                    <a:lnTo>
                      <a:pt x="1260" y="201"/>
                    </a:lnTo>
                    <a:lnTo>
                      <a:pt x="1254" y="159"/>
                    </a:lnTo>
                    <a:lnTo>
                      <a:pt x="1248" y="118"/>
                    </a:lnTo>
                    <a:lnTo>
                      <a:pt x="1239" y="77"/>
                    </a:lnTo>
                    <a:lnTo>
                      <a:pt x="1229" y="38"/>
                    </a:lnTo>
                    <a:lnTo>
                      <a:pt x="1216" y="0"/>
                    </a:lnTo>
                    <a:lnTo>
                      <a:pt x="1179" y="10"/>
                    </a:lnTo>
                    <a:lnTo>
                      <a:pt x="1142" y="18"/>
                    </a:lnTo>
                    <a:lnTo>
                      <a:pt x="1105" y="28"/>
                    </a:lnTo>
                    <a:lnTo>
                      <a:pt x="1068" y="36"/>
                    </a:lnTo>
                    <a:lnTo>
                      <a:pt x="1032" y="43"/>
                    </a:lnTo>
                    <a:lnTo>
                      <a:pt x="996" y="51"/>
                    </a:lnTo>
                    <a:lnTo>
                      <a:pt x="959" y="56"/>
                    </a:lnTo>
                    <a:lnTo>
                      <a:pt x="923" y="62"/>
                    </a:lnTo>
                    <a:lnTo>
                      <a:pt x="886" y="67"/>
                    </a:lnTo>
                    <a:lnTo>
                      <a:pt x="849" y="72"/>
                    </a:lnTo>
                    <a:lnTo>
                      <a:pt x="813" y="75"/>
                    </a:lnTo>
                    <a:lnTo>
                      <a:pt x="777" y="78"/>
                    </a:lnTo>
                    <a:lnTo>
                      <a:pt x="740" y="82"/>
                    </a:lnTo>
                    <a:lnTo>
                      <a:pt x="704" y="84"/>
                    </a:lnTo>
                    <a:lnTo>
                      <a:pt x="668" y="85"/>
                    </a:lnTo>
                    <a:lnTo>
                      <a:pt x="632" y="86"/>
                    </a:lnTo>
                    <a:lnTo>
                      <a:pt x="596" y="85"/>
                    </a:lnTo>
                    <a:lnTo>
                      <a:pt x="560" y="84"/>
                    </a:lnTo>
                    <a:lnTo>
                      <a:pt x="524" y="82"/>
                    </a:lnTo>
                    <a:lnTo>
                      <a:pt x="487" y="78"/>
                    </a:lnTo>
                    <a:lnTo>
                      <a:pt x="451" y="75"/>
                    </a:lnTo>
                    <a:lnTo>
                      <a:pt x="415" y="72"/>
                    </a:lnTo>
                    <a:lnTo>
                      <a:pt x="378" y="67"/>
                    </a:lnTo>
                    <a:lnTo>
                      <a:pt x="341" y="62"/>
                    </a:lnTo>
                    <a:lnTo>
                      <a:pt x="305" y="56"/>
                    </a:lnTo>
                    <a:lnTo>
                      <a:pt x="268" y="51"/>
                    </a:lnTo>
                    <a:lnTo>
                      <a:pt x="232" y="43"/>
                    </a:lnTo>
                    <a:lnTo>
                      <a:pt x="196" y="36"/>
                    </a:lnTo>
                    <a:lnTo>
                      <a:pt x="159" y="28"/>
                    </a:lnTo>
                    <a:lnTo>
                      <a:pt x="122" y="18"/>
                    </a:lnTo>
                    <a:lnTo>
                      <a:pt x="85" y="10"/>
                    </a:lnTo>
                    <a:lnTo>
                      <a:pt x="46" y="0"/>
                    </a:lnTo>
                    <a:lnTo>
                      <a:pt x="34" y="38"/>
                    </a:lnTo>
                    <a:lnTo>
                      <a:pt x="25" y="77"/>
                    </a:lnTo>
                    <a:lnTo>
                      <a:pt x="16" y="118"/>
                    </a:lnTo>
                    <a:lnTo>
                      <a:pt x="9" y="159"/>
                    </a:lnTo>
                    <a:lnTo>
                      <a:pt x="4" y="201"/>
                    </a:lnTo>
                    <a:lnTo>
                      <a:pt x="1" y="244"/>
                    </a:lnTo>
                    <a:lnTo>
                      <a:pt x="0" y="288"/>
                    </a:lnTo>
                    <a:lnTo>
                      <a:pt x="0" y="331"/>
                    </a:lnTo>
                    <a:lnTo>
                      <a:pt x="1" y="375"/>
                    </a:lnTo>
                    <a:lnTo>
                      <a:pt x="3" y="418"/>
                    </a:lnTo>
                    <a:lnTo>
                      <a:pt x="7" y="463"/>
                    </a:lnTo>
                    <a:lnTo>
                      <a:pt x="13" y="507"/>
                    </a:lnTo>
                    <a:lnTo>
                      <a:pt x="19" y="551"/>
                    </a:lnTo>
                    <a:lnTo>
                      <a:pt x="27" y="595"/>
                    </a:lnTo>
                    <a:lnTo>
                      <a:pt x="36" y="637"/>
                    </a:lnTo>
                    <a:lnTo>
                      <a:pt x="45" y="680"/>
                    </a:lnTo>
                    <a:lnTo>
                      <a:pt x="56" y="720"/>
                    </a:lnTo>
                    <a:lnTo>
                      <a:pt x="67" y="759"/>
                    </a:lnTo>
                    <a:lnTo>
                      <a:pt x="78" y="798"/>
                    </a:lnTo>
                    <a:lnTo>
                      <a:pt x="91" y="835"/>
                    </a:lnTo>
                    <a:lnTo>
                      <a:pt x="104" y="872"/>
                    </a:lnTo>
                    <a:lnTo>
                      <a:pt x="118" y="909"/>
                    </a:lnTo>
                    <a:lnTo>
                      <a:pt x="134" y="944"/>
                    </a:lnTo>
                    <a:lnTo>
                      <a:pt x="149" y="980"/>
                    </a:lnTo>
                    <a:lnTo>
                      <a:pt x="165" y="1013"/>
                    </a:lnTo>
                    <a:lnTo>
                      <a:pt x="182" y="1047"/>
                    </a:lnTo>
                    <a:lnTo>
                      <a:pt x="199" y="1080"/>
                    </a:lnTo>
                    <a:lnTo>
                      <a:pt x="217" y="1111"/>
                    </a:lnTo>
                    <a:lnTo>
                      <a:pt x="235" y="1143"/>
                    </a:lnTo>
                    <a:lnTo>
                      <a:pt x="254" y="1174"/>
                    </a:lnTo>
                    <a:lnTo>
                      <a:pt x="273" y="1203"/>
                    </a:lnTo>
                    <a:lnTo>
                      <a:pt x="293" y="1232"/>
                    </a:lnTo>
                    <a:lnTo>
                      <a:pt x="312" y="1261"/>
                    </a:lnTo>
                    <a:lnTo>
                      <a:pt x="332" y="1288"/>
                    </a:lnTo>
                    <a:lnTo>
                      <a:pt x="353" y="1314"/>
                    </a:lnTo>
                    <a:lnTo>
                      <a:pt x="373" y="1339"/>
                    </a:lnTo>
                    <a:lnTo>
                      <a:pt x="395" y="1364"/>
                    </a:lnTo>
                    <a:lnTo>
                      <a:pt x="416" y="1387"/>
                    </a:lnTo>
                    <a:lnTo>
                      <a:pt x="438" y="1410"/>
                    </a:lnTo>
                    <a:lnTo>
                      <a:pt x="460" y="1432"/>
                    </a:lnTo>
                    <a:lnTo>
                      <a:pt x="480" y="1454"/>
                    </a:lnTo>
                    <a:lnTo>
                      <a:pt x="502" y="1473"/>
                    </a:lnTo>
                    <a:lnTo>
                      <a:pt x="524" y="1492"/>
                    </a:lnTo>
                    <a:lnTo>
                      <a:pt x="546" y="1510"/>
                    </a:lnTo>
                    <a:lnTo>
                      <a:pt x="567" y="1527"/>
                    </a:lnTo>
                    <a:lnTo>
                      <a:pt x="589" y="1543"/>
                    </a:lnTo>
                    <a:lnTo>
                      <a:pt x="611" y="1558"/>
                    </a:lnTo>
                    <a:lnTo>
                      <a:pt x="632" y="1571"/>
                    </a:lnTo>
                    <a:close/>
                  </a:path>
                </a:pathLst>
              </a:custGeom>
              <a:solidFill>
                <a:srgbClr val="22A7EA"/>
              </a:solidFill>
              <a:ln w="9525">
                <a:noFill/>
                <a:round/>
                <a:headEnd/>
                <a:tailEnd/>
              </a:ln>
            </p:spPr>
            <p:txBody>
              <a:bodyPr/>
              <a:lstStyle/>
              <a:p>
                <a:endParaRPr lang="en-US" dirty="0"/>
              </a:p>
            </p:txBody>
          </p:sp>
          <p:sp>
            <p:nvSpPr>
              <p:cNvPr id="23584" name="Freeform 785"/>
              <p:cNvSpPr>
                <a:spLocks/>
              </p:cNvSpPr>
              <p:nvPr/>
            </p:nvSpPr>
            <p:spPr bwMode="white">
              <a:xfrm>
                <a:off x="3279" y="1514"/>
                <a:ext cx="67" cy="72"/>
              </a:xfrm>
              <a:custGeom>
                <a:avLst/>
                <a:gdLst>
                  <a:gd name="T0" fmla="*/ 0 w 564"/>
                  <a:gd name="T1" fmla="*/ 0 h 565"/>
                  <a:gd name="T2" fmla="*/ 0 w 564"/>
                  <a:gd name="T3" fmla="*/ 0 h 565"/>
                  <a:gd name="T4" fmla="*/ 0 w 564"/>
                  <a:gd name="T5" fmla="*/ 0 h 565"/>
                  <a:gd name="T6" fmla="*/ 0 w 564"/>
                  <a:gd name="T7" fmla="*/ 0 h 565"/>
                  <a:gd name="T8" fmla="*/ 0 w 564"/>
                  <a:gd name="T9" fmla="*/ 0 h 565"/>
                  <a:gd name="T10" fmla="*/ 0 w 564"/>
                  <a:gd name="T11" fmla="*/ 0 h 565"/>
                  <a:gd name="T12" fmla="*/ 0 w 564"/>
                  <a:gd name="T13" fmla="*/ 0 h 565"/>
                  <a:gd name="T14" fmla="*/ 0 w 564"/>
                  <a:gd name="T15" fmla="*/ 0 h 565"/>
                  <a:gd name="T16" fmla="*/ 0 w 564"/>
                  <a:gd name="T17" fmla="*/ 0 h 565"/>
                  <a:gd name="T18" fmla="*/ 0 w 564"/>
                  <a:gd name="T19" fmla="*/ 0 h 565"/>
                  <a:gd name="T20" fmla="*/ 0 w 564"/>
                  <a:gd name="T21" fmla="*/ 0 h 565"/>
                  <a:gd name="T22" fmla="*/ 0 w 564"/>
                  <a:gd name="T23" fmla="*/ 0 h 565"/>
                  <a:gd name="T24" fmla="*/ 0 w 564"/>
                  <a:gd name="T25" fmla="*/ 0 h 565"/>
                  <a:gd name="T26" fmla="*/ 0 w 564"/>
                  <a:gd name="T27" fmla="*/ 0 h 565"/>
                  <a:gd name="T28" fmla="*/ 0 w 564"/>
                  <a:gd name="T29" fmla="*/ 0 h 565"/>
                  <a:gd name="T30" fmla="*/ 0 w 564"/>
                  <a:gd name="T31" fmla="*/ 0 h 565"/>
                  <a:gd name="T32" fmla="*/ 0 w 564"/>
                  <a:gd name="T33" fmla="*/ 0 h 565"/>
                  <a:gd name="T34" fmla="*/ 0 w 564"/>
                  <a:gd name="T35" fmla="*/ 0 h 565"/>
                  <a:gd name="T36" fmla="*/ 0 w 564"/>
                  <a:gd name="T37" fmla="*/ 0 h 565"/>
                  <a:gd name="T38" fmla="*/ 0 w 564"/>
                  <a:gd name="T39" fmla="*/ 0 h 565"/>
                  <a:gd name="T40" fmla="*/ 0 w 564"/>
                  <a:gd name="T41" fmla="*/ 0 h 565"/>
                  <a:gd name="T42" fmla="*/ 0 w 564"/>
                  <a:gd name="T43" fmla="*/ 0 h 565"/>
                  <a:gd name="T44" fmla="*/ 0 w 564"/>
                  <a:gd name="T45" fmla="*/ 0 h 565"/>
                  <a:gd name="T46" fmla="*/ 0 w 564"/>
                  <a:gd name="T47" fmla="*/ 0 h 565"/>
                  <a:gd name="T48" fmla="*/ 0 w 564"/>
                  <a:gd name="T49" fmla="*/ 0 h 565"/>
                  <a:gd name="T50" fmla="*/ 0 w 564"/>
                  <a:gd name="T51" fmla="*/ 0 h 565"/>
                  <a:gd name="T52" fmla="*/ 0 w 564"/>
                  <a:gd name="T53" fmla="*/ 0 h 565"/>
                  <a:gd name="T54" fmla="*/ 0 w 564"/>
                  <a:gd name="T55" fmla="*/ 0 h 565"/>
                  <a:gd name="T56" fmla="*/ 0 w 564"/>
                  <a:gd name="T57" fmla="*/ 0 h 565"/>
                  <a:gd name="T58" fmla="*/ 0 w 564"/>
                  <a:gd name="T59" fmla="*/ 0 h 565"/>
                  <a:gd name="T60" fmla="*/ 0 w 564"/>
                  <a:gd name="T61" fmla="*/ 0 h 565"/>
                  <a:gd name="T62" fmla="*/ 0 w 564"/>
                  <a:gd name="T63" fmla="*/ 0 h 565"/>
                  <a:gd name="T64" fmla="*/ 0 w 564"/>
                  <a:gd name="T65" fmla="*/ 0 h 565"/>
                  <a:gd name="T66" fmla="*/ 0 w 564"/>
                  <a:gd name="T67" fmla="*/ 0 h 565"/>
                  <a:gd name="T68" fmla="*/ 0 w 564"/>
                  <a:gd name="T69" fmla="*/ 0 h 565"/>
                  <a:gd name="T70" fmla="*/ 0 w 564"/>
                  <a:gd name="T71" fmla="*/ 0 h 565"/>
                  <a:gd name="T72" fmla="*/ 0 w 564"/>
                  <a:gd name="T73" fmla="*/ 0 h 565"/>
                  <a:gd name="T74" fmla="*/ 0 w 564"/>
                  <a:gd name="T75" fmla="*/ 0 h 565"/>
                  <a:gd name="T76" fmla="*/ 0 w 564"/>
                  <a:gd name="T77" fmla="*/ 0 h 565"/>
                  <a:gd name="T78" fmla="*/ 0 w 564"/>
                  <a:gd name="T79" fmla="*/ 0 h 565"/>
                  <a:gd name="T80" fmla="*/ 0 w 564"/>
                  <a:gd name="T81" fmla="*/ 0 h 565"/>
                  <a:gd name="T82" fmla="*/ 0 w 564"/>
                  <a:gd name="T83" fmla="*/ 0 h 565"/>
                  <a:gd name="T84" fmla="*/ 0 w 564"/>
                  <a:gd name="T85" fmla="*/ 0 h 565"/>
                  <a:gd name="T86" fmla="*/ 0 w 564"/>
                  <a:gd name="T87" fmla="*/ 0 h 565"/>
                  <a:gd name="T88" fmla="*/ 0 w 564"/>
                  <a:gd name="T89" fmla="*/ 0 h 565"/>
                  <a:gd name="T90" fmla="*/ 0 w 564"/>
                  <a:gd name="T91" fmla="*/ 0 h 565"/>
                  <a:gd name="T92" fmla="*/ 0 w 564"/>
                  <a:gd name="T93" fmla="*/ 0 h 565"/>
                  <a:gd name="T94" fmla="*/ 0 w 564"/>
                  <a:gd name="T95" fmla="*/ 0 h 565"/>
                  <a:gd name="T96" fmla="*/ 0 w 564"/>
                  <a:gd name="T97" fmla="*/ 0 h 565"/>
                  <a:gd name="T98" fmla="*/ 0 w 564"/>
                  <a:gd name="T99" fmla="*/ 0 h 565"/>
                  <a:gd name="T100" fmla="*/ 0 w 564"/>
                  <a:gd name="T101" fmla="*/ 0 h 565"/>
                  <a:gd name="T102" fmla="*/ 0 w 564"/>
                  <a:gd name="T103" fmla="*/ 0 h 565"/>
                  <a:gd name="T104" fmla="*/ 0 w 564"/>
                  <a:gd name="T105" fmla="*/ 0 h 565"/>
                  <a:gd name="T106" fmla="*/ 0 w 564"/>
                  <a:gd name="T107" fmla="*/ 0 h 565"/>
                  <a:gd name="T108" fmla="*/ 0 w 564"/>
                  <a:gd name="T109" fmla="*/ 0 h 565"/>
                  <a:gd name="T110" fmla="*/ 0 w 564"/>
                  <a:gd name="T111" fmla="*/ 0 h 565"/>
                  <a:gd name="T112" fmla="*/ 0 w 564"/>
                  <a:gd name="T113" fmla="*/ 0 h 565"/>
                  <a:gd name="T114" fmla="*/ 0 w 564"/>
                  <a:gd name="T115" fmla="*/ 0 h 565"/>
                  <a:gd name="T116" fmla="*/ 0 w 564"/>
                  <a:gd name="T117" fmla="*/ 0 h 5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4"/>
                  <a:gd name="T178" fmla="*/ 0 h 565"/>
                  <a:gd name="T179" fmla="*/ 564 w 564"/>
                  <a:gd name="T180" fmla="*/ 565 h 5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4" h="565">
                    <a:moveTo>
                      <a:pt x="88" y="20"/>
                    </a:moveTo>
                    <a:lnTo>
                      <a:pt x="75" y="29"/>
                    </a:lnTo>
                    <a:lnTo>
                      <a:pt x="62" y="38"/>
                    </a:lnTo>
                    <a:lnTo>
                      <a:pt x="50" y="49"/>
                    </a:lnTo>
                    <a:lnTo>
                      <a:pt x="39" y="61"/>
                    </a:lnTo>
                    <a:lnTo>
                      <a:pt x="30" y="73"/>
                    </a:lnTo>
                    <a:lnTo>
                      <a:pt x="21" y="87"/>
                    </a:lnTo>
                    <a:lnTo>
                      <a:pt x="15" y="101"/>
                    </a:lnTo>
                    <a:lnTo>
                      <a:pt x="8" y="115"/>
                    </a:lnTo>
                    <a:lnTo>
                      <a:pt x="4" y="130"/>
                    </a:lnTo>
                    <a:lnTo>
                      <a:pt x="2" y="146"/>
                    </a:lnTo>
                    <a:lnTo>
                      <a:pt x="0" y="162"/>
                    </a:lnTo>
                    <a:lnTo>
                      <a:pt x="0" y="177"/>
                    </a:lnTo>
                    <a:lnTo>
                      <a:pt x="2" y="194"/>
                    </a:lnTo>
                    <a:lnTo>
                      <a:pt x="5" y="209"/>
                    </a:lnTo>
                    <a:lnTo>
                      <a:pt x="9" y="224"/>
                    </a:lnTo>
                    <a:lnTo>
                      <a:pt x="16" y="239"/>
                    </a:lnTo>
                    <a:lnTo>
                      <a:pt x="22" y="251"/>
                    </a:lnTo>
                    <a:lnTo>
                      <a:pt x="29" y="262"/>
                    </a:lnTo>
                    <a:lnTo>
                      <a:pt x="37" y="273"/>
                    </a:lnTo>
                    <a:lnTo>
                      <a:pt x="44" y="283"/>
                    </a:lnTo>
                    <a:lnTo>
                      <a:pt x="53" y="292"/>
                    </a:lnTo>
                    <a:lnTo>
                      <a:pt x="63" y="300"/>
                    </a:lnTo>
                    <a:lnTo>
                      <a:pt x="73" y="308"/>
                    </a:lnTo>
                    <a:lnTo>
                      <a:pt x="82" y="315"/>
                    </a:lnTo>
                    <a:lnTo>
                      <a:pt x="93" y="322"/>
                    </a:lnTo>
                    <a:lnTo>
                      <a:pt x="104" y="328"/>
                    </a:lnTo>
                    <a:lnTo>
                      <a:pt x="116" y="334"/>
                    </a:lnTo>
                    <a:lnTo>
                      <a:pt x="127" y="339"/>
                    </a:lnTo>
                    <a:lnTo>
                      <a:pt x="152" y="348"/>
                    </a:lnTo>
                    <a:lnTo>
                      <a:pt x="178" y="356"/>
                    </a:lnTo>
                    <a:lnTo>
                      <a:pt x="191" y="358"/>
                    </a:lnTo>
                    <a:lnTo>
                      <a:pt x="204" y="361"/>
                    </a:lnTo>
                    <a:lnTo>
                      <a:pt x="216" y="364"/>
                    </a:lnTo>
                    <a:lnTo>
                      <a:pt x="228" y="366"/>
                    </a:lnTo>
                    <a:lnTo>
                      <a:pt x="242" y="368"/>
                    </a:lnTo>
                    <a:lnTo>
                      <a:pt x="255" y="370"/>
                    </a:lnTo>
                    <a:lnTo>
                      <a:pt x="268" y="372"/>
                    </a:lnTo>
                    <a:lnTo>
                      <a:pt x="281" y="373"/>
                    </a:lnTo>
                    <a:lnTo>
                      <a:pt x="297" y="376"/>
                    </a:lnTo>
                    <a:lnTo>
                      <a:pt x="312" y="377"/>
                    </a:lnTo>
                    <a:lnTo>
                      <a:pt x="329" y="378"/>
                    </a:lnTo>
                    <a:lnTo>
                      <a:pt x="343" y="380"/>
                    </a:lnTo>
                    <a:lnTo>
                      <a:pt x="358" y="382"/>
                    </a:lnTo>
                    <a:lnTo>
                      <a:pt x="373" y="384"/>
                    </a:lnTo>
                    <a:lnTo>
                      <a:pt x="389" y="388"/>
                    </a:lnTo>
                    <a:lnTo>
                      <a:pt x="405" y="391"/>
                    </a:lnTo>
                    <a:lnTo>
                      <a:pt x="408" y="392"/>
                    </a:lnTo>
                    <a:lnTo>
                      <a:pt x="412" y="393"/>
                    </a:lnTo>
                    <a:lnTo>
                      <a:pt x="416" y="395"/>
                    </a:lnTo>
                    <a:lnTo>
                      <a:pt x="420" y="397"/>
                    </a:lnTo>
                    <a:lnTo>
                      <a:pt x="425" y="400"/>
                    </a:lnTo>
                    <a:lnTo>
                      <a:pt x="428" y="402"/>
                    </a:lnTo>
                    <a:lnTo>
                      <a:pt x="431" y="405"/>
                    </a:lnTo>
                    <a:lnTo>
                      <a:pt x="433" y="408"/>
                    </a:lnTo>
                    <a:lnTo>
                      <a:pt x="436" y="415"/>
                    </a:lnTo>
                    <a:lnTo>
                      <a:pt x="437" y="421"/>
                    </a:lnTo>
                    <a:lnTo>
                      <a:pt x="437" y="428"/>
                    </a:lnTo>
                    <a:lnTo>
                      <a:pt x="434" y="433"/>
                    </a:lnTo>
                    <a:lnTo>
                      <a:pt x="432" y="439"/>
                    </a:lnTo>
                    <a:lnTo>
                      <a:pt x="428" y="444"/>
                    </a:lnTo>
                    <a:lnTo>
                      <a:pt x="422" y="449"/>
                    </a:lnTo>
                    <a:lnTo>
                      <a:pt x="416" y="452"/>
                    </a:lnTo>
                    <a:lnTo>
                      <a:pt x="416" y="468"/>
                    </a:lnTo>
                    <a:lnTo>
                      <a:pt x="415" y="486"/>
                    </a:lnTo>
                    <a:lnTo>
                      <a:pt x="414" y="504"/>
                    </a:lnTo>
                    <a:lnTo>
                      <a:pt x="413" y="523"/>
                    </a:lnTo>
                    <a:lnTo>
                      <a:pt x="413" y="539"/>
                    </a:lnTo>
                    <a:lnTo>
                      <a:pt x="412" y="552"/>
                    </a:lnTo>
                    <a:lnTo>
                      <a:pt x="412" y="562"/>
                    </a:lnTo>
                    <a:lnTo>
                      <a:pt x="410" y="565"/>
                    </a:lnTo>
                    <a:lnTo>
                      <a:pt x="418" y="564"/>
                    </a:lnTo>
                    <a:lnTo>
                      <a:pt x="439" y="560"/>
                    </a:lnTo>
                    <a:lnTo>
                      <a:pt x="452" y="555"/>
                    </a:lnTo>
                    <a:lnTo>
                      <a:pt x="466" y="551"/>
                    </a:lnTo>
                    <a:lnTo>
                      <a:pt x="481" y="545"/>
                    </a:lnTo>
                    <a:lnTo>
                      <a:pt x="497" y="536"/>
                    </a:lnTo>
                    <a:lnTo>
                      <a:pt x="504" y="530"/>
                    </a:lnTo>
                    <a:lnTo>
                      <a:pt x="512" y="526"/>
                    </a:lnTo>
                    <a:lnTo>
                      <a:pt x="519" y="519"/>
                    </a:lnTo>
                    <a:lnTo>
                      <a:pt x="526" y="513"/>
                    </a:lnTo>
                    <a:lnTo>
                      <a:pt x="533" y="506"/>
                    </a:lnTo>
                    <a:lnTo>
                      <a:pt x="539" y="499"/>
                    </a:lnTo>
                    <a:lnTo>
                      <a:pt x="545" y="491"/>
                    </a:lnTo>
                    <a:lnTo>
                      <a:pt x="550" y="482"/>
                    </a:lnTo>
                    <a:lnTo>
                      <a:pt x="554" y="473"/>
                    </a:lnTo>
                    <a:lnTo>
                      <a:pt x="558" y="463"/>
                    </a:lnTo>
                    <a:lnTo>
                      <a:pt x="561" y="452"/>
                    </a:lnTo>
                    <a:lnTo>
                      <a:pt x="563" y="440"/>
                    </a:lnTo>
                    <a:lnTo>
                      <a:pt x="564" y="428"/>
                    </a:lnTo>
                    <a:lnTo>
                      <a:pt x="564" y="415"/>
                    </a:lnTo>
                    <a:lnTo>
                      <a:pt x="563" y="402"/>
                    </a:lnTo>
                    <a:lnTo>
                      <a:pt x="561" y="386"/>
                    </a:lnTo>
                    <a:lnTo>
                      <a:pt x="559" y="380"/>
                    </a:lnTo>
                    <a:lnTo>
                      <a:pt x="557" y="372"/>
                    </a:lnTo>
                    <a:lnTo>
                      <a:pt x="553" y="366"/>
                    </a:lnTo>
                    <a:lnTo>
                      <a:pt x="550" y="359"/>
                    </a:lnTo>
                    <a:lnTo>
                      <a:pt x="541" y="345"/>
                    </a:lnTo>
                    <a:lnTo>
                      <a:pt x="530" y="333"/>
                    </a:lnTo>
                    <a:lnTo>
                      <a:pt x="518" y="322"/>
                    </a:lnTo>
                    <a:lnTo>
                      <a:pt x="506" y="311"/>
                    </a:lnTo>
                    <a:lnTo>
                      <a:pt x="493" y="303"/>
                    </a:lnTo>
                    <a:lnTo>
                      <a:pt x="480" y="295"/>
                    </a:lnTo>
                    <a:lnTo>
                      <a:pt x="463" y="287"/>
                    </a:lnTo>
                    <a:lnTo>
                      <a:pt x="446" y="281"/>
                    </a:lnTo>
                    <a:lnTo>
                      <a:pt x="429" y="275"/>
                    </a:lnTo>
                    <a:lnTo>
                      <a:pt x="412" y="271"/>
                    </a:lnTo>
                    <a:lnTo>
                      <a:pt x="377" y="264"/>
                    </a:lnTo>
                    <a:lnTo>
                      <a:pt x="342" y="259"/>
                    </a:lnTo>
                    <a:lnTo>
                      <a:pt x="307" y="256"/>
                    </a:lnTo>
                    <a:lnTo>
                      <a:pt x="271" y="251"/>
                    </a:lnTo>
                    <a:lnTo>
                      <a:pt x="254" y="249"/>
                    </a:lnTo>
                    <a:lnTo>
                      <a:pt x="236" y="246"/>
                    </a:lnTo>
                    <a:lnTo>
                      <a:pt x="219" y="242"/>
                    </a:lnTo>
                    <a:lnTo>
                      <a:pt x="201" y="236"/>
                    </a:lnTo>
                    <a:lnTo>
                      <a:pt x="191" y="233"/>
                    </a:lnTo>
                    <a:lnTo>
                      <a:pt x="182" y="228"/>
                    </a:lnTo>
                    <a:lnTo>
                      <a:pt x="172" y="224"/>
                    </a:lnTo>
                    <a:lnTo>
                      <a:pt x="162" y="219"/>
                    </a:lnTo>
                    <a:lnTo>
                      <a:pt x="154" y="212"/>
                    </a:lnTo>
                    <a:lnTo>
                      <a:pt x="147" y="204"/>
                    </a:lnTo>
                    <a:lnTo>
                      <a:pt x="143" y="200"/>
                    </a:lnTo>
                    <a:lnTo>
                      <a:pt x="141" y="196"/>
                    </a:lnTo>
                    <a:lnTo>
                      <a:pt x="139" y="191"/>
                    </a:lnTo>
                    <a:lnTo>
                      <a:pt x="137" y="186"/>
                    </a:lnTo>
                    <a:lnTo>
                      <a:pt x="136" y="178"/>
                    </a:lnTo>
                    <a:lnTo>
                      <a:pt x="135" y="172"/>
                    </a:lnTo>
                    <a:lnTo>
                      <a:pt x="135" y="165"/>
                    </a:lnTo>
                    <a:lnTo>
                      <a:pt x="135" y="159"/>
                    </a:lnTo>
                    <a:lnTo>
                      <a:pt x="136" y="153"/>
                    </a:lnTo>
                    <a:lnTo>
                      <a:pt x="139" y="148"/>
                    </a:lnTo>
                    <a:lnTo>
                      <a:pt x="142" y="143"/>
                    </a:lnTo>
                    <a:lnTo>
                      <a:pt x="147" y="140"/>
                    </a:lnTo>
                    <a:lnTo>
                      <a:pt x="150" y="138"/>
                    </a:lnTo>
                    <a:lnTo>
                      <a:pt x="154" y="137"/>
                    </a:lnTo>
                    <a:lnTo>
                      <a:pt x="158" y="136"/>
                    </a:lnTo>
                    <a:lnTo>
                      <a:pt x="162" y="136"/>
                    </a:lnTo>
                    <a:lnTo>
                      <a:pt x="168" y="137"/>
                    </a:lnTo>
                    <a:lnTo>
                      <a:pt x="177" y="140"/>
                    </a:lnTo>
                    <a:lnTo>
                      <a:pt x="185" y="143"/>
                    </a:lnTo>
                    <a:lnTo>
                      <a:pt x="195" y="148"/>
                    </a:lnTo>
                    <a:lnTo>
                      <a:pt x="204" y="151"/>
                    </a:lnTo>
                    <a:lnTo>
                      <a:pt x="216" y="154"/>
                    </a:lnTo>
                    <a:lnTo>
                      <a:pt x="224" y="157"/>
                    </a:lnTo>
                    <a:lnTo>
                      <a:pt x="233" y="158"/>
                    </a:lnTo>
                    <a:lnTo>
                      <a:pt x="240" y="158"/>
                    </a:lnTo>
                    <a:lnTo>
                      <a:pt x="248" y="158"/>
                    </a:lnTo>
                    <a:lnTo>
                      <a:pt x="256" y="158"/>
                    </a:lnTo>
                    <a:lnTo>
                      <a:pt x="263" y="157"/>
                    </a:lnTo>
                    <a:lnTo>
                      <a:pt x="270" y="155"/>
                    </a:lnTo>
                    <a:lnTo>
                      <a:pt x="276" y="154"/>
                    </a:lnTo>
                    <a:lnTo>
                      <a:pt x="280" y="153"/>
                    </a:lnTo>
                    <a:lnTo>
                      <a:pt x="283" y="152"/>
                    </a:lnTo>
                    <a:lnTo>
                      <a:pt x="286" y="151"/>
                    </a:lnTo>
                    <a:lnTo>
                      <a:pt x="288" y="150"/>
                    </a:lnTo>
                    <a:lnTo>
                      <a:pt x="291" y="149"/>
                    </a:lnTo>
                    <a:lnTo>
                      <a:pt x="293" y="148"/>
                    </a:lnTo>
                    <a:lnTo>
                      <a:pt x="295" y="146"/>
                    </a:lnTo>
                    <a:lnTo>
                      <a:pt x="296" y="145"/>
                    </a:lnTo>
                    <a:lnTo>
                      <a:pt x="295" y="142"/>
                    </a:lnTo>
                    <a:lnTo>
                      <a:pt x="294" y="140"/>
                    </a:lnTo>
                    <a:lnTo>
                      <a:pt x="292" y="139"/>
                    </a:lnTo>
                    <a:lnTo>
                      <a:pt x="289" y="137"/>
                    </a:lnTo>
                    <a:lnTo>
                      <a:pt x="286" y="136"/>
                    </a:lnTo>
                    <a:lnTo>
                      <a:pt x="284" y="135"/>
                    </a:lnTo>
                    <a:lnTo>
                      <a:pt x="281" y="134"/>
                    </a:lnTo>
                    <a:lnTo>
                      <a:pt x="280" y="133"/>
                    </a:lnTo>
                    <a:lnTo>
                      <a:pt x="275" y="131"/>
                    </a:lnTo>
                    <a:lnTo>
                      <a:pt x="272" y="129"/>
                    </a:lnTo>
                    <a:lnTo>
                      <a:pt x="269" y="128"/>
                    </a:lnTo>
                    <a:lnTo>
                      <a:pt x="264" y="127"/>
                    </a:lnTo>
                    <a:lnTo>
                      <a:pt x="261" y="127"/>
                    </a:lnTo>
                    <a:lnTo>
                      <a:pt x="257" y="126"/>
                    </a:lnTo>
                    <a:lnTo>
                      <a:pt x="254" y="125"/>
                    </a:lnTo>
                    <a:lnTo>
                      <a:pt x="249" y="123"/>
                    </a:lnTo>
                    <a:lnTo>
                      <a:pt x="243" y="121"/>
                    </a:lnTo>
                    <a:lnTo>
                      <a:pt x="235" y="117"/>
                    </a:lnTo>
                    <a:lnTo>
                      <a:pt x="228" y="113"/>
                    </a:lnTo>
                    <a:lnTo>
                      <a:pt x="221" y="110"/>
                    </a:lnTo>
                    <a:lnTo>
                      <a:pt x="213" y="105"/>
                    </a:lnTo>
                    <a:lnTo>
                      <a:pt x="207" y="101"/>
                    </a:lnTo>
                    <a:lnTo>
                      <a:pt x="200" y="97"/>
                    </a:lnTo>
                    <a:lnTo>
                      <a:pt x="192" y="93"/>
                    </a:lnTo>
                    <a:lnTo>
                      <a:pt x="200" y="92"/>
                    </a:lnTo>
                    <a:lnTo>
                      <a:pt x="208" y="91"/>
                    </a:lnTo>
                    <a:lnTo>
                      <a:pt x="216" y="90"/>
                    </a:lnTo>
                    <a:lnTo>
                      <a:pt x="225" y="90"/>
                    </a:lnTo>
                    <a:lnTo>
                      <a:pt x="234" y="90"/>
                    </a:lnTo>
                    <a:lnTo>
                      <a:pt x="242" y="90"/>
                    </a:lnTo>
                    <a:lnTo>
                      <a:pt x="250" y="90"/>
                    </a:lnTo>
                    <a:lnTo>
                      <a:pt x="257" y="90"/>
                    </a:lnTo>
                    <a:lnTo>
                      <a:pt x="263" y="91"/>
                    </a:lnTo>
                    <a:lnTo>
                      <a:pt x="272" y="91"/>
                    </a:lnTo>
                    <a:lnTo>
                      <a:pt x="282" y="91"/>
                    </a:lnTo>
                    <a:lnTo>
                      <a:pt x="293" y="91"/>
                    </a:lnTo>
                    <a:lnTo>
                      <a:pt x="303" y="91"/>
                    </a:lnTo>
                    <a:lnTo>
                      <a:pt x="312" y="90"/>
                    </a:lnTo>
                    <a:lnTo>
                      <a:pt x="321" y="89"/>
                    </a:lnTo>
                    <a:lnTo>
                      <a:pt x="327" y="88"/>
                    </a:lnTo>
                    <a:lnTo>
                      <a:pt x="328" y="88"/>
                    </a:lnTo>
                    <a:lnTo>
                      <a:pt x="330" y="88"/>
                    </a:lnTo>
                    <a:lnTo>
                      <a:pt x="331" y="87"/>
                    </a:lnTo>
                    <a:lnTo>
                      <a:pt x="332" y="86"/>
                    </a:lnTo>
                    <a:lnTo>
                      <a:pt x="333" y="85"/>
                    </a:lnTo>
                    <a:lnTo>
                      <a:pt x="334" y="84"/>
                    </a:lnTo>
                    <a:lnTo>
                      <a:pt x="334" y="82"/>
                    </a:lnTo>
                    <a:lnTo>
                      <a:pt x="333" y="80"/>
                    </a:lnTo>
                    <a:lnTo>
                      <a:pt x="331" y="77"/>
                    </a:lnTo>
                    <a:lnTo>
                      <a:pt x="329" y="75"/>
                    </a:lnTo>
                    <a:lnTo>
                      <a:pt x="327" y="73"/>
                    </a:lnTo>
                    <a:lnTo>
                      <a:pt x="324" y="70"/>
                    </a:lnTo>
                    <a:lnTo>
                      <a:pt x="321" y="68"/>
                    </a:lnTo>
                    <a:lnTo>
                      <a:pt x="319" y="66"/>
                    </a:lnTo>
                    <a:lnTo>
                      <a:pt x="316" y="64"/>
                    </a:lnTo>
                    <a:lnTo>
                      <a:pt x="313" y="61"/>
                    </a:lnTo>
                    <a:lnTo>
                      <a:pt x="309" y="55"/>
                    </a:lnTo>
                    <a:lnTo>
                      <a:pt x="305" y="49"/>
                    </a:lnTo>
                    <a:lnTo>
                      <a:pt x="300" y="42"/>
                    </a:lnTo>
                    <a:lnTo>
                      <a:pt x="295" y="37"/>
                    </a:lnTo>
                    <a:lnTo>
                      <a:pt x="289" y="31"/>
                    </a:lnTo>
                    <a:lnTo>
                      <a:pt x="284" y="26"/>
                    </a:lnTo>
                    <a:lnTo>
                      <a:pt x="277" y="21"/>
                    </a:lnTo>
                    <a:lnTo>
                      <a:pt x="270" y="18"/>
                    </a:lnTo>
                    <a:lnTo>
                      <a:pt x="248" y="10"/>
                    </a:lnTo>
                    <a:lnTo>
                      <a:pt x="225" y="5"/>
                    </a:lnTo>
                    <a:lnTo>
                      <a:pt x="214" y="3"/>
                    </a:lnTo>
                    <a:lnTo>
                      <a:pt x="202" y="2"/>
                    </a:lnTo>
                    <a:lnTo>
                      <a:pt x="190" y="1"/>
                    </a:lnTo>
                    <a:lnTo>
                      <a:pt x="179" y="0"/>
                    </a:lnTo>
                    <a:lnTo>
                      <a:pt x="167" y="0"/>
                    </a:lnTo>
                    <a:lnTo>
                      <a:pt x="156" y="1"/>
                    </a:lnTo>
                    <a:lnTo>
                      <a:pt x="145" y="2"/>
                    </a:lnTo>
                    <a:lnTo>
                      <a:pt x="133" y="4"/>
                    </a:lnTo>
                    <a:lnTo>
                      <a:pt x="122" y="7"/>
                    </a:lnTo>
                    <a:lnTo>
                      <a:pt x="111" y="10"/>
                    </a:lnTo>
                    <a:lnTo>
                      <a:pt x="99" y="16"/>
                    </a:lnTo>
                    <a:lnTo>
                      <a:pt x="88" y="20"/>
                    </a:lnTo>
                    <a:close/>
                  </a:path>
                </a:pathLst>
              </a:custGeom>
              <a:solidFill>
                <a:srgbClr val="FFFFFF"/>
              </a:solidFill>
              <a:ln w="9525">
                <a:noFill/>
                <a:round/>
                <a:headEnd/>
                <a:tailEnd/>
              </a:ln>
            </p:spPr>
            <p:txBody>
              <a:bodyPr/>
              <a:lstStyle/>
              <a:p>
                <a:endParaRPr lang="en-US" dirty="0"/>
              </a:p>
            </p:txBody>
          </p:sp>
          <p:sp>
            <p:nvSpPr>
              <p:cNvPr id="23585" name="Freeform 786"/>
              <p:cNvSpPr>
                <a:spLocks/>
              </p:cNvSpPr>
              <p:nvPr/>
            </p:nvSpPr>
            <p:spPr bwMode="white">
              <a:xfrm>
                <a:off x="3308" y="1566"/>
                <a:ext cx="16" cy="23"/>
              </a:xfrm>
              <a:custGeom>
                <a:avLst/>
                <a:gdLst>
                  <a:gd name="T0" fmla="*/ 0 w 148"/>
                  <a:gd name="T1" fmla="*/ 0 h 177"/>
                  <a:gd name="T2" fmla="*/ 0 w 148"/>
                  <a:gd name="T3" fmla="*/ 0 h 177"/>
                  <a:gd name="T4" fmla="*/ 0 w 148"/>
                  <a:gd name="T5" fmla="*/ 0 h 177"/>
                  <a:gd name="T6" fmla="*/ 0 w 148"/>
                  <a:gd name="T7" fmla="*/ 0 h 177"/>
                  <a:gd name="T8" fmla="*/ 0 w 148"/>
                  <a:gd name="T9" fmla="*/ 0 h 177"/>
                  <a:gd name="T10" fmla="*/ 0 w 148"/>
                  <a:gd name="T11" fmla="*/ 0 h 177"/>
                  <a:gd name="T12" fmla="*/ 0 w 148"/>
                  <a:gd name="T13" fmla="*/ 0 h 177"/>
                  <a:gd name="T14" fmla="*/ 0 w 148"/>
                  <a:gd name="T15" fmla="*/ 0 h 177"/>
                  <a:gd name="T16" fmla="*/ 0 w 148"/>
                  <a:gd name="T17" fmla="*/ 0 h 177"/>
                  <a:gd name="T18" fmla="*/ 0 w 148"/>
                  <a:gd name="T19" fmla="*/ 0 h 177"/>
                  <a:gd name="T20" fmla="*/ 0 w 148"/>
                  <a:gd name="T21" fmla="*/ 0 h 177"/>
                  <a:gd name="T22" fmla="*/ 0 w 148"/>
                  <a:gd name="T23" fmla="*/ 0 h 177"/>
                  <a:gd name="T24" fmla="*/ 0 w 148"/>
                  <a:gd name="T25" fmla="*/ 0 h 177"/>
                  <a:gd name="T26" fmla="*/ 0 w 148"/>
                  <a:gd name="T27" fmla="*/ 0 h 177"/>
                  <a:gd name="T28" fmla="*/ 0 w 148"/>
                  <a:gd name="T29" fmla="*/ 0 h 177"/>
                  <a:gd name="T30" fmla="*/ 0 w 148"/>
                  <a:gd name="T31" fmla="*/ 0 h 177"/>
                  <a:gd name="T32" fmla="*/ 0 w 148"/>
                  <a:gd name="T33" fmla="*/ 0 h 177"/>
                  <a:gd name="T34" fmla="*/ 0 w 148"/>
                  <a:gd name="T35" fmla="*/ 0 h 177"/>
                  <a:gd name="T36" fmla="*/ 0 w 148"/>
                  <a:gd name="T37" fmla="*/ 0 h 177"/>
                  <a:gd name="T38" fmla="*/ 0 w 148"/>
                  <a:gd name="T39" fmla="*/ 0 h 177"/>
                  <a:gd name="T40" fmla="*/ 0 w 148"/>
                  <a:gd name="T41" fmla="*/ 0 h 177"/>
                  <a:gd name="T42" fmla="*/ 0 w 148"/>
                  <a:gd name="T43" fmla="*/ 0 h 177"/>
                  <a:gd name="T44" fmla="*/ 0 w 148"/>
                  <a:gd name="T45" fmla="*/ 0 h 177"/>
                  <a:gd name="T46" fmla="*/ 0 w 148"/>
                  <a:gd name="T47" fmla="*/ 0 h 177"/>
                  <a:gd name="T48" fmla="*/ 0 w 148"/>
                  <a:gd name="T49" fmla="*/ 0 h 177"/>
                  <a:gd name="T50" fmla="*/ 0 w 148"/>
                  <a:gd name="T51" fmla="*/ 0 h 177"/>
                  <a:gd name="T52" fmla="*/ 0 w 148"/>
                  <a:gd name="T53" fmla="*/ 0 h 177"/>
                  <a:gd name="T54" fmla="*/ 0 w 148"/>
                  <a:gd name="T55" fmla="*/ 0 h 177"/>
                  <a:gd name="T56" fmla="*/ 0 w 148"/>
                  <a:gd name="T57" fmla="*/ 0 h 177"/>
                  <a:gd name="T58" fmla="*/ 0 w 148"/>
                  <a:gd name="T59" fmla="*/ 0 h 177"/>
                  <a:gd name="T60" fmla="*/ 0 w 148"/>
                  <a:gd name="T61" fmla="*/ 0 h 177"/>
                  <a:gd name="T62" fmla="*/ 0 w 148"/>
                  <a:gd name="T63" fmla="*/ 0 h 177"/>
                  <a:gd name="T64" fmla="*/ 0 w 148"/>
                  <a:gd name="T65" fmla="*/ 0 h 177"/>
                  <a:gd name="T66" fmla="*/ 0 w 148"/>
                  <a:gd name="T67" fmla="*/ 0 h 177"/>
                  <a:gd name="T68" fmla="*/ 0 w 148"/>
                  <a:gd name="T69" fmla="*/ 0 h 177"/>
                  <a:gd name="T70" fmla="*/ 0 w 148"/>
                  <a:gd name="T71" fmla="*/ 0 h 177"/>
                  <a:gd name="T72" fmla="*/ 0 w 148"/>
                  <a:gd name="T73" fmla="*/ 0 h 177"/>
                  <a:gd name="T74" fmla="*/ 0 w 148"/>
                  <a:gd name="T75" fmla="*/ 0 h 177"/>
                  <a:gd name="T76" fmla="*/ 0 w 148"/>
                  <a:gd name="T77" fmla="*/ 0 h 177"/>
                  <a:gd name="T78" fmla="*/ 0 w 148"/>
                  <a:gd name="T79" fmla="*/ 0 h 177"/>
                  <a:gd name="T80" fmla="*/ 0 w 148"/>
                  <a:gd name="T81" fmla="*/ 0 h 177"/>
                  <a:gd name="T82" fmla="*/ 0 w 148"/>
                  <a:gd name="T83" fmla="*/ 0 h 177"/>
                  <a:gd name="T84" fmla="*/ 0 w 148"/>
                  <a:gd name="T85" fmla="*/ 0 h 177"/>
                  <a:gd name="T86" fmla="*/ 0 w 148"/>
                  <a:gd name="T87" fmla="*/ 0 h 177"/>
                  <a:gd name="T88" fmla="*/ 0 w 148"/>
                  <a:gd name="T89" fmla="*/ 0 h 177"/>
                  <a:gd name="T90" fmla="*/ 0 w 148"/>
                  <a:gd name="T91" fmla="*/ 0 h 177"/>
                  <a:gd name="T92" fmla="*/ 0 w 148"/>
                  <a:gd name="T93" fmla="*/ 0 h 177"/>
                  <a:gd name="T94" fmla="*/ 0 w 148"/>
                  <a:gd name="T95" fmla="*/ 0 h 177"/>
                  <a:gd name="T96" fmla="*/ 0 w 148"/>
                  <a:gd name="T97" fmla="*/ 0 h 177"/>
                  <a:gd name="T98" fmla="*/ 0 w 148"/>
                  <a:gd name="T99" fmla="*/ 0 h 177"/>
                  <a:gd name="T100" fmla="*/ 0 w 148"/>
                  <a:gd name="T101" fmla="*/ 0 h 17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8"/>
                  <a:gd name="T154" fmla="*/ 0 h 177"/>
                  <a:gd name="T155" fmla="*/ 148 w 148"/>
                  <a:gd name="T156" fmla="*/ 177 h 17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8" h="177">
                    <a:moveTo>
                      <a:pt x="143" y="177"/>
                    </a:moveTo>
                    <a:lnTo>
                      <a:pt x="148" y="16"/>
                    </a:lnTo>
                    <a:lnTo>
                      <a:pt x="147" y="16"/>
                    </a:lnTo>
                    <a:lnTo>
                      <a:pt x="144" y="15"/>
                    </a:lnTo>
                    <a:lnTo>
                      <a:pt x="139" y="13"/>
                    </a:lnTo>
                    <a:lnTo>
                      <a:pt x="132" y="11"/>
                    </a:lnTo>
                    <a:lnTo>
                      <a:pt x="124" y="10"/>
                    </a:lnTo>
                    <a:lnTo>
                      <a:pt x="115" y="8"/>
                    </a:lnTo>
                    <a:lnTo>
                      <a:pt x="104" y="6"/>
                    </a:lnTo>
                    <a:lnTo>
                      <a:pt x="92" y="4"/>
                    </a:lnTo>
                    <a:lnTo>
                      <a:pt x="76" y="3"/>
                    </a:lnTo>
                    <a:lnTo>
                      <a:pt x="63" y="2"/>
                    </a:lnTo>
                    <a:lnTo>
                      <a:pt x="52" y="2"/>
                    </a:lnTo>
                    <a:lnTo>
                      <a:pt x="44" y="1"/>
                    </a:lnTo>
                    <a:lnTo>
                      <a:pt x="37" y="0"/>
                    </a:lnTo>
                    <a:lnTo>
                      <a:pt x="33" y="0"/>
                    </a:lnTo>
                    <a:lnTo>
                      <a:pt x="31" y="0"/>
                    </a:lnTo>
                    <a:lnTo>
                      <a:pt x="30" y="0"/>
                    </a:lnTo>
                    <a:lnTo>
                      <a:pt x="31" y="14"/>
                    </a:lnTo>
                    <a:lnTo>
                      <a:pt x="30" y="14"/>
                    </a:lnTo>
                    <a:lnTo>
                      <a:pt x="26" y="14"/>
                    </a:lnTo>
                    <a:lnTo>
                      <a:pt x="23" y="15"/>
                    </a:lnTo>
                    <a:lnTo>
                      <a:pt x="19" y="18"/>
                    </a:lnTo>
                    <a:lnTo>
                      <a:pt x="13" y="19"/>
                    </a:lnTo>
                    <a:lnTo>
                      <a:pt x="9" y="21"/>
                    </a:lnTo>
                    <a:lnTo>
                      <a:pt x="6" y="23"/>
                    </a:lnTo>
                    <a:lnTo>
                      <a:pt x="3" y="25"/>
                    </a:lnTo>
                    <a:lnTo>
                      <a:pt x="3" y="26"/>
                    </a:lnTo>
                    <a:lnTo>
                      <a:pt x="2" y="27"/>
                    </a:lnTo>
                    <a:lnTo>
                      <a:pt x="1" y="28"/>
                    </a:lnTo>
                    <a:lnTo>
                      <a:pt x="0" y="31"/>
                    </a:lnTo>
                    <a:lnTo>
                      <a:pt x="0" y="33"/>
                    </a:lnTo>
                    <a:lnTo>
                      <a:pt x="0" y="35"/>
                    </a:lnTo>
                    <a:lnTo>
                      <a:pt x="1" y="37"/>
                    </a:lnTo>
                    <a:lnTo>
                      <a:pt x="3" y="40"/>
                    </a:lnTo>
                    <a:lnTo>
                      <a:pt x="11" y="56"/>
                    </a:lnTo>
                    <a:lnTo>
                      <a:pt x="19" y="70"/>
                    </a:lnTo>
                    <a:lnTo>
                      <a:pt x="25" y="83"/>
                    </a:lnTo>
                    <a:lnTo>
                      <a:pt x="32" y="96"/>
                    </a:lnTo>
                    <a:lnTo>
                      <a:pt x="37" y="109"/>
                    </a:lnTo>
                    <a:lnTo>
                      <a:pt x="43" y="124"/>
                    </a:lnTo>
                    <a:lnTo>
                      <a:pt x="47" y="142"/>
                    </a:lnTo>
                    <a:lnTo>
                      <a:pt x="51" y="161"/>
                    </a:lnTo>
                    <a:lnTo>
                      <a:pt x="63" y="164"/>
                    </a:lnTo>
                    <a:lnTo>
                      <a:pt x="74" y="165"/>
                    </a:lnTo>
                    <a:lnTo>
                      <a:pt x="85" y="167"/>
                    </a:lnTo>
                    <a:lnTo>
                      <a:pt x="96" y="168"/>
                    </a:lnTo>
                    <a:lnTo>
                      <a:pt x="107" y="170"/>
                    </a:lnTo>
                    <a:lnTo>
                      <a:pt x="119" y="172"/>
                    </a:lnTo>
                    <a:lnTo>
                      <a:pt x="131" y="174"/>
                    </a:lnTo>
                    <a:lnTo>
                      <a:pt x="143" y="177"/>
                    </a:lnTo>
                    <a:close/>
                  </a:path>
                </a:pathLst>
              </a:custGeom>
              <a:solidFill>
                <a:srgbClr val="FFFFFF"/>
              </a:solidFill>
              <a:ln w="9525">
                <a:noFill/>
                <a:round/>
                <a:headEnd/>
                <a:tailEnd/>
              </a:ln>
            </p:spPr>
            <p:txBody>
              <a:bodyPr/>
              <a:lstStyle/>
              <a:p>
                <a:endParaRPr lang="en-US" dirty="0"/>
              </a:p>
            </p:txBody>
          </p:sp>
          <p:sp>
            <p:nvSpPr>
              <p:cNvPr id="23586" name="Freeform 787"/>
              <p:cNvSpPr>
                <a:spLocks/>
              </p:cNvSpPr>
              <p:nvPr/>
            </p:nvSpPr>
            <p:spPr bwMode="white">
              <a:xfrm>
                <a:off x="3294" y="1574"/>
                <a:ext cx="47" cy="46"/>
              </a:xfrm>
              <a:custGeom>
                <a:avLst/>
                <a:gdLst>
                  <a:gd name="T0" fmla="*/ 0 w 387"/>
                  <a:gd name="T1" fmla="*/ 0 h 361"/>
                  <a:gd name="T2" fmla="*/ 0 w 387"/>
                  <a:gd name="T3" fmla="*/ 0 h 361"/>
                  <a:gd name="T4" fmla="*/ 0 w 387"/>
                  <a:gd name="T5" fmla="*/ 0 h 361"/>
                  <a:gd name="T6" fmla="*/ 0 w 387"/>
                  <a:gd name="T7" fmla="*/ 0 h 361"/>
                  <a:gd name="T8" fmla="*/ 0 w 387"/>
                  <a:gd name="T9" fmla="*/ 0 h 361"/>
                  <a:gd name="T10" fmla="*/ 0 w 387"/>
                  <a:gd name="T11" fmla="*/ 0 h 361"/>
                  <a:gd name="T12" fmla="*/ 0 w 387"/>
                  <a:gd name="T13" fmla="*/ 0 h 361"/>
                  <a:gd name="T14" fmla="*/ 0 w 387"/>
                  <a:gd name="T15" fmla="*/ 0 h 361"/>
                  <a:gd name="T16" fmla="*/ 0 w 387"/>
                  <a:gd name="T17" fmla="*/ 0 h 361"/>
                  <a:gd name="T18" fmla="*/ 0 w 387"/>
                  <a:gd name="T19" fmla="*/ 0 h 361"/>
                  <a:gd name="T20" fmla="*/ 0 w 387"/>
                  <a:gd name="T21" fmla="*/ 0 h 361"/>
                  <a:gd name="T22" fmla="*/ 0 w 387"/>
                  <a:gd name="T23" fmla="*/ 0 h 361"/>
                  <a:gd name="T24" fmla="*/ 0 w 387"/>
                  <a:gd name="T25" fmla="*/ 0 h 361"/>
                  <a:gd name="T26" fmla="*/ 0 w 387"/>
                  <a:gd name="T27" fmla="*/ 0 h 361"/>
                  <a:gd name="T28" fmla="*/ 0 w 387"/>
                  <a:gd name="T29" fmla="*/ 0 h 361"/>
                  <a:gd name="T30" fmla="*/ 0 w 387"/>
                  <a:gd name="T31" fmla="*/ 0 h 361"/>
                  <a:gd name="T32" fmla="*/ 0 w 387"/>
                  <a:gd name="T33" fmla="*/ 0 h 361"/>
                  <a:gd name="T34" fmla="*/ 0 w 387"/>
                  <a:gd name="T35" fmla="*/ 0 h 361"/>
                  <a:gd name="T36" fmla="*/ 0 w 387"/>
                  <a:gd name="T37" fmla="*/ 0 h 361"/>
                  <a:gd name="T38" fmla="*/ 0 w 387"/>
                  <a:gd name="T39" fmla="*/ 0 h 361"/>
                  <a:gd name="T40" fmla="*/ 0 w 387"/>
                  <a:gd name="T41" fmla="*/ 0 h 361"/>
                  <a:gd name="T42" fmla="*/ 0 w 387"/>
                  <a:gd name="T43" fmla="*/ 0 h 361"/>
                  <a:gd name="T44" fmla="*/ 0 w 387"/>
                  <a:gd name="T45" fmla="*/ 0 h 361"/>
                  <a:gd name="T46" fmla="*/ 0 w 387"/>
                  <a:gd name="T47" fmla="*/ 0 h 361"/>
                  <a:gd name="T48" fmla="*/ 0 w 387"/>
                  <a:gd name="T49" fmla="*/ 0 h 361"/>
                  <a:gd name="T50" fmla="*/ 0 w 387"/>
                  <a:gd name="T51" fmla="*/ 0 h 361"/>
                  <a:gd name="T52" fmla="*/ 0 w 387"/>
                  <a:gd name="T53" fmla="*/ 0 h 361"/>
                  <a:gd name="T54" fmla="*/ 0 w 387"/>
                  <a:gd name="T55" fmla="*/ 0 h 361"/>
                  <a:gd name="T56" fmla="*/ 0 w 387"/>
                  <a:gd name="T57" fmla="*/ 0 h 361"/>
                  <a:gd name="T58" fmla="*/ 0 w 387"/>
                  <a:gd name="T59" fmla="*/ 0 h 361"/>
                  <a:gd name="T60" fmla="*/ 0 w 387"/>
                  <a:gd name="T61" fmla="*/ 0 h 361"/>
                  <a:gd name="T62" fmla="*/ 0 w 387"/>
                  <a:gd name="T63" fmla="*/ 0 h 361"/>
                  <a:gd name="T64" fmla="*/ 0 w 387"/>
                  <a:gd name="T65" fmla="*/ 0 h 361"/>
                  <a:gd name="T66" fmla="*/ 0 w 387"/>
                  <a:gd name="T67" fmla="*/ 0 h 361"/>
                  <a:gd name="T68" fmla="*/ 0 w 387"/>
                  <a:gd name="T69" fmla="*/ 0 h 361"/>
                  <a:gd name="T70" fmla="*/ 0 w 387"/>
                  <a:gd name="T71" fmla="*/ 0 h 361"/>
                  <a:gd name="T72" fmla="*/ 0 w 387"/>
                  <a:gd name="T73" fmla="*/ 0 h 361"/>
                  <a:gd name="T74" fmla="*/ 0 w 387"/>
                  <a:gd name="T75" fmla="*/ 0 h 361"/>
                  <a:gd name="T76" fmla="*/ 0 w 387"/>
                  <a:gd name="T77" fmla="*/ 0 h 361"/>
                  <a:gd name="T78" fmla="*/ 0 w 387"/>
                  <a:gd name="T79" fmla="*/ 0 h 361"/>
                  <a:gd name="T80" fmla="*/ 0 w 387"/>
                  <a:gd name="T81" fmla="*/ 0 h 361"/>
                  <a:gd name="T82" fmla="*/ 0 w 387"/>
                  <a:gd name="T83" fmla="*/ 0 h 361"/>
                  <a:gd name="T84" fmla="*/ 0 w 387"/>
                  <a:gd name="T85" fmla="*/ 0 h 361"/>
                  <a:gd name="T86" fmla="*/ 0 w 387"/>
                  <a:gd name="T87" fmla="*/ 0 h 361"/>
                  <a:gd name="T88" fmla="*/ 0 w 387"/>
                  <a:gd name="T89" fmla="*/ 0 h 361"/>
                  <a:gd name="T90" fmla="*/ 0 w 387"/>
                  <a:gd name="T91" fmla="*/ 0 h 361"/>
                  <a:gd name="T92" fmla="*/ 0 w 387"/>
                  <a:gd name="T93" fmla="*/ 0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7"/>
                  <a:gd name="T142" fmla="*/ 0 h 361"/>
                  <a:gd name="T143" fmla="*/ 387 w 387"/>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7" h="361">
                    <a:moveTo>
                      <a:pt x="1" y="80"/>
                    </a:moveTo>
                    <a:lnTo>
                      <a:pt x="0" y="94"/>
                    </a:lnTo>
                    <a:lnTo>
                      <a:pt x="1" y="106"/>
                    </a:lnTo>
                    <a:lnTo>
                      <a:pt x="4" y="118"/>
                    </a:lnTo>
                    <a:lnTo>
                      <a:pt x="8" y="130"/>
                    </a:lnTo>
                    <a:lnTo>
                      <a:pt x="12" y="141"/>
                    </a:lnTo>
                    <a:lnTo>
                      <a:pt x="19" y="150"/>
                    </a:lnTo>
                    <a:lnTo>
                      <a:pt x="25" y="159"/>
                    </a:lnTo>
                    <a:lnTo>
                      <a:pt x="34" y="168"/>
                    </a:lnTo>
                    <a:lnTo>
                      <a:pt x="43" y="175"/>
                    </a:lnTo>
                    <a:lnTo>
                      <a:pt x="52" y="183"/>
                    </a:lnTo>
                    <a:lnTo>
                      <a:pt x="63" y="190"/>
                    </a:lnTo>
                    <a:lnTo>
                      <a:pt x="74" y="195"/>
                    </a:lnTo>
                    <a:lnTo>
                      <a:pt x="86" y="199"/>
                    </a:lnTo>
                    <a:lnTo>
                      <a:pt x="99" y="204"/>
                    </a:lnTo>
                    <a:lnTo>
                      <a:pt x="113" y="207"/>
                    </a:lnTo>
                    <a:lnTo>
                      <a:pt x="128" y="210"/>
                    </a:lnTo>
                    <a:lnTo>
                      <a:pt x="143" y="212"/>
                    </a:lnTo>
                    <a:lnTo>
                      <a:pt x="158" y="215"/>
                    </a:lnTo>
                    <a:lnTo>
                      <a:pt x="174" y="217"/>
                    </a:lnTo>
                    <a:lnTo>
                      <a:pt x="190" y="219"/>
                    </a:lnTo>
                    <a:lnTo>
                      <a:pt x="205" y="221"/>
                    </a:lnTo>
                    <a:lnTo>
                      <a:pt x="221" y="223"/>
                    </a:lnTo>
                    <a:lnTo>
                      <a:pt x="237" y="226"/>
                    </a:lnTo>
                    <a:lnTo>
                      <a:pt x="253" y="227"/>
                    </a:lnTo>
                    <a:lnTo>
                      <a:pt x="255" y="228"/>
                    </a:lnTo>
                    <a:lnTo>
                      <a:pt x="258" y="228"/>
                    </a:lnTo>
                    <a:lnTo>
                      <a:pt x="262" y="228"/>
                    </a:lnTo>
                    <a:lnTo>
                      <a:pt x="266" y="229"/>
                    </a:lnTo>
                    <a:lnTo>
                      <a:pt x="269" y="230"/>
                    </a:lnTo>
                    <a:lnTo>
                      <a:pt x="274" y="230"/>
                    </a:lnTo>
                    <a:lnTo>
                      <a:pt x="277" y="231"/>
                    </a:lnTo>
                    <a:lnTo>
                      <a:pt x="280" y="233"/>
                    </a:lnTo>
                    <a:lnTo>
                      <a:pt x="283" y="234"/>
                    </a:lnTo>
                    <a:lnTo>
                      <a:pt x="286" y="236"/>
                    </a:lnTo>
                    <a:lnTo>
                      <a:pt x="288" y="238"/>
                    </a:lnTo>
                    <a:lnTo>
                      <a:pt x="290" y="240"/>
                    </a:lnTo>
                    <a:lnTo>
                      <a:pt x="291" y="242"/>
                    </a:lnTo>
                    <a:lnTo>
                      <a:pt x="292" y="244"/>
                    </a:lnTo>
                    <a:lnTo>
                      <a:pt x="293" y="246"/>
                    </a:lnTo>
                    <a:lnTo>
                      <a:pt x="293" y="247"/>
                    </a:lnTo>
                    <a:lnTo>
                      <a:pt x="293" y="251"/>
                    </a:lnTo>
                    <a:lnTo>
                      <a:pt x="293" y="253"/>
                    </a:lnTo>
                    <a:lnTo>
                      <a:pt x="293" y="255"/>
                    </a:lnTo>
                    <a:lnTo>
                      <a:pt x="293" y="257"/>
                    </a:lnTo>
                    <a:lnTo>
                      <a:pt x="292" y="259"/>
                    </a:lnTo>
                    <a:lnTo>
                      <a:pt x="291" y="262"/>
                    </a:lnTo>
                    <a:lnTo>
                      <a:pt x="290" y="263"/>
                    </a:lnTo>
                    <a:lnTo>
                      <a:pt x="289" y="265"/>
                    </a:lnTo>
                    <a:lnTo>
                      <a:pt x="287" y="267"/>
                    </a:lnTo>
                    <a:lnTo>
                      <a:pt x="286" y="268"/>
                    </a:lnTo>
                    <a:lnTo>
                      <a:pt x="283" y="270"/>
                    </a:lnTo>
                    <a:lnTo>
                      <a:pt x="281" y="270"/>
                    </a:lnTo>
                    <a:lnTo>
                      <a:pt x="280" y="271"/>
                    </a:lnTo>
                    <a:lnTo>
                      <a:pt x="279" y="272"/>
                    </a:lnTo>
                    <a:lnTo>
                      <a:pt x="278" y="272"/>
                    </a:lnTo>
                    <a:lnTo>
                      <a:pt x="275" y="361"/>
                    </a:lnTo>
                    <a:lnTo>
                      <a:pt x="277" y="361"/>
                    </a:lnTo>
                    <a:lnTo>
                      <a:pt x="280" y="360"/>
                    </a:lnTo>
                    <a:lnTo>
                      <a:pt x="286" y="359"/>
                    </a:lnTo>
                    <a:lnTo>
                      <a:pt x="293" y="357"/>
                    </a:lnTo>
                    <a:lnTo>
                      <a:pt x="302" y="355"/>
                    </a:lnTo>
                    <a:lnTo>
                      <a:pt x="313" y="352"/>
                    </a:lnTo>
                    <a:lnTo>
                      <a:pt x="323" y="348"/>
                    </a:lnTo>
                    <a:lnTo>
                      <a:pt x="334" y="341"/>
                    </a:lnTo>
                    <a:lnTo>
                      <a:pt x="343" y="336"/>
                    </a:lnTo>
                    <a:lnTo>
                      <a:pt x="352" y="328"/>
                    </a:lnTo>
                    <a:lnTo>
                      <a:pt x="360" y="321"/>
                    </a:lnTo>
                    <a:lnTo>
                      <a:pt x="366" y="314"/>
                    </a:lnTo>
                    <a:lnTo>
                      <a:pt x="373" y="305"/>
                    </a:lnTo>
                    <a:lnTo>
                      <a:pt x="377" y="296"/>
                    </a:lnTo>
                    <a:lnTo>
                      <a:pt x="380" y="288"/>
                    </a:lnTo>
                    <a:lnTo>
                      <a:pt x="384" y="278"/>
                    </a:lnTo>
                    <a:lnTo>
                      <a:pt x="386" y="267"/>
                    </a:lnTo>
                    <a:lnTo>
                      <a:pt x="387" y="256"/>
                    </a:lnTo>
                    <a:lnTo>
                      <a:pt x="386" y="246"/>
                    </a:lnTo>
                    <a:lnTo>
                      <a:pt x="385" y="236"/>
                    </a:lnTo>
                    <a:lnTo>
                      <a:pt x="382" y="226"/>
                    </a:lnTo>
                    <a:lnTo>
                      <a:pt x="377" y="216"/>
                    </a:lnTo>
                    <a:lnTo>
                      <a:pt x="372" y="205"/>
                    </a:lnTo>
                    <a:lnTo>
                      <a:pt x="364" y="194"/>
                    </a:lnTo>
                    <a:lnTo>
                      <a:pt x="359" y="187"/>
                    </a:lnTo>
                    <a:lnTo>
                      <a:pt x="352" y="181"/>
                    </a:lnTo>
                    <a:lnTo>
                      <a:pt x="345" y="174"/>
                    </a:lnTo>
                    <a:lnTo>
                      <a:pt x="337" y="169"/>
                    </a:lnTo>
                    <a:lnTo>
                      <a:pt x="328" y="165"/>
                    </a:lnTo>
                    <a:lnTo>
                      <a:pt x="319" y="159"/>
                    </a:lnTo>
                    <a:lnTo>
                      <a:pt x="310" y="156"/>
                    </a:lnTo>
                    <a:lnTo>
                      <a:pt x="300" y="151"/>
                    </a:lnTo>
                    <a:lnTo>
                      <a:pt x="285" y="147"/>
                    </a:lnTo>
                    <a:lnTo>
                      <a:pt x="266" y="143"/>
                    </a:lnTo>
                    <a:lnTo>
                      <a:pt x="246" y="139"/>
                    </a:lnTo>
                    <a:lnTo>
                      <a:pt x="225" y="135"/>
                    </a:lnTo>
                    <a:lnTo>
                      <a:pt x="203" y="132"/>
                    </a:lnTo>
                    <a:lnTo>
                      <a:pt x="180" y="129"/>
                    </a:lnTo>
                    <a:lnTo>
                      <a:pt x="158" y="125"/>
                    </a:lnTo>
                    <a:lnTo>
                      <a:pt x="137" y="123"/>
                    </a:lnTo>
                    <a:lnTo>
                      <a:pt x="134" y="122"/>
                    </a:lnTo>
                    <a:lnTo>
                      <a:pt x="131" y="121"/>
                    </a:lnTo>
                    <a:lnTo>
                      <a:pt x="127" y="120"/>
                    </a:lnTo>
                    <a:lnTo>
                      <a:pt x="123" y="118"/>
                    </a:lnTo>
                    <a:lnTo>
                      <a:pt x="120" y="115"/>
                    </a:lnTo>
                    <a:lnTo>
                      <a:pt x="118" y="112"/>
                    </a:lnTo>
                    <a:lnTo>
                      <a:pt x="116" y="109"/>
                    </a:lnTo>
                    <a:lnTo>
                      <a:pt x="115" y="105"/>
                    </a:lnTo>
                    <a:lnTo>
                      <a:pt x="115" y="100"/>
                    </a:lnTo>
                    <a:lnTo>
                      <a:pt x="117" y="96"/>
                    </a:lnTo>
                    <a:lnTo>
                      <a:pt x="119" y="94"/>
                    </a:lnTo>
                    <a:lnTo>
                      <a:pt x="121" y="92"/>
                    </a:lnTo>
                    <a:lnTo>
                      <a:pt x="124" y="89"/>
                    </a:lnTo>
                    <a:lnTo>
                      <a:pt x="128" y="88"/>
                    </a:lnTo>
                    <a:lnTo>
                      <a:pt x="129" y="88"/>
                    </a:lnTo>
                    <a:lnTo>
                      <a:pt x="130" y="88"/>
                    </a:lnTo>
                    <a:lnTo>
                      <a:pt x="130" y="87"/>
                    </a:lnTo>
                    <a:lnTo>
                      <a:pt x="129" y="86"/>
                    </a:lnTo>
                    <a:lnTo>
                      <a:pt x="128" y="83"/>
                    </a:lnTo>
                    <a:lnTo>
                      <a:pt x="127" y="80"/>
                    </a:lnTo>
                    <a:lnTo>
                      <a:pt x="125" y="74"/>
                    </a:lnTo>
                    <a:lnTo>
                      <a:pt x="123" y="69"/>
                    </a:lnTo>
                    <a:lnTo>
                      <a:pt x="121" y="62"/>
                    </a:lnTo>
                    <a:lnTo>
                      <a:pt x="119" y="56"/>
                    </a:lnTo>
                    <a:lnTo>
                      <a:pt x="117" y="51"/>
                    </a:lnTo>
                    <a:lnTo>
                      <a:pt x="115" y="45"/>
                    </a:lnTo>
                    <a:lnTo>
                      <a:pt x="111" y="38"/>
                    </a:lnTo>
                    <a:lnTo>
                      <a:pt x="108" y="32"/>
                    </a:lnTo>
                    <a:lnTo>
                      <a:pt x="105" y="24"/>
                    </a:lnTo>
                    <a:lnTo>
                      <a:pt x="100" y="16"/>
                    </a:lnTo>
                    <a:lnTo>
                      <a:pt x="96" y="8"/>
                    </a:lnTo>
                    <a:lnTo>
                      <a:pt x="92" y="0"/>
                    </a:lnTo>
                    <a:lnTo>
                      <a:pt x="77" y="5"/>
                    </a:lnTo>
                    <a:lnTo>
                      <a:pt x="62" y="12"/>
                    </a:lnTo>
                    <a:lnTo>
                      <a:pt x="48" y="20"/>
                    </a:lnTo>
                    <a:lnTo>
                      <a:pt x="34" y="27"/>
                    </a:lnTo>
                    <a:lnTo>
                      <a:pt x="27" y="32"/>
                    </a:lnTo>
                    <a:lnTo>
                      <a:pt x="21" y="37"/>
                    </a:lnTo>
                    <a:lnTo>
                      <a:pt x="16" y="42"/>
                    </a:lnTo>
                    <a:lnTo>
                      <a:pt x="11" y="49"/>
                    </a:lnTo>
                    <a:lnTo>
                      <a:pt x="8" y="56"/>
                    </a:lnTo>
                    <a:lnTo>
                      <a:pt x="4" y="63"/>
                    </a:lnTo>
                    <a:lnTo>
                      <a:pt x="2" y="71"/>
                    </a:lnTo>
                    <a:lnTo>
                      <a:pt x="1" y="80"/>
                    </a:lnTo>
                    <a:close/>
                  </a:path>
                </a:pathLst>
              </a:custGeom>
              <a:solidFill>
                <a:srgbClr val="FFFFFF"/>
              </a:solidFill>
              <a:ln w="9525">
                <a:noFill/>
                <a:round/>
                <a:headEnd/>
                <a:tailEnd/>
              </a:ln>
            </p:spPr>
            <p:txBody>
              <a:bodyPr/>
              <a:lstStyle/>
              <a:p>
                <a:endParaRPr lang="en-US" dirty="0"/>
              </a:p>
            </p:txBody>
          </p:sp>
          <p:sp>
            <p:nvSpPr>
              <p:cNvPr id="23587" name="Freeform 788"/>
              <p:cNvSpPr>
                <a:spLocks/>
              </p:cNvSpPr>
              <p:nvPr/>
            </p:nvSpPr>
            <p:spPr bwMode="white">
              <a:xfrm>
                <a:off x="3315" y="1605"/>
                <a:ext cx="8" cy="20"/>
              </a:xfrm>
              <a:custGeom>
                <a:avLst/>
                <a:gdLst>
                  <a:gd name="T0" fmla="*/ 0 w 79"/>
                  <a:gd name="T1" fmla="*/ 0 h 155"/>
                  <a:gd name="T2" fmla="*/ 0 w 79"/>
                  <a:gd name="T3" fmla="*/ 0 h 155"/>
                  <a:gd name="T4" fmla="*/ 0 w 79"/>
                  <a:gd name="T5" fmla="*/ 0 h 155"/>
                  <a:gd name="T6" fmla="*/ 0 w 79"/>
                  <a:gd name="T7" fmla="*/ 0 h 155"/>
                  <a:gd name="T8" fmla="*/ 0 w 79"/>
                  <a:gd name="T9" fmla="*/ 0 h 155"/>
                  <a:gd name="T10" fmla="*/ 0 w 79"/>
                  <a:gd name="T11" fmla="*/ 0 h 155"/>
                  <a:gd name="T12" fmla="*/ 0 w 79"/>
                  <a:gd name="T13" fmla="*/ 0 h 155"/>
                  <a:gd name="T14" fmla="*/ 0 w 79"/>
                  <a:gd name="T15" fmla="*/ 0 h 155"/>
                  <a:gd name="T16" fmla="*/ 0 w 79"/>
                  <a:gd name="T17" fmla="*/ 0 h 155"/>
                  <a:gd name="T18" fmla="*/ 0 w 79"/>
                  <a:gd name="T19" fmla="*/ 0 h 155"/>
                  <a:gd name="T20" fmla="*/ 0 w 79"/>
                  <a:gd name="T21" fmla="*/ 0 h 155"/>
                  <a:gd name="T22" fmla="*/ 0 w 79"/>
                  <a:gd name="T23" fmla="*/ 0 h 155"/>
                  <a:gd name="T24" fmla="*/ 0 w 79"/>
                  <a:gd name="T25" fmla="*/ 0 h 1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55"/>
                  <a:gd name="T41" fmla="*/ 79 w 79"/>
                  <a:gd name="T42" fmla="*/ 155 h 1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55">
                    <a:moveTo>
                      <a:pt x="79" y="9"/>
                    </a:moveTo>
                    <a:lnTo>
                      <a:pt x="75" y="155"/>
                    </a:lnTo>
                    <a:lnTo>
                      <a:pt x="42" y="136"/>
                    </a:lnTo>
                    <a:lnTo>
                      <a:pt x="8" y="120"/>
                    </a:lnTo>
                    <a:lnTo>
                      <a:pt x="0" y="0"/>
                    </a:lnTo>
                    <a:lnTo>
                      <a:pt x="13" y="2"/>
                    </a:lnTo>
                    <a:lnTo>
                      <a:pt x="23" y="4"/>
                    </a:lnTo>
                    <a:lnTo>
                      <a:pt x="33" y="5"/>
                    </a:lnTo>
                    <a:lnTo>
                      <a:pt x="42" y="6"/>
                    </a:lnTo>
                    <a:lnTo>
                      <a:pt x="50" y="6"/>
                    </a:lnTo>
                    <a:lnTo>
                      <a:pt x="58" y="7"/>
                    </a:lnTo>
                    <a:lnTo>
                      <a:pt x="68" y="8"/>
                    </a:lnTo>
                    <a:lnTo>
                      <a:pt x="79" y="9"/>
                    </a:lnTo>
                    <a:close/>
                  </a:path>
                </a:pathLst>
              </a:custGeom>
              <a:solidFill>
                <a:srgbClr val="FFFFFF"/>
              </a:solidFill>
              <a:ln w="9525">
                <a:noFill/>
                <a:round/>
                <a:headEnd/>
                <a:tailEnd/>
              </a:ln>
            </p:spPr>
            <p:txBody>
              <a:bodyPr/>
              <a:lstStyle/>
              <a:p>
                <a:endParaRPr lang="en-US" dirty="0"/>
              </a:p>
            </p:txBody>
          </p:sp>
          <p:sp>
            <p:nvSpPr>
              <p:cNvPr id="23588" name="Freeform 789"/>
              <p:cNvSpPr>
                <a:spLocks/>
              </p:cNvSpPr>
              <p:nvPr/>
            </p:nvSpPr>
            <p:spPr bwMode="white">
              <a:xfrm>
                <a:off x="3302" y="1609"/>
                <a:ext cx="32" cy="42"/>
              </a:xfrm>
              <a:custGeom>
                <a:avLst/>
                <a:gdLst>
                  <a:gd name="T0" fmla="*/ 0 w 276"/>
                  <a:gd name="T1" fmla="*/ 0 h 329"/>
                  <a:gd name="T2" fmla="*/ 0 w 276"/>
                  <a:gd name="T3" fmla="*/ 0 h 329"/>
                  <a:gd name="T4" fmla="*/ 0 w 276"/>
                  <a:gd name="T5" fmla="*/ 0 h 329"/>
                  <a:gd name="T6" fmla="*/ 0 w 276"/>
                  <a:gd name="T7" fmla="*/ 0 h 329"/>
                  <a:gd name="T8" fmla="*/ 0 w 276"/>
                  <a:gd name="T9" fmla="*/ 0 h 329"/>
                  <a:gd name="T10" fmla="*/ 0 w 276"/>
                  <a:gd name="T11" fmla="*/ 0 h 329"/>
                  <a:gd name="T12" fmla="*/ 0 w 276"/>
                  <a:gd name="T13" fmla="*/ 0 h 329"/>
                  <a:gd name="T14" fmla="*/ 0 w 276"/>
                  <a:gd name="T15" fmla="*/ 0 h 329"/>
                  <a:gd name="T16" fmla="*/ 0 w 276"/>
                  <a:gd name="T17" fmla="*/ 0 h 329"/>
                  <a:gd name="T18" fmla="*/ 0 w 276"/>
                  <a:gd name="T19" fmla="*/ 0 h 329"/>
                  <a:gd name="T20" fmla="*/ 0 w 276"/>
                  <a:gd name="T21" fmla="*/ 0 h 329"/>
                  <a:gd name="T22" fmla="*/ 0 w 276"/>
                  <a:gd name="T23" fmla="*/ 0 h 329"/>
                  <a:gd name="T24" fmla="*/ 0 w 276"/>
                  <a:gd name="T25" fmla="*/ 0 h 329"/>
                  <a:gd name="T26" fmla="*/ 0 w 276"/>
                  <a:gd name="T27" fmla="*/ 0 h 329"/>
                  <a:gd name="T28" fmla="*/ 0 w 276"/>
                  <a:gd name="T29" fmla="*/ 0 h 329"/>
                  <a:gd name="T30" fmla="*/ 0 w 276"/>
                  <a:gd name="T31" fmla="*/ 0 h 329"/>
                  <a:gd name="T32" fmla="*/ 0 w 276"/>
                  <a:gd name="T33" fmla="*/ 0 h 329"/>
                  <a:gd name="T34" fmla="*/ 0 w 276"/>
                  <a:gd name="T35" fmla="*/ 0 h 329"/>
                  <a:gd name="T36" fmla="*/ 0 w 276"/>
                  <a:gd name="T37" fmla="*/ 0 h 329"/>
                  <a:gd name="T38" fmla="*/ 0 w 276"/>
                  <a:gd name="T39" fmla="*/ 0 h 329"/>
                  <a:gd name="T40" fmla="*/ 0 w 276"/>
                  <a:gd name="T41" fmla="*/ 0 h 329"/>
                  <a:gd name="T42" fmla="*/ 0 w 276"/>
                  <a:gd name="T43" fmla="*/ 0 h 329"/>
                  <a:gd name="T44" fmla="*/ 0 w 276"/>
                  <a:gd name="T45" fmla="*/ 0 h 329"/>
                  <a:gd name="T46" fmla="*/ 0 w 276"/>
                  <a:gd name="T47" fmla="*/ 0 h 329"/>
                  <a:gd name="T48" fmla="*/ 0 w 276"/>
                  <a:gd name="T49" fmla="*/ 0 h 329"/>
                  <a:gd name="T50" fmla="*/ 0 w 276"/>
                  <a:gd name="T51" fmla="*/ 0 h 329"/>
                  <a:gd name="T52" fmla="*/ 0 w 276"/>
                  <a:gd name="T53" fmla="*/ 0 h 329"/>
                  <a:gd name="T54" fmla="*/ 0 w 276"/>
                  <a:gd name="T55" fmla="*/ 0 h 329"/>
                  <a:gd name="T56" fmla="*/ 0 w 276"/>
                  <a:gd name="T57" fmla="*/ 0 h 329"/>
                  <a:gd name="T58" fmla="*/ 0 w 276"/>
                  <a:gd name="T59" fmla="*/ 0 h 329"/>
                  <a:gd name="T60" fmla="*/ 0 w 276"/>
                  <a:gd name="T61" fmla="*/ 0 h 329"/>
                  <a:gd name="T62" fmla="*/ 0 w 276"/>
                  <a:gd name="T63" fmla="*/ 0 h 329"/>
                  <a:gd name="T64" fmla="*/ 0 w 276"/>
                  <a:gd name="T65" fmla="*/ 0 h 329"/>
                  <a:gd name="T66" fmla="*/ 0 w 276"/>
                  <a:gd name="T67" fmla="*/ 0 h 329"/>
                  <a:gd name="T68" fmla="*/ 0 w 276"/>
                  <a:gd name="T69" fmla="*/ 0 h 329"/>
                  <a:gd name="T70" fmla="*/ 0 w 276"/>
                  <a:gd name="T71" fmla="*/ 0 h 329"/>
                  <a:gd name="T72" fmla="*/ 0 w 276"/>
                  <a:gd name="T73" fmla="*/ 0 h 329"/>
                  <a:gd name="T74" fmla="*/ 0 w 276"/>
                  <a:gd name="T75" fmla="*/ 0 h 329"/>
                  <a:gd name="T76" fmla="*/ 0 w 276"/>
                  <a:gd name="T77" fmla="*/ 0 h 329"/>
                  <a:gd name="T78" fmla="*/ 0 w 276"/>
                  <a:gd name="T79" fmla="*/ 0 h 329"/>
                  <a:gd name="T80" fmla="*/ 0 w 276"/>
                  <a:gd name="T81" fmla="*/ 0 h 329"/>
                  <a:gd name="T82" fmla="*/ 0 w 276"/>
                  <a:gd name="T83" fmla="*/ 0 h 329"/>
                  <a:gd name="T84" fmla="*/ 0 w 276"/>
                  <a:gd name="T85" fmla="*/ 0 h 329"/>
                  <a:gd name="T86" fmla="*/ 0 w 276"/>
                  <a:gd name="T87" fmla="*/ 0 h 329"/>
                  <a:gd name="T88" fmla="*/ 0 w 276"/>
                  <a:gd name="T89" fmla="*/ 0 h 329"/>
                  <a:gd name="T90" fmla="*/ 0 w 276"/>
                  <a:gd name="T91" fmla="*/ 0 h 329"/>
                  <a:gd name="T92" fmla="*/ 0 w 276"/>
                  <a:gd name="T93" fmla="*/ 0 h 329"/>
                  <a:gd name="T94" fmla="*/ 0 w 276"/>
                  <a:gd name="T95" fmla="*/ 0 h 329"/>
                  <a:gd name="T96" fmla="*/ 0 w 276"/>
                  <a:gd name="T97" fmla="*/ 0 h 329"/>
                  <a:gd name="T98" fmla="*/ 0 w 276"/>
                  <a:gd name="T99" fmla="*/ 0 h 329"/>
                  <a:gd name="T100" fmla="*/ 0 w 276"/>
                  <a:gd name="T101" fmla="*/ 0 h 329"/>
                  <a:gd name="T102" fmla="*/ 0 w 276"/>
                  <a:gd name="T103" fmla="*/ 0 h 329"/>
                  <a:gd name="T104" fmla="*/ 0 w 276"/>
                  <a:gd name="T105" fmla="*/ 0 h 3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76"/>
                  <a:gd name="T160" fmla="*/ 0 h 329"/>
                  <a:gd name="T161" fmla="*/ 276 w 276"/>
                  <a:gd name="T162" fmla="*/ 329 h 3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76" h="329">
                    <a:moveTo>
                      <a:pt x="9" y="53"/>
                    </a:moveTo>
                    <a:lnTo>
                      <a:pt x="6" y="62"/>
                    </a:lnTo>
                    <a:lnTo>
                      <a:pt x="2" y="71"/>
                    </a:lnTo>
                    <a:lnTo>
                      <a:pt x="1" y="81"/>
                    </a:lnTo>
                    <a:lnTo>
                      <a:pt x="0" y="90"/>
                    </a:lnTo>
                    <a:lnTo>
                      <a:pt x="0" y="98"/>
                    </a:lnTo>
                    <a:lnTo>
                      <a:pt x="1" y="107"/>
                    </a:lnTo>
                    <a:lnTo>
                      <a:pt x="3" y="116"/>
                    </a:lnTo>
                    <a:lnTo>
                      <a:pt x="7" y="123"/>
                    </a:lnTo>
                    <a:lnTo>
                      <a:pt x="10" y="131"/>
                    </a:lnTo>
                    <a:lnTo>
                      <a:pt x="14" y="139"/>
                    </a:lnTo>
                    <a:lnTo>
                      <a:pt x="20" y="145"/>
                    </a:lnTo>
                    <a:lnTo>
                      <a:pt x="26" y="152"/>
                    </a:lnTo>
                    <a:lnTo>
                      <a:pt x="34" y="158"/>
                    </a:lnTo>
                    <a:lnTo>
                      <a:pt x="42" y="164"/>
                    </a:lnTo>
                    <a:lnTo>
                      <a:pt x="50" y="169"/>
                    </a:lnTo>
                    <a:lnTo>
                      <a:pt x="60" y="174"/>
                    </a:lnTo>
                    <a:lnTo>
                      <a:pt x="69" y="178"/>
                    </a:lnTo>
                    <a:lnTo>
                      <a:pt x="79" y="181"/>
                    </a:lnTo>
                    <a:lnTo>
                      <a:pt x="88" y="185"/>
                    </a:lnTo>
                    <a:lnTo>
                      <a:pt x="99" y="189"/>
                    </a:lnTo>
                    <a:lnTo>
                      <a:pt x="109" y="192"/>
                    </a:lnTo>
                    <a:lnTo>
                      <a:pt x="120" y="195"/>
                    </a:lnTo>
                    <a:lnTo>
                      <a:pt x="130" y="199"/>
                    </a:lnTo>
                    <a:lnTo>
                      <a:pt x="140" y="203"/>
                    </a:lnTo>
                    <a:lnTo>
                      <a:pt x="150" y="207"/>
                    </a:lnTo>
                    <a:lnTo>
                      <a:pt x="160" y="213"/>
                    </a:lnTo>
                    <a:lnTo>
                      <a:pt x="171" y="219"/>
                    </a:lnTo>
                    <a:lnTo>
                      <a:pt x="182" y="227"/>
                    </a:lnTo>
                    <a:lnTo>
                      <a:pt x="193" y="235"/>
                    </a:lnTo>
                    <a:lnTo>
                      <a:pt x="202" y="242"/>
                    </a:lnTo>
                    <a:lnTo>
                      <a:pt x="207" y="249"/>
                    </a:lnTo>
                    <a:lnTo>
                      <a:pt x="211" y="254"/>
                    </a:lnTo>
                    <a:lnTo>
                      <a:pt x="211" y="256"/>
                    </a:lnTo>
                    <a:lnTo>
                      <a:pt x="211" y="260"/>
                    </a:lnTo>
                    <a:lnTo>
                      <a:pt x="209" y="262"/>
                    </a:lnTo>
                    <a:lnTo>
                      <a:pt x="208" y="264"/>
                    </a:lnTo>
                    <a:lnTo>
                      <a:pt x="207" y="265"/>
                    </a:lnTo>
                    <a:lnTo>
                      <a:pt x="206" y="266"/>
                    </a:lnTo>
                    <a:lnTo>
                      <a:pt x="206" y="267"/>
                    </a:lnTo>
                    <a:lnTo>
                      <a:pt x="205" y="267"/>
                    </a:lnTo>
                    <a:lnTo>
                      <a:pt x="203" y="329"/>
                    </a:lnTo>
                    <a:lnTo>
                      <a:pt x="204" y="329"/>
                    </a:lnTo>
                    <a:lnTo>
                      <a:pt x="207" y="328"/>
                    </a:lnTo>
                    <a:lnTo>
                      <a:pt x="212" y="327"/>
                    </a:lnTo>
                    <a:lnTo>
                      <a:pt x="217" y="325"/>
                    </a:lnTo>
                    <a:lnTo>
                      <a:pt x="224" y="322"/>
                    </a:lnTo>
                    <a:lnTo>
                      <a:pt x="230" y="319"/>
                    </a:lnTo>
                    <a:lnTo>
                      <a:pt x="238" y="314"/>
                    </a:lnTo>
                    <a:lnTo>
                      <a:pt x="244" y="309"/>
                    </a:lnTo>
                    <a:lnTo>
                      <a:pt x="251" y="303"/>
                    </a:lnTo>
                    <a:lnTo>
                      <a:pt x="257" y="297"/>
                    </a:lnTo>
                    <a:lnTo>
                      <a:pt x="263" y="290"/>
                    </a:lnTo>
                    <a:lnTo>
                      <a:pt x="267" y="283"/>
                    </a:lnTo>
                    <a:lnTo>
                      <a:pt x="271" y="274"/>
                    </a:lnTo>
                    <a:lnTo>
                      <a:pt x="274" y="265"/>
                    </a:lnTo>
                    <a:lnTo>
                      <a:pt x="275" y="255"/>
                    </a:lnTo>
                    <a:lnTo>
                      <a:pt x="276" y="244"/>
                    </a:lnTo>
                    <a:lnTo>
                      <a:pt x="275" y="231"/>
                    </a:lnTo>
                    <a:lnTo>
                      <a:pt x="273" y="220"/>
                    </a:lnTo>
                    <a:lnTo>
                      <a:pt x="268" y="211"/>
                    </a:lnTo>
                    <a:lnTo>
                      <a:pt x="262" y="201"/>
                    </a:lnTo>
                    <a:lnTo>
                      <a:pt x="253" y="191"/>
                    </a:lnTo>
                    <a:lnTo>
                      <a:pt x="242" y="181"/>
                    </a:lnTo>
                    <a:lnTo>
                      <a:pt x="228" y="171"/>
                    </a:lnTo>
                    <a:lnTo>
                      <a:pt x="212" y="162"/>
                    </a:lnTo>
                    <a:lnTo>
                      <a:pt x="197" y="153"/>
                    </a:lnTo>
                    <a:lnTo>
                      <a:pt x="182" y="145"/>
                    </a:lnTo>
                    <a:lnTo>
                      <a:pt x="166" y="138"/>
                    </a:lnTo>
                    <a:lnTo>
                      <a:pt x="150" y="130"/>
                    </a:lnTo>
                    <a:lnTo>
                      <a:pt x="133" y="123"/>
                    </a:lnTo>
                    <a:lnTo>
                      <a:pt x="118" y="116"/>
                    </a:lnTo>
                    <a:lnTo>
                      <a:pt x="103" y="109"/>
                    </a:lnTo>
                    <a:lnTo>
                      <a:pt x="88" y="104"/>
                    </a:lnTo>
                    <a:lnTo>
                      <a:pt x="87" y="103"/>
                    </a:lnTo>
                    <a:lnTo>
                      <a:pt x="85" y="102"/>
                    </a:lnTo>
                    <a:lnTo>
                      <a:pt x="83" y="99"/>
                    </a:lnTo>
                    <a:lnTo>
                      <a:pt x="81" y="97"/>
                    </a:lnTo>
                    <a:lnTo>
                      <a:pt x="79" y="94"/>
                    </a:lnTo>
                    <a:lnTo>
                      <a:pt x="78" y="91"/>
                    </a:lnTo>
                    <a:lnTo>
                      <a:pt x="78" y="88"/>
                    </a:lnTo>
                    <a:lnTo>
                      <a:pt x="78" y="82"/>
                    </a:lnTo>
                    <a:lnTo>
                      <a:pt x="79" y="80"/>
                    </a:lnTo>
                    <a:lnTo>
                      <a:pt x="80" y="79"/>
                    </a:lnTo>
                    <a:lnTo>
                      <a:pt x="82" y="77"/>
                    </a:lnTo>
                    <a:lnTo>
                      <a:pt x="83" y="76"/>
                    </a:lnTo>
                    <a:lnTo>
                      <a:pt x="85" y="74"/>
                    </a:lnTo>
                    <a:lnTo>
                      <a:pt x="86" y="74"/>
                    </a:lnTo>
                    <a:lnTo>
                      <a:pt x="86" y="73"/>
                    </a:lnTo>
                    <a:lnTo>
                      <a:pt x="87" y="73"/>
                    </a:lnTo>
                    <a:lnTo>
                      <a:pt x="82" y="0"/>
                    </a:lnTo>
                    <a:lnTo>
                      <a:pt x="81" y="1"/>
                    </a:lnTo>
                    <a:lnTo>
                      <a:pt x="79" y="1"/>
                    </a:lnTo>
                    <a:lnTo>
                      <a:pt x="75" y="2"/>
                    </a:lnTo>
                    <a:lnTo>
                      <a:pt x="71" y="5"/>
                    </a:lnTo>
                    <a:lnTo>
                      <a:pt x="66" y="7"/>
                    </a:lnTo>
                    <a:lnTo>
                      <a:pt x="60" y="9"/>
                    </a:lnTo>
                    <a:lnTo>
                      <a:pt x="55" y="11"/>
                    </a:lnTo>
                    <a:lnTo>
                      <a:pt x="50" y="14"/>
                    </a:lnTo>
                    <a:lnTo>
                      <a:pt x="45" y="17"/>
                    </a:lnTo>
                    <a:lnTo>
                      <a:pt x="39" y="20"/>
                    </a:lnTo>
                    <a:lnTo>
                      <a:pt x="34" y="24"/>
                    </a:lnTo>
                    <a:lnTo>
                      <a:pt x="29" y="29"/>
                    </a:lnTo>
                    <a:lnTo>
                      <a:pt x="22" y="34"/>
                    </a:lnTo>
                    <a:lnTo>
                      <a:pt x="17" y="40"/>
                    </a:lnTo>
                    <a:lnTo>
                      <a:pt x="12" y="46"/>
                    </a:lnTo>
                    <a:lnTo>
                      <a:pt x="9" y="53"/>
                    </a:lnTo>
                    <a:close/>
                  </a:path>
                </a:pathLst>
              </a:custGeom>
              <a:solidFill>
                <a:srgbClr val="FFFFFF"/>
              </a:solidFill>
              <a:ln w="9525">
                <a:noFill/>
                <a:round/>
                <a:headEnd/>
                <a:tailEnd/>
              </a:ln>
            </p:spPr>
            <p:txBody>
              <a:bodyPr/>
              <a:lstStyle/>
              <a:p>
                <a:endParaRPr lang="en-US" dirty="0"/>
              </a:p>
            </p:txBody>
          </p:sp>
          <p:sp>
            <p:nvSpPr>
              <p:cNvPr id="23589" name="Freeform 790"/>
              <p:cNvSpPr>
                <a:spLocks/>
              </p:cNvSpPr>
              <p:nvPr/>
            </p:nvSpPr>
            <p:spPr bwMode="white">
              <a:xfrm>
                <a:off x="3316" y="1636"/>
                <a:ext cx="7" cy="34"/>
              </a:xfrm>
              <a:custGeom>
                <a:avLst/>
                <a:gdLst>
                  <a:gd name="T0" fmla="*/ 0 w 64"/>
                  <a:gd name="T1" fmla="*/ 0 h 265"/>
                  <a:gd name="T2" fmla="*/ 0 w 64"/>
                  <a:gd name="T3" fmla="*/ 0 h 265"/>
                  <a:gd name="T4" fmla="*/ 0 w 64"/>
                  <a:gd name="T5" fmla="*/ 0 h 265"/>
                  <a:gd name="T6" fmla="*/ 0 w 64"/>
                  <a:gd name="T7" fmla="*/ 0 h 265"/>
                  <a:gd name="T8" fmla="*/ 0 w 64"/>
                  <a:gd name="T9" fmla="*/ 0 h 265"/>
                  <a:gd name="T10" fmla="*/ 0 w 64"/>
                  <a:gd name="T11" fmla="*/ 0 h 265"/>
                  <a:gd name="T12" fmla="*/ 0 w 64"/>
                  <a:gd name="T13" fmla="*/ 0 h 265"/>
                  <a:gd name="T14" fmla="*/ 0 w 64"/>
                  <a:gd name="T15" fmla="*/ 0 h 265"/>
                  <a:gd name="T16" fmla="*/ 0 w 64"/>
                  <a:gd name="T17" fmla="*/ 0 h 265"/>
                  <a:gd name="T18" fmla="*/ 0 w 64"/>
                  <a:gd name="T19" fmla="*/ 0 h 265"/>
                  <a:gd name="T20" fmla="*/ 0 w 64"/>
                  <a:gd name="T21" fmla="*/ 0 h 265"/>
                  <a:gd name="T22" fmla="*/ 0 w 64"/>
                  <a:gd name="T23" fmla="*/ 0 h 265"/>
                  <a:gd name="T24" fmla="*/ 0 w 64"/>
                  <a:gd name="T25" fmla="*/ 0 h 265"/>
                  <a:gd name="T26" fmla="*/ 0 w 64"/>
                  <a:gd name="T27" fmla="*/ 0 h 265"/>
                  <a:gd name="T28" fmla="*/ 0 w 64"/>
                  <a:gd name="T29" fmla="*/ 0 h 265"/>
                  <a:gd name="T30" fmla="*/ 0 w 64"/>
                  <a:gd name="T31" fmla="*/ 0 h 265"/>
                  <a:gd name="T32" fmla="*/ 0 w 64"/>
                  <a:gd name="T33" fmla="*/ 0 h 265"/>
                  <a:gd name="T34" fmla="*/ 0 w 64"/>
                  <a:gd name="T35" fmla="*/ 0 h 265"/>
                  <a:gd name="T36" fmla="*/ 0 w 64"/>
                  <a:gd name="T37" fmla="*/ 0 h 265"/>
                  <a:gd name="T38" fmla="*/ 0 w 64"/>
                  <a:gd name="T39" fmla="*/ 0 h 265"/>
                  <a:gd name="T40" fmla="*/ 0 w 64"/>
                  <a:gd name="T41" fmla="*/ 0 h 265"/>
                  <a:gd name="T42" fmla="*/ 0 w 64"/>
                  <a:gd name="T43" fmla="*/ 0 h 265"/>
                  <a:gd name="T44" fmla="*/ 0 w 64"/>
                  <a:gd name="T45" fmla="*/ 0 h 265"/>
                  <a:gd name="T46" fmla="*/ 0 w 64"/>
                  <a:gd name="T47" fmla="*/ 0 h 265"/>
                  <a:gd name="T48" fmla="*/ 0 w 64"/>
                  <a:gd name="T49" fmla="*/ 0 h 265"/>
                  <a:gd name="T50" fmla="*/ 0 w 64"/>
                  <a:gd name="T51" fmla="*/ 0 h 265"/>
                  <a:gd name="T52" fmla="*/ 0 w 64"/>
                  <a:gd name="T53" fmla="*/ 0 h 265"/>
                  <a:gd name="T54" fmla="*/ 0 w 64"/>
                  <a:gd name="T55" fmla="*/ 0 h 265"/>
                  <a:gd name="T56" fmla="*/ 0 w 64"/>
                  <a:gd name="T57" fmla="*/ 0 h 265"/>
                  <a:gd name="T58" fmla="*/ 0 w 64"/>
                  <a:gd name="T59" fmla="*/ 0 h 265"/>
                  <a:gd name="T60" fmla="*/ 0 w 64"/>
                  <a:gd name="T61" fmla="*/ 0 h 265"/>
                  <a:gd name="T62" fmla="*/ 0 w 64"/>
                  <a:gd name="T63" fmla="*/ 0 h 265"/>
                  <a:gd name="T64" fmla="*/ 0 w 64"/>
                  <a:gd name="T65" fmla="*/ 0 h 265"/>
                  <a:gd name="T66" fmla="*/ 0 w 64"/>
                  <a:gd name="T67" fmla="*/ 0 h 265"/>
                  <a:gd name="T68" fmla="*/ 0 w 64"/>
                  <a:gd name="T69" fmla="*/ 0 h 265"/>
                  <a:gd name="T70" fmla="*/ 0 w 64"/>
                  <a:gd name="T71" fmla="*/ 0 h 265"/>
                  <a:gd name="T72" fmla="*/ 0 w 64"/>
                  <a:gd name="T73" fmla="*/ 0 h 265"/>
                  <a:gd name="T74" fmla="*/ 0 w 64"/>
                  <a:gd name="T75" fmla="*/ 0 h 265"/>
                  <a:gd name="T76" fmla="*/ 0 w 64"/>
                  <a:gd name="T77" fmla="*/ 0 h 265"/>
                  <a:gd name="T78" fmla="*/ 0 w 64"/>
                  <a:gd name="T79" fmla="*/ 0 h 265"/>
                  <a:gd name="T80" fmla="*/ 0 w 64"/>
                  <a:gd name="T81" fmla="*/ 0 h 265"/>
                  <a:gd name="T82" fmla="*/ 0 w 64"/>
                  <a:gd name="T83" fmla="*/ 0 h 265"/>
                  <a:gd name="T84" fmla="*/ 0 w 64"/>
                  <a:gd name="T85" fmla="*/ 0 h 265"/>
                  <a:gd name="T86" fmla="*/ 0 w 64"/>
                  <a:gd name="T87" fmla="*/ 0 h 265"/>
                  <a:gd name="T88" fmla="*/ 0 w 64"/>
                  <a:gd name="T89" fmla="*/ 0 h 265"/>
                  <a:gd name="T90" fmla="*/ 0 w 64"/>
                  <a:gd name="T91" fmla="*/ 0 h 265"/>
                  <a:gd name="T92" fmla="*/ 0 w 64"/>
                  <a:gd name="T93" fmla="*/ 0 h 265"/>
                  <a:gd name="T94" fmla="*/ 0 w 64"/>
                  <a:gd name="T95" fmla="*/ 0 h 265"/>
                  <a:gd name="T96" fmla="*/ 0 w 64"/>
                  <a:gd name="T97" fmla="*/ 0 h 265"/>
                  <a:gd name="T98" fmla="*/ 0 w 64"/>
                  <a:gd name="T99" fmla="*/ 0 h 265"/>
                  <a:gd name="T100" fmla="*/ 0 w 64"/>
                  <a:gd name="T101" fmla="*/ 0 h 265"/>
                  <a:gd name="T102" fmla="*/ 0 w 64"/>
                  <a:gd name="T103" fmla="*/ 0 h 265"/>
                  <a:gd name="T104" fmla="*/ 0 w 64"/>
                  <a:gd name="T105" fmla="*/ 0 h 265"/>
                  <a:gd name="T106" fmla="*/ 0 w 64"/>
                  <a:gd name="T107" fmla="*/ 0 h 265"/>
                  <a:gd name="T108" fmla="*/ 0 w 64"/>
                  <a:gd name="T109" fmla="*/ 0 h 265"/>
                  <a:gd name="T110" fmla="*/ 0 w 64"/>
                  <a:gd name="T111" fmla="*/ 0 h 265"/>
                  <a:gd name="T112" fmla="*/ 0 w 64"/>
                  <a:gd name="T113" fmla="*/ 0 h 2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
                  <a:gd name="T172" fmla="*/ 0 h 265"/>
                  <a:gd name="T173" fmla="*/ 64 w 64"/>
                  <a:gd name="T174" fmla="*/ 265 h 2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 h="265">
                    <a:moveTo>
                      <a:pt x="64" y="43"/>
                    </a:moveTo>
                    <a:lnTo>
                      <a:pt x="64" y="42"/>
                    </a:lnTo>
                    <a:lnTo>
                      <a:pt x="64" y="40"/>
                    </a:lnTo>
                    <a:lnTo>
                      <a:pt x="64" y="39"/>
                    </a:lnTo>
                    <a:lnTo>
                      <a:pt x="63" y="39"/>
                    </a:lnTo>
                    <a:lnTo>
                      <a:pt x="63" y="38"/>
                    </a:lnTo>
                    <a:lnTo>
                      <a:pt x="62" y="37"/>
                    </a:lnTo>
                    <a:lnTo>
                      <a:pt x="61" y="36"/>
                    </a:lnTo>
                    <a:lnTo>
                      <a:pt x="60" y="34"/>
                    </a:lnTo>
                    <a:lnTo>
                      <a:pt x="57" y="30"/>
                    </a:lnTo>
                    <a:lnTo>
                      <a:pt x="52" y="27"/>
                    </a:lnTo>
                    <a:lnTo>
                      <a:pt x="48" y="24"/>
                    </a:lnTo>
                    <a:lnTo>
                      <a:pt x="45" y="20"/>
                    </a:lnTo>
                    <a:lnTo>
                      <a:pt x="41" y="18"/>
                    </a:lnTo>
                    <a:lnTo>
                      <a:pt x="38" y="16"/>
                    </a:lnTo>
                    <a:lnTo>
                      <a:pt x="36" y="15"/>
                    </a:lnTo>
                    <a:lnTo>
                      <a:pt x="34" y="14"/>
                    </a:lnTo>
                    <a:lnTo>
                      <a:pt x="29" y="10"/>
                    </a:lnTo>
                    <a:lnTo>
                      <a:pt x="24" y="8"/>
                    </a:lnTo>
                    <a:lnTo>
                      <a:pt x="18" y="6"/>
                    </a:lnTo>
                    <a:lnTo>
                      <a:pt x="13" y="4"/>
                    </a:lnTo>
                    <a:lnTo>
                      <a:pt x="8" y="2"/>
                    </a:lnTo>
                    <a:lnTo>
                      <a:pt x="3" y="1"/>
                    </a:lnTo>
                    <a:lnTo>
                      <a:pt x="0" y="0"/>
                    </a:lnTo>
                    <a:lnTo>
                      <a:pt x="0" y="6"/>
                    </a:lnTo>
                    <a:lnTo>
                      <a:pt x="0" y="26"/>
                    </a:lnTo>
                    <a:lnTo>
                      <a:pt x="1" y="54"/>
                    </a:lnTo>
                    <a:lnTo>
                      <a:pt x="2" y="89"/>
                    </a:lnTo>
                    <a:lnTo>
                      <a:pt x="2" y="127"/>
                    </a:lnTo>
                    <a:lnTo>
                      <a:pt x="3" y="167"/>
                    </a:lnTo>
                    <a:lnTo>
                      <a:pt x="4" y="206"/>
                    </a:lnTo>
                    <a:lnTo>
                      <a:pt x="6" y="240"/>
                    </a:lnTo>
                    <a:lnTo>
                      <a:pt x="6" y="247"/>
                    </a:lnTo>
                    <a:lnTo>
                      <a:pt x="8" y="252"/>
                    </a:lnTo>
                    <a:lnTo>
                      <a:pt x="10" y="257"/>
                    </a:lnTo>
                    <a:lnTo>
                      <a:pt x="13" y="260"/>
                    </a:lnTo>
                    <a:lnTo>
                      <a:pt x="16" y="262"/>
                    </a:lnTo>
                    <a:lnTo>
                      <a:pt x="21" y="264"/>
                    </a:lnTo>
                    <a:lnTo>
                      <a:pt x="26" y="264"/>
                    </a:lnTo>
                    <a:lnTo>
                      <a:pt x="33" y="265"/>
                    </a:lnTo>
                    <a:lnTo>
                      <a:pt x="40" y="264"/>
                    </a:lnTo>
                    <a:lnTo>
                      <a:pt x="46" y="263"/>
                    </a:lnTo>
                    <a:lnTo>
                      <a:pt x="50" y="261"/>
                    </a:lnTo>
                    <a:lnTo>
                      <a:pt x="53" y="259"/>
                    </a:lnTo>
                    <a:lnTo>
                      <a:pt x="57" y="256"/>
                    </a:lnTo>
                    <a:lnTo>
                      <a:pt x="58" y="252"/>
                    </a:lnTo>
                    <a:lnTo>
                      <a:pt x="59" y="248"/>
                    </a:lnTo>
                    <a:lnTo>
                      <a:pt x="59" y="244"/>
                    </a:lnTo>
                    <a:lnTo>
                      <a:pt x="59" y="231"/>
                    </a:lnTo>
                    <a:lnTo>
                      <a:pt x="60" y="210"/>
                    </a:lnTo>
                    <a:lnTo>
                      <a:pt x="60" y="185"/>
                    </a:lnTo>
                    <a:lnTo>
                      <a:pt x="61" y="156"/>
                    </a:lnTo>
                    <a:lnTo>
                      <a:pt x="62" y="127"/>
                    </a:lnTo>
                    <a:lnTo>
                      <a:pt x="63" y="97"/>
                    </a:lnTo>
                    <a:lnTo>
                      <a:pt x="63" y="68"/>
                    </a:lnTo>
                    <a:lnTo>
                      <a:pt x="64" y="43"/>
                    </a:lnTo>
                    <a:close/>
                  </a:path>
                </a:pathLst>
              </a:custGeom>
              <a:solidFill>
                <a:srgbClr val="FFFFFF"/>
              </a:solidFill>
              <a:ln w="9525">
                <a:noFill/>
                <a:round/>
                <a:headEnd/>
                <a:tailEnd/>
              </a:ln>
            </p:spPr>
            <p:txBody>
              <a:bodyPr/>
              <a:lstStyle/>
              <a:p>
                <a:endParaRPr lang="en-US" dirty="0"/>
              </a:p>
            </p:txBody>
          </p:sp>
          <p:sp>
            <p:nvSpPr>
              <p:cNvPr id="23590" name="Freeform 791"/>
              <p:cNvSpPr>
                <a:spLocks/>
              </p:cNvSpPr>
              <p:nvPr/>
            </p:nvSpPr>
            <p:spPr bwMode="white">
              <a:xfrm>
                <a:off x="3310" y="1508"/>
                <a:ext cx="37" cy="36"/>
              </a:xfrm>
              <a:custGeom>
                <a:avLst/>
                <a:gdLst>
                  <a:gd name="T0" fmla="*/ 0 w 312"/>
                  <a:gd name="T1" fmla="*/ 0 h 296"/>
                  <a:gd name="T2" fmla="*/ 0 w 312"/>
                  <a:gd name="T3" fmla="*/ 0 h 296"/>
                  <a:gd name="T4" fmla="*/ 0 w 312"/>
                  <a:gd name="T5" fmla="*/ 0 h 296"/>
                  <a:gd name="T6" fmla="*/ 0 w 312"/>
                  <a:gd name="T7" fmla="*/ 0 h 296"/>
                  <a:gd name="T8" fmla="*/ 0 w 312"/>
                  <a:gd name="T9" fmla="*/ 0 h 296"/>
                  <a:gd name="T10" fmla="*/ 0 w 312"/>
                  <a:gd name="T11" fmla="*/ 0 h 296"/>
                  <a:gd name="T12" fmla="*/ 0 w 312"/>
                  <a:gd name="T13" fmla="*/ 0 h 296"/>
                  <a:gd name="T14" fmla="*/ 0 w 312"/>
                  <a:gd name="T15" fmla="*/ 0 h 296"/>
                  <a:gd name="T16" fmla="*/ 0 w 312"/>
                  <a:gd name="T17" fmla="*/ 0 h 296"/>
                  <a:gd name="T18" fmla="*/ 0 w 312"/>
                  <a:gd name="T19" fmla="*/ 0 h 296"/>
                  <a:gd name="T20" fmla="*/ 0 w 312"/>
                  <a:gd name="T21" fmla="*/ 0 h 296"/>
                  <a:gd name="T22" fmla="*/ 0 w 312"/>
                  <a:gd name="T23" fmla="*/ 0 h 296"/>
                  <a:gd name="T24" fmla="*/ 0 w 312"/>
                  <a:gd name="T25" fmla="*/ 0 h 296"/>
                  <a:gd name="T26" fmla="*/ 0 w 312"/>
                  <a:gd name="T27" fmla="*/ 0 h 296"/>
                  <a:gd name="T28" fmla="*/ 0 w 312"/>
                  <a:gd name="T29" fmla="*/ 0 h 296"/>
                  <a:gd name="T30" fmla="*/ 0 w 312"/>
                  <a:gd name="T31" fmla="*/ 0 h 296"/>
                  <a:gd name="T32" fmla="*/ 0 w 312"/>
                  <a:gd name="T33" fmla="*/ 0 h 296"/>
                  <a:gd name="T34" fmla="*/ 0 w 312"/>
                  <a:gd name="T35" fmla="*/ 0 h 296"/>
                  <a:gd name="T36" fmla="*/ 0 w 312"/>
                  <a:gd name="T37" fmla="*/ 0 h 296"/>
                  <a:gd name="T38" fmla="*/ 0 w 312"/>
                  <a:gd name="T39" fmla="*/ 0 h 296"/>
                  <a:gd name="T40" fmla="*/ 0 w 312"/>
                  <a:gd name="T41" fmla="*/ 0 h 296"/>
                  <a:gd name="T42" fmla="*/ 0 w 312"/>
                  <a:gd name="T43" fmla="*/ 0 h 296"/>
                  <a:gd name="T44" fmla="*/ 0 w 312"/>
                  <a:gd name="T45" fmla="*/ 0 h 296"/>
                  <a:gd name="T46" fmla="*/ 0 w 312"/>
                  <a:gd name="T47" fmla="*/ 0 h 296"/>
                  <a:gd name="T48" fmla="*/ 0 w 312"/>
                  <a:gd name="T49" fmla="*/ 0 h 296"/>
                  <a:gd name="T50" fmla="*/ 0 w 312"/>
                  <a:gd name="T51" fmla="*/ 0 h 296"/>
                  <a:gd name="T52" fmla="*/ 0 w 312"/>
                  <a:gd name="T53" fmla="*/ 0 h 296"/>
                  <a:gd name="T54" fmla="*/ 0 w 312"/>
                  <a:gd name="T55" fmla="*/ 0 h 296"/>
                  <a:gd name="T56" fmla="*/ 0 w 312"/>
                  <a:gd name="T57" fmla="*/ 0 h 296"/>
                  <a:gd name="T58" fmla="*/ 0 w 312"/>
                  <a:gd name="T59" fmla="*/ 0 h 296"/>
                  <a:gd name="T60" fmla="*/ 0 w 312"/>
                  <a:gd name="T61" fmla="*/ 0 h 296"/>
                  <a:gd name="T62" fmla="*/ 0 w 312"/>
                  <a:gd name="T63" fmla="*/ 0 h 296"/>
                  <a:gd name="T64" fmla="*/ 0 w 312"/>
                  <a:gd name="T65" fmla="*/ 0 h 296"/>
                  <a:gd name="T66" fmla="*/ 0 w 312"/>
                  <a:gd name="T67" fmla="*/ 0 h 296"/>
                  <a:gd name="T68" fmla="*/ 0 w 312"/>
                  <a:gd name="T69" fmla="*/ 0 h 296"/>
                  <a:gd name="T70" fmla="*/ 0 w 312"/>
                  <a:gd name="T71" fmla="*/ 0 h 296"/>
                  <a:gd name="T72" fmla="*/ 0 w 312"/>
                  <a:gd name="T73" fmla="*/ 0 h 296"/>
                  <a:gd name="T74" fmla="*/ 0 w 312"/>
                  <a:gd name="T75" fmla="*/ 0 h 296"/>
                  <a:gd name="T76" fmla="*/ 0 w 312"/>
                  <a:gd name="T77" fmla="*/ 0 h 296"/>
                  <a:gd name="T78" fmla="*/ 0 w 312"/>
                  <a:gd name="T79" fmla="*/ 0 h 296"/>
                  <a:gd name="T80" fmla="*/ 0 w 312"/>
                  <a:gd name="T81" fmla="*/ 0 h 296"/>
                  <a:gd name="T82" fmla="*/ 0 w 312"/>
                  <a:gd name="T83" fmla="*/ 0 h 296"/>
                  <a:gd name="T84" fmla="*/ 0 w 312"/>
                  <a:gd name="T85" fmla="*/ 0 h 296"/>
                  <a:gd name="T86" fmla="*/ 0 w 312"/>
                  <a:gd name="T87" fmla="*/ 0 h 296"/>
                  <a:gd name="T88" fmla="*/ 0 w 312"/>
                  <a:gd name="T89" fmla="*/ 0 h 296"/>
                  <a:gd name="T90" fmla="*/ 0 w 312"/>
                  <a:gd name="T91" fmla="*/ 0 h 296"/>
                  <a:gd name="T92" fmla="*/ 0 w 312"/>
                  <a:gd name="T93" fmla="*/ 0 h 296"/>
                  <a:gd name="T94" fmla="*/ 0 w 312"/>
                  <a:gd name="T95" fmla="*/ 0 h 296"/>
                  <a:gd name="T96" fmla="*/ 0 w 312"/>
                  <a:gd name="T97" fmla="*/ 0 h 296"/>
                  <a:gd name="T98" fmla="*/ 0 w 312"/>
                  <a:gd name="T99" fmla="*/ 0 h 296"/>
                  <a:gd name="T100" fmla="*/ 0 w 312"/>
                  <a:gd name="T101" fmla="*/ 0 h 296"/>
                  <a:gd name="T102" fmla="*/ 0 w 312"/>
                  <a:gd name="T103" fmla="*/ 0 h 296"/>
                  <a:gd name="T104" fmla="*/ 0 w 312"/>
                  <a:gd name="T105" fmla="*/ 0 h 296"/>
                  <a:gd name="T106" fmla="*/ 0 w 312"/>
                  <a:gd name="T107" fmla="*/ 0 h 2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2"/>
                  <a:gd name="T163" fmla="*/ 0 h 296"/>
                  <a:gd name="T164" fmla="*/ 312 w 312"/>
                  <a:gd name="T165" fmla="*/ 296 h 2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2" h="296">
                    <a:moveTo>
                      <a:pt x="135" y="42"/>
                    </a:moveTo>
                    <a:lnTo>
                      <a:pt x="137" y="45"/>
                    </a:lnTo>
                    <a:lnTo>
                      <a:pt x="140" y="46"/>
                    </a:lnTo>
                    <a:lnTo>
                      <a:pt x="142" y="48"/>
                    </a:lnTo>
                    <a:lnTo>
                      <a:pt x="143" y="50"/>
                    </a:lnTo>
                    <a:lnTo>
                      <a:pt x="144" y="52"/>
                    </a:lnTo>
                    <a:lnTo>
                      <a:pt x="144" y="54"/>
                    </a:lnTo>
                    <a:lnTo>
                      <a:pt x="145" y="58"/>
                    </a:lnTo>
                    <a:lnTo>
                      <a:pt x="146" y="62"/>
                    </a:lnTo>
                    <a:lnTo>
                      <a:pt x="147" y="72"/>
                    </a:lnTo>
                    <a:lnTo>
                      <a:pt x="147" y="83"/>
                    </a:lnTo>
                    <a:lnTo>
                      <a:pt x="147" y="95"/>
                    </a:lnTo>
                    <a:lnTo>
                      <a:pt x="146" y="106"/>
                    </a:lnTo>
                    <a:lnTo>
                      <a:pt x="145" y="116"/>
                    </a:lnTo>
                    <a:lnTo>
                      <a:pt x="145" y="126"/>
                    </a:lnTo>
                    <a:lnTo>
                      <a:pt x="145" y="136"/>
                    </a:lnTo>
                    <a:lnTo>
                      <a:pt x="146" y="144"/>
                    </a:lnTo>
                    <a:lnTo>
                      <a:pt x="147" y="145"/>
                    </a:lnTo>
                    <a:lnTo>
                      <a:pt x="149" y="147"/>
                    </a:lnTo>
                    <a:lnTo>
                      <a:pt x="150" y="147"/>
                    </a:lnTo>
                    <a:lnTo>
                      <a:pt x="153" y="148"/>
                    </a:lnTo>
                    <a:lnTo>
                      <a:pt x="154" y="148"/>
                    </a:lnTo>
                    <a:lnTo>
                      <a:pt x="156" y="148"/>
                    </a:lnTo>
                    <a:lnTo>
                      <a:pt x="157" y="147"/>
                    </a:lnTo>
                    <a:lnTo>
                      <a:pt x="159" y="146"/>
                    </a:lnTo>
                    <a:lnTo>
                      <a:pt x="172" y="138"/>
                    </a:lnTo>
                    <a:lnTo>
                      <a:pt x="184" y="130"/>
                    </a:lnTo>
                    <a:lnTo>
                      <a:pt x="196" y="121"/>
                    </a:lnTo>
                    <a:lnTo>
                      <a:pt x="207" y="111"/>
                    </a:lnTo>
                    <a:lnTo>
                      <a:pt x="218" y="101"/>
                    </a:lnTo>
                    <a:lnTo>
                      <a:pt x="230" y="92"/>
                    </a:lnTo>
                    <a:lnTo>
                      <a:pt x="242" y="85"/>
                    </a:lnTo>
                    <a:lnTo>
                      <a:pt x="255" y="78"/>
                    </a:lnTo>
                    <a:lnTo>
                      <a:pt x="259" y="77"/>
                    </a:lnTo>
                    <a:lnTo>
                      <a:pt x="263" y="77"/>
                    </a:lnTo>
                    <a:lnTo>
                      <a:pt x="268" y="77"/>
                    </a:lnTo>
                    <a:lnTo>
                      <a:pt x="273" y="78"/>
                    </a:lnTo>
                    <a:lnTo>
                      <a:pt x="283" y="83"/>
                    </a:lnTo>
                    <a:lnTo>
                      <a:pt x="293" y="89"/>
                    </a:lnTo>
                    <a:lnTo>
                      <a:pt x="298" y="92"/>
                    </a:lnTo>
                    <a:lnTo>
                      <a:pt x="302" y="97"/>
                    </a:lnTo>
                    <a:lnTo>
                      <a:pt x="305" y="101"/>
                    </a:lnTo>
                    <a:lnTo>
                      <a:pt x="309" y="107"/>
                    </a:lnTo>
                    <a:lnTo>
                      <a:pt x="311" y="112"/>
                    </a:lnTo>
                    <a:lnTo>
                      <a:pt x="312" y="119"/>
                    </a:lnTo>
                    <a:lnTo>
                      <a:pt x="312" y="124"/>
                    </a:lnTo>
                    <a:lnTo>
                      <a:pt x="310" y="131"/>
                    </a:lnTo>
                    <a:lnTo>
                      <a:pt x="309" y="136"/>
                    </a:lnTo>
                    <a:lnTo>
                      <a:pt x="306" y="140"/>
                    </a:lnTo>
                    <a:lnTo>
                      <a:pt x="304" y="144"/>
                    </a:lnTo>
                    <a:lnTo>
                      <a:pt x="302" y="147"/>
                    </a:lnTo>
                    <a:lnTo>
                      <a:pt x="300" y="149"/>
                    </a:lnTo>
                    <a:lnTo>
                      <a:pt x="297" y="151"/>
                    </a:lnTo>
                    <a:lnTo>
                      <a:pt x="293" y="155"/>
                    </a:lnTo>
                    <a:lnTo>
                      <a:pt x="290" y="158"/>
                    </a:lnTo>
                    <a:lnTo>
                      <a:pt x="281" y="165"/>
                    </a:lnTo>
                    <a:lnTo>
                      <a:pt x="271" y="173"/>
                    </a:lnTo>
                    <a:lnTo>
                      <a:pt x="262" y="182"/>
                    </a:lnTo>
                    <a:lnTo>
                      <a:pt x="252" y="189"/>
                    </a:lnTo>
                    <a:lnTo>
                      <a:pt x="241" y="198"/>
                    </a:lnTo>
                    <a:lnTo>
                      <a:pt x="230" y="208"/>
                    </a:lnTo>
                    <a:lnTo>
                      <a:pt x="219" y="218"/>
                    </a:lnTo>
                    <a:lnTo>
                      <a:pt x="207" y="228"/>
                    </a:lnTo>
                    <a:lnTo>
                      <a:pt x="201" y="234"/>
                    </a:lnTo>
                    <a:lnTo>
                      <a:pt x="194" y="241"/>
                    </a:lnTo>
                    <a:lnTo>
                      <a:pt x="186" y="246"/>
                    </a:lnTo>
                    <a:lnTo>
                      <a:pt x="180" y="252"/>
                    </a:lnTo>
                    <a:lnTo>
                      <a:pt x="174" y="257"/>
                    </a:lnTo>
                    <a:lnTo>
                      <a:pt x="168" y="264"/>
                    </a:lnTo>
                    <a:lnTo>
                      <a:pt x="162" y="270"/>
                    </a:lnTo>
                    <a:lnTo>
                      <a:pt x="157" y="278"/>
                    </a:lnTo>
                    <a:lnTo>
                      <a:pt x="156" y="280"/>
                    </a:lnTo>
                    <a:lnTo>
                      <a:pt x="154" y="283"/>
                    </a:lnTo>
                    <a:lnTo>
                      <a:pt x="153" y="286"/>
                    </a:lnTo>
                    <a:lnTo>
                      <a:pt x="150" y="290"/>
                    </a:lnTo>
                    <a:lnTo>
                      <a:pt x="149" y="292"/>
                    </a:lnTo>
                    <a:lnTo>
                      <a:pt x="148" y="294"/>
                    </a:lnTo>
                    <a:lnTo>
                      <a:pt x="147" y="296"/>
                    </a:lnTo>
                    <a:lnTo>
                      <a:pt x="128" y="293"/>
                    </a:lnTo>
                    <a:lnTo>
                      <a:pt x="109" y="291"/>
                    </a:lnTo>
                    <a:lnTo>
                      <a:pt x="91" y="289"/>
                    </a:lnTo>
                    <a:lnTo>
                      <a:pt x="72" y="286"/>
                    </a:lnTo>
                    <a:lnTo>
                      <a:pt x="55" y="284"/>
                    </a:lnTo>
                    <a:lnTo>
                      <a:pt x="37" y="282"/>
                    </a:lnTo>
                    <a:lnTo>
                      <a:pt x="21" y="280"/>
                    </a:lnTo>
                    <a:lnTo>
                      <a:pt x="5" y="278"/>
                    </a:lnTo>
                    <a:lnTo>
                      <a:pt x="4" y="235"/>
                    </a:lnTo>
                    <a:lnTo>
                      <a:pt x="7" y="235"/>
                    </a:lnTo>
                    <a:lnTo>
                      <a:pt x="12" y="234"/>
                    </a:lnTo>
                    <a:lnTo>
                      <a:pt x="21" y="233"/>
                    </a:lnTo>
                    <a:lnTo>
                      <a:pt x="31" y="231"/>
                    </a:lnTo>
                    <a:lnTo>
                      <a:pt x="40" y="227"/>
                    </a:lnTo>
                    <a:lnTo>
                      <a:pt x="49" y="221"/>
                    </a:lnTo>
                    <a:lnTo>
                      <a:pt x="52" y="218"/>
                    </a:lnTo>
                    <a:lnTo>
                      <a:pt x="56" y="213"/>
                    </a:lnTo>
                    <a:lnTo>
                      <a:pt x="58" y="209"/>
                    </a:lnTo>
                    <a:lnTo>
                      <a:pt x="60" y="204"/>
                    </a:lnTo>
                    <a:lnTo>
                      <a:pt x="60" y="203"/>
                    </a:lnTo>
                    <a:lnTo>
                      <a:pt x="60" y="201"/>
                    </a:lnTo>
                    <a:lnTo>
                      <a:pt x="59" y="199"/>
                    </a:lnTo>
                    <a:lnTo>
                      <a:pt x="59" y="197"/>
                    </a:lnTo>
                    <a:lnTo>
                      <a:pt x="58" y="195"/>
                    </a:lnTo>
                    <a:lnTo>
                      <a:pt x="57" y="193"/>
                    </a:lnTo>
                    <a:lnTo>
                      <a:pt x="55" y="191"/>
                    </a:lnTo>
                    <a:lnTo>
                      <a:pt x="53" y="188"/>
                    </a:lnTo>
                    <a:lnTo>
                      <a:pt x="50" y="187"/>
                    </a:lnTo>
                    <a:lnTo>
                      <a:pt x="47" y="185"/>
                    </a:lnTo>
                    <a:lnTo>
                      <a:pt x="43" y="183"/>
                    </a:lnTo>
                    <a:lnTo>
                      <a:pt x="39" y="182"/>
                    </a:lnTo>
                    <a:lnTo>
                      <a:pt x="35" y="180"/>
                    </a:lnTo>
                    <a:lnTo>
                      <a:pt x="32" y="179"/>
                    </a:lnTo>
                    <a:lnTo>
                      <a:pt x="29" y="177"/>
                    </a:lnTo>
                    <a:lnTo>
                      <a:pt x="27" y="176"/>
                    </a:lnTo>
                    <a:lnTo>
                      <a:pt x="41" y="180"/>
                    </a:lnTo>
                    <a:lnTo>
                      <a:pt x="56" y="183"/>
                    </a:lnTo>
                    <a:lnTo>
                      <a:pt x="69" y="187"/>
                    </a:lnTo>
                    <a:lnTo>
                      <a:pt x="83" y="192"/>
                    </a:lnTo>
                    <a:lnTo>
                      <a:pt x="96" y="196"/>
                    </a:lnTo>
                    <a:lnTo>
                      <a:pt x="110" y="201"/>
                    </a:lnTo>
                    <a:lnTo>
                      <a:pt x="124" y="208"/>
                    </a:lnTo>
                    <a:lnTo>
                      <a:pt x="138" y="215"/>
                    </a:lnTo>
                    <a:lnTo>
                      <a:pt x="138" y="212"/>
                    </a:lnTo>
                    <a:lnTo>
                      <a:pt x="138" y="209"/>
                    </a:lnTo>
                    <a:lnTo>
                      <a:pt x="138" y="206"/>
                    </a:lnTo>
                    <a:lnTo>
                      <a:pt x="137" y="203"/>
                    </a:lnTo>
                    <a:lnTo>
                      <a:pt x="135" y="199"/>
                    </a:lnTo>
                    <a:lnTo>
                      <a:pt x="134" y="196"/>
                    </a:lnTo>
                    <a:lnTo>
                      <a:pt x="133" y="194"/>
                    </a:lnTo>
                    <a:lnTo>
                      <a:pt x="132" y="192"/>
                    </a:lnTo>
                    <a:lnTo>
                      <a:pt x="130" y="189"/>
                    </a:lnTo>
                    <a:lnTo>
                      <a:pt x="128" y="187"/>
                    </a:lnTo>
                    <a:lnTo>
                      <a:pt x="124" y="186"/>
                    </a:lnTo>
                    <a:lnTo>
                      <a:pt x="122" y="184"/>
                    </a:lnTo>
                    <a:lnTo>
                      <a:pt x="119" y="183"/>
                    </a:lnTo>
                    <a:lnTo>
                      <a:pt x="116" y="181"/>
                    </a:lnTo>
                    <a:lnTo>
                      <a:pt x="111" y="180"/>
                    </a:lnTo>
                    <a:lnTo>
                      <a:pt x="106" y="179"/>
                    </a:lnTo>
                    <a:lnTo>
                      <a:pt x="96" y="175"/>
                    </a:lnTo>
                    <a:lnTo>
                      <a:pt x="84" y="173"/>
                    </a:lnTo>
                    <a:lnTo>
                      <a:pt x="70" y="171"/>
                    </a:lnTo>
                    <a:lnTo>
                      <a:pt x="57" y="169"/>
                    </a:lnTo>
                    <a:lnTo>
                      <a:pt x="45" y="168"/>
                    </a:lnTo>
                    <a:lnTo>
                      <a:pt x="35" y="167"/>
                    </a:lnTo>
                    <a:lnTo>
                      <a:pt x="27" y="165"/>
                    </a:lnTo>
                    <a:lnTo>
                      <a:pt x="25" y="164"/>
                    </a:lnTo>
                    <a:lnTo>
                      <a:pt x="26" y="164"/>
                    </a:lnTo>
                    <a:lnTo>
                      <a:pt x="28" y="164"/>
                    </a:lnTo>
                    <a:lnTo>
                      <a:pt x="33" y="164"/>
                    </a:lnTo>
                    <a:lnTo>
                      <a:pt x="39" y="164"/>
                    </a:lnTo>
                    <a:lnTo>
                      <a:pt x="46" y="164"/>
                    </a:lnTo>
                    <a:lnTo>
                      <a:pt x="55" y="164"/>
                    </a:lnTo>
                    <a:lnTo>
                      <a:pt x="63" y="163"/>
                    </a:lnTo>
                    <a:lnTo>
                      <a:pt x="73" y="163"/>
                    </a:lnTo>
                    <a:lnTo>
                      <a:pt x="77" y="162"/>
                    </a:lnTo>
                    <a:lnTo>
                      <a:pt x="82" y="161"/>
                    </a:lnTo>
                    <a:lnTo>
                      <a:pt x="86" y="160"/>
                    </a:lnTo>
                    <a:lnTo>
                      <a:pt x="91" y="159"/>
                    </a:lnTo>
                    <a:lnTo>
                      <a:pt x="94" y="157"/>
                    </a:lnTo>
                    <a:lnTo>
                      <a:pt x="97" y="156"/>
                    </a:lnTo>
                    <a:lnTo>
                      <a:pt x="99" y="154"/>
                    </a:lnTo>
                    <a:lnTo>
                      <a:pt x="100" y="152"/>
                    </a:lnTo>
                    <a:lnTo>
                      <a:pt x="101" y="150"/>
                    </a:lnTo>
                    <a:lnTo>
                      <a:pt x="101" y="147"/>
                    </a:lnTo>
                    <a:lnTo>
                      <a:pt x="101" y="144"/>
                    </a:lnTo>
                    <a:lnTo>
                      <a:pt x="100" y="140"/>
                    </a:lnTo>
                    <a:lnTo>
                      <a:pt x="99" y="138"/>
                    </a:lnTo>
                    <a:lnTo>
                      <a:pt x="97" y="134"/>
                    </a:lnTo>
                    <a:lnTo>
                      <a:pt x="94" y="131"/>
                    </a:lnTo>
                    <a:lnTo>
                      <a:pt x="92" y="127"/>
                    </a:lnTo>
                    <a:lnTo>
                      <a:pt x="89" y="125"/>
                    </a:lnTo>
                    <a:lnTo>
                      <a:pt x="87" y="123"/>
                    </a:lnTo>
                    <a:lnTo>
                      <a:pt x="85" y="121"/>
                    </a:lnTo>
                    <a:lnTo>
                      <a:pt x="83" y="119"/>
                    </a:lnTo>
                    <a:lnTo>
                      <a:pt x="81" y="116"/>
                    </a:lnTo>
                    <a:lnTo>
                      <a:pt x="79" y="114"/>
                    </a:lnTo>
                    <a:lnTo>
                      <a:pt x="77" y="112"/>
                    </a:lnTo>
                    <a:lnTo>
                      <a:pt x="75" y="110"/>
                    </a:lnTo>
                    <a:lnTo>
                      <a:pt x="73" y="107"/>
                    </a:lnTo>
                    <a:lnTo>
                      <a:pt x="71" y="102"/>
                    </a:lnTo>
                    <a:lnTo>
                      <a:pt x="68" y="98"/>
                    </a:lnTo>
                    <a:lnTo>
                      <a:pt x="65" y="94"/>
                    </a:lnTo>
                    <a:lnTo>
                      <a:pt x="62" y="89"/>
                    </a:lnTo>
                    <a:lnTo>
                      <a:pt x="59" y="85"/>
                    </a:lnTo>
                    <a:lnTo>
                      <a:pt x="56" y="80"/>
                    </a:lnTo>
                    <a:lnTo>
                      <a:pt x="51" y="77"/>
                    </a:lnTo>
                    <a:lnTo>
                      <a:pt x="46" y="72"/>
                    </a:lnTo>
                    <a:lnTo>
                      <a:pt x="38" y="66"/>
                    </a:lnTo>
                    <a:lnTo>
                      <a:pt x="29" y="61"/>
                    </a:lnTo>
                    <a:lnTo>
                      <a:pt x="21" y="57"/>
                    </a:lnTo>
                    <a:lnTo>
                      <a:pt x="13" y="53"/>
                    </a:lnTo>
                    <a:lnTo>
                      <a:pt x="7" y="50"/>
                    </a:lnTo>
                    <a:lnTo>
                      <a:pt x="2" y="48"/>
                    </a:lnTo>
                    <a:lnTo>
                      <a:pt x="0" y="48"/>
                    </a:lnTo>
                    <a:lnTo>
                      <a:pt x="0" y="47"/>
                    </a:lnTo>
                    <a:lnTo>
                      <a:pt x="0" y="43"/>
                    </a:lnTo>
                    <a:lnTo>
                      <a:pt x="0" y="39"/>
                    </a:lnTo>
                    <a:lnTo>
                      <a:pt x="0" y="33"/>
                    </a:lnTo>
                    <a:lnTo>
                      <a:pt x="0" y="27"/>
                    </a:lnTo>
                    <a:lnTo>
                      <a:pt x="0" y="21"/>
                    </a:lnTo>
                    <a:lnTo>
                      <a:pt x="2" y="14"/>
                    </a:lnTo>
                    <a:lnTo>
                      <a:pt x="3" y="9"/>
                    </a:lnTo>
                    <a:lnTo>
                      <a:pt x="7" y="6"/>
                    </a:lnTo>
                    <a:lnTo>
                      <a:pt x="10" y="3"/>
                    </a:lnTo>
                    <a:lnTo>
                      <a:pt x="14" y="2"/>
                    </a:lnTo>
                    <a:lnTo>
                      <a:pt x="19" y="1"/>
                    </a:lnTo>
                    <a:lnTo>
                      <a:pt x="24" y="0"/>
                    </a:lnTo>
                    <a:lnTo>
                      <a:pt x="28" y="0"/>
                    </a:lnTo>
                    <a:lnTo>
                      <a:pt x="33" y="1"/>
                    </a:lnTo>
                    <a:lnTo>
                      <a:pt x="35" y="2"/>
                    </a:lnTo>
                    <a:lnTo>
                      <a:pt x="46" y="7"/>
                    </a:lnTo>
                    <a:lnTo>
                      <a:pt x="58" y="14"/>
                    </a:lnTo>
                    <a:lnTo>
                      <a:pt x="70" y="19"/>
                    </a:lnTo>
                    <a:lnTo>
                      <a:pt x="82" y="26"/>
                    </a:lnTo>
                    <a:lnTo>
                      <a:pt x="94" y="30"/>
                    </a:lnTo>
                    <a:lnTo>
                      <a:pt x="107" y="36"/>
                    </a:lnTo>
                    <a:lnTo>
                      <a:pt x="121" y="39"/>
                    </a:lnTo>
                    <a:lnTo>
                      <a:pt x="135" y="42"/>
                    </a:lnTo>
                    <a:close/>
                  </a:path>
                </a:pathLst>
              </a:custGeom>
              <a:solidFill>
                <a:srgbClr val="FFFFFF"/>
              </a:solidFill>
              <a:ln w="9525">
                <a:noFill/>
                <a:round/>
                <a:headEnd/>
                <a:tailEnd/>
              </a:ln>
            </p:spPr>
            <p:txBody>
              <a:bodyPr/>
              <a:lstStyle/>
              <a:p>
                <a:endParaRPr lang="en-US" dirty="0"/>
              </a:p>
            </p:txBody>
          </p:sp>
          <p:sp>
            <p:nvSpPr>
              <p:cNvPr id="23591" name="Freeform 792"/>
              <p:cNvSpPr>
                <a:spLocks/>
              </p:cNvSpPr>
              <p:nvPr/>
            </p:nvSpPr>
            <p:spPr bwMode="auto">
              <a:xfrm>
                <a:off x="3303" y="1518"/>
                <a:ext cx="9" cy="3"/>
              </a:xfrm>
              <a:custGeom>
                <a:avLst/>
                <a:gdLst>
                  <a:gd name="T0" fmla="*/ 0 w 78"/>
                  <a:gd name="T1" fmla="*/ 0 h 29"/>
                  <a:gd name="T2" fmla="*/ 0 w 78"/>
                  <a:gd name="T3" fmla="*/ 0 h 29"/>
                  <a:gd name="T4" fmla="*/ 0 w 78"/>
                  <a:gd name="T5" fmla="*/ 0 h 29"/>
                  <a:gd name="T6" fmla="*/ 0 w 78"/>
                  <a:gd name="T7" fmla="*/ 0 h 29"/>
                  <a:gd name="T8" fmla="*/ 0 w 78"/>
                  <a:gd name="T9" fmla="*/ 0 h 29"/>
                  <a:gd name="T10" fmla="*/ 0 w 78"/>
                  <a:gd name="T11" fmla="*/ 0 h 29"/>
                  <a:gd name="T12" fmla="*/ 0 w 78"/>
                  <a:gd name="T13" fmla="*/ 0 h 29"/>
                  <a:gd name="T14" fmla="*/ 0 w 78"/>
                  <a:gd name="T15" fmla="*/ 0 h 29"/>
                  <a:gd name="T16" fmla="*/ 0 w 78"/>
                  <a:gd name="T17" fmla="*/ 0 h 29"/>
                  <a:gd name="T18" fmla="*/ 0 w 78"/>
                  <a:gd name="T19" fmla="*/ 0 h 29"/>
                  <a:gd name="T20" fmla="*/ 0 w 78"/>
                  <a:gd name="T21" fmla="*/ 0 h 29"/>
                  <a:gd name="T22" fmla="*/ 0 w 78"/>
                  <a:gd name="T23" fmla="*/ 0 h 29"/>
                  <a:gd name="T24" fmla="*/ 0 w 78"/>
                  <a:gd name="T25" fmla="*/ 0 h 29"/>
                  <a:gd name="T26" fmla="*/ 0 w 78"/>
                  <a:gd name="T27" fmla="*/ 0 h 29"/>
                  <a:gd name="T28" fmla="*/ 0 w 78"/>
                  <a:gd name="T29" fmla="*/ 0 h 29"/>
                  <a:gd name="T30" fmla="*/ 0 w 78"/>
                  <a:gd name="T31" fmla="*/ 0 h 29"/>
                  <a:gd name="T32" fmla="*/ 0 w 78"/>
                  <a:gd name="T33" fmla="*/ 0 h 29"/>
                  <a:gd name="T34" fmla="*/ 0 w 78"/>
                  <a:gd name="T35" fmla="*/ 0 h 29"/>
                  <a:gd name="T36" fmla="*/ 0 w 78"/>
                  <a:gd name="T37" fmla="*/ 0 h 29"/>
                  <a:gd name="T38" fmla="*/ 0 w 78"/>
                  <a:gd name="T39" fmla="*/ 0 h 29"/>
                  <a:gd name="T40" fmla="*/ 0 w 78"/>
                  <a:gd name="T41" fmla="*/ 0 h 29"/>
                  <a:gd name="T42" fmla="*/ 0 w 78"/>
                  <a:gd name="T43" fmla="*/ 0 h 29"/>
                  <a:gd name="T44" fmla="*/ 0 w 78"/>
                  <a:gd name="T45" fmla="*/ 0 h 29"/>
                  <a:gd name="T46" fmla="*/ 0 w 78"/>
                  <a:gd name="T47" fmla="*/ 0 h 29"/>
                  <a:gd name="T48" fmla="*/ 0 w 78"/>
                  <a:gd name="T49" fmla="*/ 0 h 29"/>
                  <a:gd name="T50" fmla="*/ 0 w 78"/>
                  <a:gd name="T51" fmla="*/ 0 h 29"/>
                  <a:gd name="T52" fmla="*/ 0 w 78"/>
                  <a:gd name="T53" fmla="*/ 0 h 29"/>
                  <a:gd name="T54" fmla="*/ 0 w 78"/>
                  <a:gd name="T55" fmla="*/ 0 h 29"/>
                  <a:gd name="T56" fmla="*/ 0 w 78"/>
                  <a:gd name="T57" fmla="*/ 0 h 29"/>
                  <a:gd name="T58" fmla="*/ 0 w 78"/>
                  <a:gd name="T59" fmla="*/ 0 h 29"/>
                  <a:gd name="T60" fmla="*/ 0 w 78"/>
                  <a:gd name="T61" fmla="*/ 0 h 29"/>
                  <a:gd name="T62" fmla="*/ 0 w 78"/>
                  <a:gd name="T63" fmla="*/ 0 h 29"/>
                  <a:gd name="T64" fmla="*/ 0 w 78"/>
                  <a:gd name="T65" fmla="*/ 0 h 29"/>
                  <a:gd name="T66" fmla="*/ 0 w 78"/>
                  <a:gd name="T67" fmla="*/ 0 h 29"/>
                  <a:gd name="T68" fmla="*/ 0 w 78"/>
                  <a:gd name="T69" fmla="*/ 0 h 29"/>
                  <a:gd name="T70" fmla="*/ 0 w 78"/>
                  <a:gd name="T71" fmla="*/ 0 h 29"/>
                  <a:gd name="T72" fmla="*/ 0 w 78"/>
                  <a:gd name="T73" fmla="*/ 0 h 29"/>
                  <a:gd name="T74" fmla="*/ 0 w 78"/>
                  <a:gd name="T75" fmla="*/ 0 h 29"/>
                  <a:gd name="T76" fmla="*/ 0 w 78"/>
                  <a:gd name="T77" fmla="*/ 0 h 29"/>
                  <a:gd name="T78" fmla="*/ 0 w 78"/>
                  <a:gd name="T79" fmla="*/ 0 h 29"/>
                  <a:gd name="T80" fmla="*/ 0 w 78"/>
                  <a:gd name="T81" fmla="*/ 0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29"/>
                  <a:gd name="T125" fmla="*/ 78 w 78"/>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29">
                    <a:moveTo>
                      <a:pt x="66" y="17"/>
                    </a:moveTo>
                    <a:lnTo>
                      <a:pt x="63" y="19"/>
                    </a:lnTo>
                    <a:lnTo>
                      <a:pt x="61" y="22"/>
                    </a:lnTo>
                    <a:lnTo>
                      <a:pt x="59" y="23"/>
                    </a:lnTo>
                    <a:lnTo>
                      <a:pt x="57" y="25"/>
                    </a:lnTo>
                    <a:lnTo>
                      <a:pt x="53" y="26"/>
                    </a:lnTo>
                    <a:lnTo>
                      <a:pt x="51" y="27"/>
                    </a:lnTo>
                    <a:lnTo>
                      <a:pt x="49" y="28"/>
                    </a:lnTo>
                    <a:lnTo>
                      <a:pt x="46" y="29"/>
                    </a:lnTo>
                    <a:lnTo>
                      <a:pt x="40" y="29"/>
                    </a:lnTo>
                    <a:lnTo>
                      <a:pt x="36" y="28"/>
                    </a:lnTo>
                    <a:lnTo>
                      <a:pt x="33" y="26"/>
                    </a:lnTo>
                    <a:lnTo>
                      <a:pt x="30" y="24"/>
                    </a:lnTo>
                    <a:lnTo>
                      <a:pt x="28" y="20"/>
                    </a:lnTo>
                    <a:lnTo>
                      <a:pt x="26" y="16"/>
                    </a:lnTo>
                    <a:lnTo>
                      <a:pt x="24" y="13"/>
                    </a:lnTo>
                    <a:lnTo>
                      <a:pt x="20" y="10"/>
                    </a:lnTo>
                    <a:lnTo>
                      <a:pt x="17" y="8"/>
                    </a:lnTo>
                    <a:lnTo>
                      <a:pt x="15" y="7"/>
                    </a:lnTo>
                    <a:lnTo>
                      <a:pt x="12" y="7"/>
                    </a:lnTo>
                    <a:lnTo>
                      <a:pt x="10" y="7"/>
                    </a:lnTo>
                    <a:lnTo>
                      <a:pt x="8" y="6"/>
                    </a:lnTo>
                    <a:lnTo>
                      <a:pt x="5" y="5"/>
                    </a:lnTo>
                    <a:lnTo>
                      <a:pt x="2" y="3"/>
                    </a:lnTo>
                    <a:lnTo>
                      <a:pt x="0" y="0"/>
                    </a:lnTo>
                    <a:lnTo>
                      <a:pt x="10" y="0"/>
                    </a:lnTo>
                    <a:lnTo>
                      <a:pt x="20" y="0"/>
                    </a:lnTo>
                    <a:lnTo>
                      <a:pt x="30" y="1"/>
                    </a:lnTo>
                    <a:lnTo>
                      <a:pt x="41" y="2"/>
                    </a:lnTo>
                    <a:lnTo>
                      <a:pt x="52" y="5"/>
                    </a:lnTo>
                    <a:lnTo>
                      <a:pt x="62" y="8"/>
                    </a:lnTo>
                    <a:lnTo>
                      <a:pt x="71" y="13"/>
                    </a:lnTo>
                    <a:lnTo>
                      <a:pt x="78" y="18"/>
                    </a:lnTo>
                    <a:lnTo>
                      <a:pt x="77" y="18"/>
                    </a:lnTo>
                    <a:lnTo>
                      <a:pt x="75" y="18"/>
                    </a:lnTo>
                    <a:lnTo>
                      <a:pt x="74" y="17"/>
                    </a:lnTo>
                    <a:lnTo>
                      <a:pt x="72" y="17"/>
                    </a:lnTo>
                    <a:lnTo>
                      <a:pt x="70" y="17"/>
                    </a:lnTo>
                    <a:lnTo>
                      <a:pt x="69" y="17"/>
                    </a:lnTo>
                    <a:lnTo>
                      <a:pt x="67" y="17"/>
                    </a:lnTo>
                    <a:lnTo>
                      <a:pt x="66" y="17"/>
                    </a:lnTo>
                    <a:close/>
                  </a:path>
                </a:pathLst>
              </a:custGeom>
              <a:solidFill>
                <a:srgbClr val="0091CA"/>
              </a:solidFill>
              <a:ln w="9525">
                <a:noFill/>
                <a:round/>
                <a:headEnd/>
                <a:tailEnd/>
              </a:ln>
            </p:spPr>
            <p:txBody>
              <a:bodyPr/>
              <a:lstStyle/>
              <a:p>
                <a:endParaRPr lang="en-US" dirty="0"/>
              </a:p>
            </p:txBody>
          </p:sp>
          <p:sp>
            <p:nvSpPr>
              <p:cNvPr id="23592" name="Freeform 793"/>
              <p:cNvSpPr>
                <a:spLocks/>
              </p:cNvSpPr>
              <p:nvPr/>
            </p:nvSpPr>
            <p:spPr bwMode="auto">
              <a:xfrm>
                <a:off x="3031" y="1602"/>
                <a:ext cx="48" cy="43"/>
              </a:xfrm>
              <a:custGeom>
                <a:avLst/>
                <a:gdLst>
                  <a:gd name="T0" fmla="*/ 0 w 407"/>
                  <a:gd name="T1" fmla="*/ 0 h 347"/>
                  <a:gd name="T2" fmla="*/ 0 w 407"/>
                  <a:gd name="T3" fmla="*/ 0 h 347"/>
                  <a:gd name="T4" fmla="*/ 0 w 407"/>
                  <a:gd name="T5" fmla="*/ 0 h 347"/>
                  <a:gd name="T6" fmla="*/ 0 w 407"/>
                  <a:gd name="T7" fmla="*/ 0 h 347"/>
                  <a:gd name="T8" fmla="*/ 0 w 407"/>
                  <a:gd name="T9" fmla="*/ 0 h 347"/>
                  <a:gd name="T10" fmla="*/ 0 w 407"/>
                  <a:gd name="T11" fmla="*/ 0 h 347"/>
                  <a:gd name="T12" fmla="*/ 0 w 407"/>
                  <a:gd name="T13" fmla="*/ 0 h 347"/>
                  <a:gd name="T14" fmla="*/ 0 w 407"/>
                  <a:gd name="T15" fmla="*/ 0 h 347"/>
                  <a:gd name="T16" fmla="*/ 0 w 407"/>
                  <a:gd name="T17" fmla="*/ 0 h 347"/>
                  <a:gd name="T18" fmla="*/ 0 w 407"/>
                  <a:gd name="T19" fmla="*/ 0 h 347"/>
                  <a:gd name="T20" fmla="*/ 0 w 407"/>
                  <a:gd name="T21" fmla="*/ 0 h 347"/>
                  <a:gd name="T22" fmla="*/ 0 w 407"/>
                  <a:gd name="T23" fmla="*/ 0 h 347"/>
                  <a:gd name="T24" fmla="*/ 0 w 407"/>
                  <a:gd name="T25" fmla="*/ 0 h 347"/>
                  <a:gd name="T26" fmla="*/ 0 w 407"/>
                  <a:gd name="T27" fmla="*/ 0 h 347"/>
                  <a:gd name="T28" fmla="*/ 0 w 407"/>
                  <a:gd name="T29" fmla="*/ 0 h 347"/>
                  <a:gd name="T30" fmla="*/ 0 w 407"/>
                  <a:gd name="T31" fmla="*/ 0 h 347"/>
                  <a:gd name="T32" fmla="*/ 0 w 407"/>
                  <a:gd name="T33" fmla="*/ 0 h 347"/>
                  <a:gd name="T34" fmla="*/ 0 w 407"/>
                  <a:gd name="T35" fmla="*/ 0 h 347"/>
                  <a:gd name="T36" fmla="*/ 0 w 407"/>
                  <a:gd name="T37" fmla="*/ 0 h 347"/>
                  <a:gd name="T38" fmla="*/ 0 w 407"/>
                  <a:gd name="T39" fmla="*/ 0 h 347"/>
                  <a:gd name="T40" fmla="*/ 0 w 407"/>
                  <a:gd name="T41" fmla="*/ 0 h 347"/>
                  <a:gd name="T42" fmla="*/ 0 w 407"/>
                  <a:gd name="T43" fmla="*/ 0 h 347"/>
                  <a:gd name="T44" fmla="*/ 0 w 407"/>
                  <a:gd name="T45" fmla="*/ 0 h 347"/>
                  <a:gd name="T46" fmla="*/ 0 w 407"/>
                  <a:gd name="T47" fmla="*/ 0 h 347"/>
                  <a:gd name="T48" fmla="*/ 0 w 407"/>
                  <a:gd name="T49" fmla="*/ 0 h 347"/>
                  <a:gd name="T50" fmla="*/ 0 w 407"/>
                  <a:gd name="T51" fmla="*/ 0 h 347"/>
                  <a:gd name="T52" fmla="*/ 0 w 407"/>
                  <a:gd name="T53" fmla="*/ 0 h 347"/>
                  <a:gd name="T54" fmla="*/ 0 w 407"/>
                  <a:gd name="T55" fmla="*/ 0 h 347"/>
                  <a:gd name="T56" fmla="*/ 0 w 407"/>
                  <a:gd name="T57" fmla="*/ 0 h 347"/>
                  <a:gd name="T58" fmla="*/ 0 w 407"/>
                  <a:gd name="T59" fmla="*/ 0 h 347"/>
                  <a:gd name="T60" fmla="*/ 0 w 407"/>
                  <a:gd name="T61" fmla="*/ 0 h 347"/>
                  <a:gd name="T62" fmla="*/ 0 w 407"/>
                  <a:gd name="T63" fmla="*/ 0 h 347"/>
                  <a:gd name="T64" fmla="*/ 0 w 407"/>
                  <a:gd name="T65" fmla="*/ 0 h 347"/>
                  <a:gd name="T66" fmla="*/ 0 w 407"/>
                  <a:gd name="T67" fmla="*/ 0 h 347"/>
                  <a:gd name="T68" fmla="*/ 0 w 407"/>
                  <a:gd name="T69" fmla="*/ 0 h 347"/>
                  <a:gd name="T70" fmla="*/ 0 w 407"/>
                  <a:gd name="T71" fmla="*/ 0 h 3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7"/>
                  <a:gd name="T109" fmla="*/ 0 h 347"/>
                  <a:gd name="T110" fmla="*/ 407 w 407"/>
                  <a:gd name="T111" fmla="*/ 347 h 3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7" h="347">
                    <a:moveTo>
                      <a:pt x="196" y="4"/>
                    </a:moveTo>
                    <a:lnTo>
                      <a:pt x="197" y="2"/>
                    </a:lnTo>
                    <a:lnTo>
                      <a:pt x="199" y="1"/>
                    </a:lnTo>
                    <a:lnTo>
                      <a:pt x="201" y="0"/>
                    </a:lnTo>
                    <a:lnTo>
                      <a:pt x="204" y="0"/>
                    </a:lnTo>
                    <a:lnTo>
                      <a:pt x="206" y="0"/>
                    </a:lnTo>
                    <a:lnTo>
                      <a:pt x="208" y="1"/>
                    </a:lnTo>
                    <a:lnTo>
                      <a:pt x="210" y="2"/>
                    </a:lnTo>
                    <a:lnTo>
                      <a:pt x="212" y="4"/>
                    </a:lnTo>
                    <a:lnTo>
                      <a:pt x="407" y="304"/>
                    </a:lnTo>
                    <a:lnTo>
                      <a:pt x="385" y="314"/>
                    </a:lnTo>
                    <a:lnTo>
                      <a:pt x="359" y="322"/>
                    </a:lnTo>
                    <a:lnTo>
                      <a:pt x="335" y="330"/>
                    </a:lnTo>
                    <a:lnTo>
                      <a:pt x="309" y="335"/>
                    </a:lnTo>
                    <a:lnTo>
                      <a:pt x="284" y="341"/>
                    </a:lnTo>
                    <a:lnTo>
                      <a:pt x="257" y="344"/>
                    </a:lnTo>
                    <a:lnTo>
                      <a:pt x="231" y="346"/>
                    </a:lnTo>
                    <a:lnTo>
                      <a:pt x="204" y="347"/>
                    </a:lnTo>
                    <a:lnTo>
                      <a:pt x="176" y="346"/>
                    </a:lnTo>
                    <a:lnTo>
                      <a:pt x="150" y="344"/>
                    </a:lnTo>
                    <a:lnTo>
                      <a:pt x="124" y="341"/>
                    </a:lnTo>
                    <a:lnTo>
                      <a:pt x="98" y="335"/>
                    </a:lnTo>
                    <a:lnTo>
                      <a:pt x="73" y="330"/>
                    </a:lnTo>
                    <a:lnTo>
                      <a:pt x="48" y="322"/>
                    </a:lnTo>
                    <a:lnTo>
                      <a:pt x="24" y="314"/>
                    </a:lnTo>
                    <a:lnTo>
                      <a:pt x="0" y="304"/>
                    </a:lnTo>
                    <a:lnTo>
                      <a:pt x="196" y="4"/>
                    </a:lnTo>
                    <a:lnTo>
                      <a:pt x="197" y="2"/>
                    </a:lnTo>
                    <a:lnTo>
                      <a:pt x="199" y="1"/>
                    </a:lnTo>
                    <a:lnTo>
                      <a:pt x="201" y="0"/>
                    </a:lnTo>
                    <a:lnTo>
                      <a:pt x="204" y="0"/>
                    </a:lnTo>
                    <a:lnTo>
                      <a:pt x="206" y="0"/>
                    </a:lnTo>
                    <a:lnTo>
                      <a:pt x="208" y="1"/>
                    </a:lnTo>
                    <a:lnTo>
                      <a:pt x="210" y="2"/>
                    </a:lnTo>
                    <a:lnTo>
                      <a:pt x="212" y="4"/>
                    </a:lnTo>
                    <a:lnTo>
                      <a:pt x="196" y="4"/>
                    </a:lnTo>
                    <a:close/>
                  </a:path>
                </a:pathLst>
              </a:custGeom>
              <a:solidFill>
                <a:srgbClr val="22A7EA"/>
              </a:solidFill>
              <a:ln w="9525">
                <a:noFill/>
                <a:round/>
                <a:headEnd/>
                <a:tailEnd/>
              </a:ln>
            </p:spPr>
            <p:txBody>
              <a:bodyPr/>
              <a:lstStyle/>
              <a:p>
                <a:endParaRPr lang="en-US" dirty="0"/>
              </a:p>
            </p:txBody>
          </p:sp>
          <p:sp>
            <p:nvSpPr>
              <p:cNvPr id="23593" name="Freeform 794"/>
              <p:cNvSpPr>
                <a:spLocks/>
              </p:cNvSpPr>
              <p:nvPr/>
            </p:nvSpPr>
            <p:spPr bwMode="white">
              <a:xfrm>
                <a:off x="3308" y="1647"/>
                <a:ext cx="6" cy="19"/>
              </a:xfrm>
              <a:custGeom>
                <a:avLst/>
                <a:gdLst>
                  <a:gd name="T0" fmla="*/ 0 w 49"/>
                  <a:gd name="T1" fmla="*/ 0 h 147"/>
                  <a:gd name="T2" fmla="*/ 0 w 49"/>
                  <a:gd name="T3" fmla="*/ 0 h 147"/>
                  <a:gd name="T4" fmla="*/ 0 w 49"/>
                  <a:gd name="T5" fmla="*/ 0 h 147"/>
                  <a:gd name="T6" fmla="*/ 0 w 49"/>
                  <a:gd name="T7" fmla="*/ 0 h 147"/>
                  <a:gd name="T8" fmla="*/ 0 w 49"/>
                  <a:gd name="T9" fmla="*/ 0 h 147"/>
                  <a:gd name="T10" fmla="*/ 0 w 49"/>
                  <a:gd name="T11" fmla="*/ 0 h 147"/>
                  <a:gd name="T12" fmla="*/ 0 w 49"/>
                  <a:gd name="T13" fmla="*/ 0 h 147"/>
                  <a:gd name="T14" fmla="*/ 0 w 49"/>
                  <a:gd name="T15" fmla="*/ 0 h 147"/>
                  <a:gd name="T16" fmla="*/ 0 w 49"/>
                  <a:gd name="T17" fmla="*/ 0 h 147"/>
                  <a:gd name="T18" fmla="*/ 0 w 49"/>
                  <a:gd name="T19" fmla="*/ 0 h 147"/>
                  <a:gd name="T20" fmla="*/ 0 w 49"/>
                  <a:gd name="T21" fmla="*/ 0 h 147"/>
                  <a:gd name="T22" fmla="*/ 0 w 49"/>
                  <a:gd name="T23" fmla="*/ 0 h 147"/>
                  <a:gd name="T24" fmla="*/ 0 w 49"/>
                  <a:gd name="T25" fmla="*/ 0 h 147"/>
                  <a:gd name="T26" fmla="*/ 0 w 49"/>
                  <a:gd name="T27" fmla="*/ 0 h 147"/>
                  <a:gd name="T28" fmla="*/ 0 w 49"/>
                  <a:gd name="T29" fmla="*/ 0 h 147"/>
                  <a:gd name="T30" fmla="*/ 0 w 49"/>
                  <a:gd name="T31" fmla="*/ 0 h 147"/>
                  <a:gd name="T32" fmla="*/ 0 w 49"/>
                  <a:gd name="T33" fmla="*/ 0 h 147"/>
                  <a:gd name="T34" fmla="*/ 0 w 49"/>
                  <a:gd name="T35" fmla="*/ 0 h 147"/>
                  <a:gd name="T36" fmla="*/ 0 w 49"/>
                  <a:gd name="T37" fmla="*/ 0 h 147"/>
                  <a:gd name="T38" fmla="*/ 0 w 49"/>
                  <a:gd name="T39" fmla="*/ 0 h 147"/>
                  <a:gd name="T40" fmla="*/ 0 w 49"/>
                  <a:gd name="T41" fmla="*/ 0 h 147"/>
                  <a:gd name="T42" fmla="*/ 0 w 49"/>
                  <a:gd name="T43" fmla="*/ 0 h 147"/>
                  <a:gd name="T44" fmla="*/ 0 w 49"/>
                  <a:gd name="T45" fmla="*/ 0 h 147"/>
                  <a:gd name="T46" fmla="*/ 0 w 49"/>
                  <a:gd name="T47" fmla="*/ 0 h 147"/>
                  <a:gd name="T48" fmla="*/ 0 w 49"/>
                  <a:gd name="T49" fmla="*/ 0 h 147"/>
                  <a:gd name="T50" fmla="*/ 0 w 49"/>
                  <a:gd name="T51" fmla="*/ 0 h 147"/>
                  <a:gd name="T52" fmla="*/ 0 w 49"/>
                  <a:gd name="T53" fmla="*/ 0 h 147"/>
                  <a:gd name="T54" fmla="*/ 0 w 49"/>
                  <a:gd name="T55" fmla="*/ 0 h 147"/>
                  <a:gd name="T56" fmla="*/ 0 w 49"/>
                  <a:gd name="T57" fmla="*/ 0 h 147"/>
                  <a:gd name="T58" fmla="*/ 0 w 49"/>
                  <a:gd name="T59" fmla="*/ 0 h 147"/>
                  <a:gd name="T60" fmla="*/ 0 w 49"/>
                  <a:gd name="T61" fmla="*/ 0 h 147"/>
                  <a:gd name="T62" fmla="*/ 0 w 49"/>
                  <a:gd name="T63" fmla="*/ 0 h 147"/>
                  <a:gd name="T64" fmla="*/ 0 w 49"/>
                  <a:gd name="T65" fmla="*/ 0 h 147"/>
                  <a:gd name="T66" fmla="*/ 0 w 49"/>
                  <a:gd name="T67" fmla="*/ 0 h 147"/>
                  <a:gd name="T68" fmla="*/ 0 w 49"/>
                  <a:gd name="T69" fmla="*/ 0 h 147"/>
                  <a:gd name="T70" fmla="*/ 0 w 49"/>
                  <a:gd name="T71" fmla="*/ 0 h 147"/>
                  <a:gd name="T72" fmla="*/ 0 w 49"/>
                  <a:gd name="T73" fmla="*/ 0 h 147"/>
                  <a:gd name="T74" fmla="*/ 0 w 49"/>
                  <a:gd name="T75" fmla="*/ 0 h 147"/>
                  <a:gd name="T76" fmla="*/ 0 w 49"/>
                  <a:gd name="T77" fmla="*/ 0 h 147"/>
                  <a:gd name="T78" fmla="*/ 0 w 49"/>
                  <a:gd name="T79" fmla="*/ 0 h 147"/>
                  <a:gd name="T80" fmla="*/ 0 w 49"/>
                  <a:gd name="T81" fmla="*/ 0 h 147"/>
                  <a:gd name="T82" fmla="*/ 0 w 49"/>
                  <a:gd name="T83" fmla="*/ 0 h 147"/>
                  <a:gd name="T84" fmla="*/ 0 w 49"/>
                  <a:gd name="T85" fmla="*/ 0 h 147"/>
                  <a:gd name="T86" fmla="*/ 0 w 49"/>
                  <a:gd name="T87" fmla="*/ 0 h 147"/>
                  <a:gd name="T88" fmla="*/ 0 w 49"/>
                  <a:gd name="T89" fmla="*/ 0 h 147"/>
                  <a:gd name="T90" fmla="*/ 0 w 49"/>
                  <a:gd name="T91" fmla="*/ 0 h 147"/>
                  <a:gd name="T92" fmla="*/ 0 w 49"/>
                  <a:gd name="T93" fmla="*/ 0 h 147"/>
                  <a:gd name="T94" fmla="*/ 0 w 49"/>
                  <a:gd name="T95" fmla="*/ 0 h 147"/>
                  <a:gd name="T96" fmla="*/ 0 w 49"/>
                  <a:gd name="T97" fmla="*/ 0 h 147"/>
                  <a:gd name="T98" fmla="*/ 0 w 49"/>
                  <a:gd name="T99" fmla="*/ 0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
                  <a:gd name="T151" fmla="*/ 0 h 147"/>
                  <a:gd name="T152" fmla="*/ 49 w 49"/>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 h="147">
                    <a:moveTo>
                      <a:pt x="26" y="15"/>
                    </a:moveTo>
                    <a:lnTo>
                      <a:pt x="23" y="20"/>
                    </a:lnTo>
                    <a:lnTo>
                      <a:pt x="19" y="24"/>
                    </a:lnTo>
                    <a:lnTo>
                      <a:pt x="13" y="31"/>
                    </a:lnTo>
                    <a:lnTo>
                      <a:pt x="9" y="38"/>
                    </a:lnTo>
                    <a:lnTo>
                      <a:pt x="5" y="47"/>
                    </a:lnTo>
                    <a:lnTo>
                      <a:pt x="2" y="58"/>
                    </a:lnTo>
                    <a:lnTo>
                      <a:pt x="0" y="71"/>
                    </a:lnTo>
                    <a:lnTo>
                      <a:pt x="1" y="85"/>
                    </a:lnTo>
                    <a:lnTo>
                      <a:pt x="2" y="94"/>
                    </a:lnTo>
                    <a:lnTo>
                      <a:pt x="4" y="102"/>
                    </a:lnTo>
                    <a:lnTo>
                      <a:pt x="6" y="108"/>
                    </a:lnTo>
                    <a:lnTo>
                      <a:pt x="7" y="114"/>
                    </a:lnTo>
                    <a:lnTo>
                      <a:pt x="9" y="119"/>
                    </a:lnTo>
                    <a:lnTo>
                      <a:pt x="12" y="124"/>
                    </a:lnTo>
                    <a:lnTo>
                      <a:pt x="14" y="130"/>
                    </a:lnTo>
                    <a:lnTo>
                      <a:pt x="18" y="136"/>
                    </a:lnTo>
                    <a:lnTo>
                      <a:pt x="21" y="141"/>
                    </a:lnTo>
                    <a:lnTo>
                      <a:pt x="23" y="144"/>
                    </a:lnTo>
                    <a:lnTo>
                      <a:pt x="26" y="146"/>
                    </a:lnTo>
                    <a:lnTo>
                      <a:pt x="30" y="147"/>
                    </a:lnTo>
                    <a:lnTo>
                      <a:pt x="32" y="147"/>
                    </a:lnTo>
                    <a:lnTo>
                      <a:pt x="35" y="145"/>
                    </a:lnTo>
                    <a:lnTo>
                      <a:pt x="37" y="142"/>
                    </a:lnTo>
                    <a:lnTo>
                      <a:pt x="38" y="136"/>
                    </a:lnTo>
                    <a:lnTo>
                      <a:pt x="39" y="133"/>
                    </a:lnTo>
                    <a:lnTo>
                      <a:pt x="38" y="129"/>
                    </a:lnTo>
                    <a:lnTo>
                      <a:pt x="37" y="124"/>
                    </a:lnTo>
                    <a:lnTo>
                      <a:pt x="36" y="120"/>
                    </a:lnTo>
                    <a:lnTo>
                      <a:pt x="35" y="115"/>
                    </a:lnTo>
                    <a:lnTo>
                      <a:pt x="35" y="109"/>
                    </a:lnTo>
                    <a:lnTo>
                      <a:pt x="34" y="103"/>
                    </a:lnTo>
                    <a:lnTo>
                      <a:pt x="35" y="95"/>
                    </a:lnTo>
                    <a:lnTo>
                      <a:pt x="36" y="87"/>
                    </a:lnTo>
                    <a:lnTo>
                      <a:pt x="38" y="82"/>
                    </a:lnTo>
                    <a:lnTo>
                      <a:pt x="41" y="78"/>
                    </a:lnTo>
                    <a:lnTo>
                      <a:pt x="44" y="73"/>
                    </a:lnTo>
                    <a:lnTo>
                      <a:pt x="46" y="71"/>
                    </a:lnTo>
                    <a:lnTo>
                      <a:pt x="48" y="70"/>
                    </a:lnTo>
                    <a:lnTo>
                      <a:pt x="49" y="69"/>
                    </a:lnTo>
                    <a:lnTo>
                      <a:pt x="46" y="0"/>
                    </a:lnTo>
                    <a:lnTo>
                      <a:pt x="45" y="1"/>
                    </a:lnTo>
                    <a:lnTo>
                      <a:pt x="43" y="2"/>
                    </a:lnTo>
                    <a:lnTo>
                      <a:pt x="41" y="3"/>
                    </a:lnTo>
                    <a:lnTo>
                      <a:pt x="37" y="6"/>
                    </a:lnTo>
                    <a:lnTo>
                      <a:pt x="34" y="9"/>
                    </a:lnTo>
                    <a:lnTo>
                      <a:pt x="31" y="12"/>
                    </a:lnTo>
                    <a:lnTo>
                      <a:pt x="26" y="15"/>
                    </a:lnTo>
                    <a:close/>
                  </a:path>
                </a:pathLst>
              </a:custGeom>
              <a:solidFill>
                <a:srgbClr val="FFFFFF"/>
              </a:solidFill>
              <a:ln w="9525">
                <a:noFill/>
                <a:round/>
                <a:headEnd/>
                <a:tailEnd/>
              </a:ln>
            </p:spPr>
            <p:txBody>
              <a:bodyPr/>
              <a:lstStyle/>
              <a:p>
                <a:endParaRPr lang="en-US" dirty="0"/>
              </a:p>
            </p:txBody>
          </p:sp>
        </p:grpSp>
      </p:grpSp>
      <p:sp>
        <p:nvSpPr>
          <p:cNvPr id="23566" name="Line 869"/>
          <p:cNvSpPr>
            <a:spLocks noChangeShapeType="1"/>
          </p:cNvSpPr>
          <p:nvPr/>
        </p:nvSpPr>
        <p:spPr bwMode="auto">
          <a:xfrm flipH="1">
            <a:off x="3501842" y="4971063"/>
            <a:ext cx="1144588" cy="0"/>
          </a:xfrm>
          <a:prstGeom prst="line">
            <a:avLst/>
          </a:prstGeom>
          <a:noFill/>
          <a:ln w="57150">
            <a:solidFill>
              <a:srgbClr val="0099CC"/>
            </a:solidFill>
            <a:round/>
            <a:headEnd/>
            <a:tailEnd type="triangle" w="med" len="med"/>
          </a:ln>
        </p:spPr>
        <p:txBody>
          <a:bodyPr/>
          <a:lstStyle/>
          <a:p>
            <a:endParaRPr lang="en-US" dirty="0"/>
          </a:p>
        </p:txBody>
      </p:sp>
      <p:sp>
        <p:nvSpPr>
          <p:cNvPr id="223" name="Title 222"/>
          <p:cNvSpPr>
            <a:spLocks noGrp="1"/>
          </p:cNvSpPr>
          <p:nvPr>
            <p:ph type="title"/>
          </p:nvPr>
        </p:nvSpPr>
        <p:spPr>
          <a:xfrm>
            <a:off x="422470" y="819009"/>
            <a:ext cx="8229600" cy="681182"/>
          </a:xfrm>
        </p:spPr>
        <p:txBody>
          <a:bodyPr/>
          <a:lstStyle/>
          <a:p>
            <a:r>
              <a:rPr lang="en-US" sz="2400" dirty="0" smtClean="0"/>
              <a:t>How the BlueCard Program Works</a:t>
            </a:r>
            <a:br>
              <a:rPr lang="en-US" sz="2400" dirty="0" smtClean="0"/>
            </a:br>
            <a:r>
              <a:rPr lang="en-US" sz="1800" b="0" i="1" dirty="0" smtClean="0"/>
              <a:t>BlueCard Claims Process Flow </a:t>
            </a:r>
            <a:endParaRPr lang="en-US" sz="1800" dirty="0"/>
          </a:p>
        </p:txBody>
      </p:sp>
      <p:sp>
        <p:nvSpPr>
          <p:cNvPr id="292" name="Line 867"/>
          <p:cNvSpPr>
            <a:spLocks noChangeShapeType="1"/>
          </p:cNvSpPr>
          <p:nvPr/>
        </p:nvSpPr>
        <p:spPr bwMode="auto">
          <a:xfrm rot="5400000">
            <a:off x="7225084" y="4183182"/>
            <a:ext cx="890588" cy="0"/>
          </a:xfrm>
          <a:prstGeom prst="line">
            <a:avLst/>
          </a:prstGeom>
          <a:noFill/>
          <a:ln w="57150">
            <a:solidFill>
              <a:srgbClr val="0099CC"/>
            </a:solidFill>
            <a:round/>
            <a:headEnd/>
            <a:tailEnd type="triangle" w="med" len="med"/>
          </a:ln>
        </p:spPr>
        <p:txBody>
          <a:bodyPr/>
          <a:lstStyle/>
          <a:p>
            <a:endParaRPr lang="en-US" dirty="0"/>
          </a:p>
        </p:txBody>
      </p:sp>
      <p:grpSp>
        <p:nvGrpSpPr>
          <p:cNvPr id="293" name="Group 797"/>
          <p:cNvGrpSpPr>
            <a:grpSpLocks/>
          </p:cNvGrpSpPr>
          <p:nvPr/>
        </p:nvGrpSpPr>
        <p:grpSpPr bwMode="auto">
          <a:xfrm>
            <a:off x="7334314" y="4689317"/>
            <a:ext cx="754063" cy="844550"/>
            <a:chOff x="1892" y="1225"/>
            <a:chExt cx="340" cy="381"/>
          </a:xfrm>
        </p:grpSpPr>
        <p:sp>
          <p:nvSpPr>
            <p:cNvPr id="294" name="Rectangle 7"/>
            <p:cNvSpPr>
              <a:spLocks noChangeArrowheads="1"/>
            </p:cNvSpPr>
            <p:nvPr/>
          </p:nvSpPr>
          <p:spPr bwMode="auto">
            <a:xfrm>
              <a:off x="1892" y="1226"/>
              <a:ext cx="17" cy="64"/>
            </a:xfrm>
            <a:prstGeom prst="rect">
              <a:avLst/>
            </a:prstGeom>
            <a:noFill/>
            <a:ln w="9525">
              <a:noFill/>
              <a:miter lim="800000"/>
              <a:headEnd/>
              <a:tailEnd/>
            </a:ln>
          </p:spPr>
          <p:txBody>
            <a:bodyPr wrap="none" lIns="0" tIns="0" rIns="0" bIns="0">
              <a:spAutoFit/>
            </a:bodyPr>
            <a:lstStyle/>
            <a:p>
              <a:pPr eaLnBrk="0" hangingPunct="0">
                <a:lnSpc>
                  <a:spcPct val="85000"/>
                </a:lnSpc>
                <a:spcBef>
                  <a:spcPct val="50000"/>
                </a:spcBef>
              </a:pPr>
              <a:r>
                <a:rPr lang="en-US" sz="1100" b="0" i="0" dirty="0">
                  <a:solidFill>
                    <a:srgbClr val="000000"/>
                  </a:solidFill>
                  <a:ea typeface="ヒラギノ角ゴ Pro W3"/>
                  <a:cs typeface="ヒラギノ角ゴ Pro W3"/>
                </a:rPr>
                <a:t> </a:t>
              </a:r>
              <a:endParaRPr lang="en-US" sz="1600" b="0" i="0" dirty="0">
                <a:solidFill>
                  <a:schemeClr val="bg1"/>
                </a:solidFill>
                <a:ea typeface="ヒラギノ角ゴ Pro W3"/>
                <a:cs typeface="ヒラギノ角ゴ Pro W3"/>
              </a:endParaRPr>
            </a:p>
          </p:txBody>
        </p:sp>
        <p:sp>
          <p:nvSpPr>
            <p:cNvPr id="295" name="Rectangle 8"/>
            <p:cNvSpPr>
              <a:spLocks noChangeArrowheads="1"/>
            </p:cNvSpPr>
            <p:nvPr/>
          </p:nvSpPr>
          <p:spPr bwMode="auto">
            <a:xfrm>
              <a:off x="1918" y="1247"/>
              <a:ext cx="314"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6" name="Rectangle 9"/>
            <p:cNvSpPr>
              <a:spLocks noChangeArrowheads="1"/>
            </p:cNvSpPr>
            <p:nvPr/>
          </p:nvSpPr>
          <p:spPr bwMode="auto">
            <a:xfrm>
              <a:off x="1918" y="128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7" name="Rectangle 10"/>
            <p:cNvSpPr>
              <a:spLocks noChangeArrowheads="1"/>
            </p:cNvSpPr>
            <p:nvPr/>
          </p:nvSpPr>
          <p:spPr bwMode="auto">
            <a:xfrm>
              <a:off x="1918" y="134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8" name="Rectangle 11"/>
            <p:cNvSpPr>
              <a:spLocks noChangeArrowheads="1"/>
            </p:cNvSpPr>
            <p:nvPr/>
          </p:nvSpPr>
          <p:spPr bwMode="auto">
            <a:xfrm>
              <a:off x="1918" y="141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299" name="Rectangle 12"/>
            <p:cNvSpPr>
              <a:spLocks noChangeArrowheads="1"/>
            </p:cNvSpPr>
            <p:nvPr/>
          </p:nvSpPr>
          <p:spPr bwMode="auto">
            <a:xfrm>
              <a:off x="1918" y="147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0" name="Rectangle 13"/>
            <p:cNvSpPr>
              <a:spLocks noChangeArrowheads="1"/>
            </p:cNvSpPr>
            <p:nvPr/>
          </p:nvSpPr>
          <p:spPr bwMode="auto">
            <a:xfrm>
              <a:off x="1918" y="1541"/>
              <a:ext cx="314"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1" name="Rectangle 14"/>
            <p:cNvSpPr>
              <a:spLocks noChangeArrowheads="1"/>
            </p:cNvSpPr>
            <p:nvPr/>
          </p:nvSpPr>
          <p:spPr bwMode="auto">
            <a:xfrm>
              <a:off x="1914" y="1245"/>
              <a:ext cx="315"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2" name="Rectangle 15"/>
            <p:cNvSpPr>
              <a:spLocks noChangeArrowheads="1"/>
            </p:cNvSpPr>
            <p:nvPr/>
          </p:nvSpPr>
          <p:spPr bwMode="auto">
            <a:xfrm>
              <a:off x="1914" y="1278"/>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3" name="Rectangle 16"/>
            <p:cNvSpPr>
              <a:spLocks noChangeArrowheads="1"/>
            </p:cNvSpPr>
            <p:nvPr/>
          </p:nvSpPr>
          <p:spPr bwMode="auto">
            <a:xfrm>
              <a:off x="1914" y="1343"/>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4" name="Rectangle 17"/>
            <p:cNvSpPr>
              <a:spLocks noChangeArrowheads="1"/>
            </p:cNvSpPr>
            <p:nvPr/>
          </p:nvSpPr>
          <p:spPr bwMode="auto">
            <a:xfrm>
              <a:off x="1914" y="1407"/>
              <a:ext cx="315" cy="32"/>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5" name="Rectangle 18"/>
            <p:cNvSpPr>
              <a:spLocks noChangeArrowheads="1"/>
            </p:cNvSpPr>
            <p:nvPr/>
          </p:nvSpPr>
          <p:spPr bwMode="auto">
            <a:xfrm>
              <a:off x="1914" y="1472"/>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6" name="Rectangle 19"/>
            <p:cNvSpPr>
              <a:spLocks noChangeArrowheads="1"/>
            </p:cNvSpPr>
            <p:nvPr/>
          </p:nvSpPr>
          <p:spPr bwMode="auto">
            <a:xfrm>
              <a:off x="1914" y="1537"/>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7" name="Rectangle 20"/>
            <p:cNvSpPr>
              <a:spLocks noChangeArrowheads="1"/>
            </p:cNvSpPr>
            <p:nvPr/>
          </p:nvSpPr>
          <p:spPr bwMode="auto">
            <a:xfrm>
              <a:off x="1911" y="1240"/>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8" name="Rectangle 21"/>
            <p:cNvSpPr>
              <a:spLocks noChangeArrowheads="1"/>
            </p:cNvSpPr>
            <p:nvPr/>
          </p:nvSpPr>
          <p:spPr bwMode="auto">
            <a:xfrm>
              <a:off x="1911" y="127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09" name="Rectangle 22"/>
            <p:cNvSpPr>
              <a:spLocks noChangeArrowheads="1"/>
            </p:cNvSpPr>
            <p:nvPr/>
          </p:nvSpPr>
          <p:spPr bwMode="auto">
            <a:xfrm>
              <a:off x="1911" y="1339"/>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0" name="Rectangle 23"/>
            <p:cNvSpPr>
              <a:spLocks noChangeArrowheads="1"/>
            </p:cNvSpPr>
            <p:nvPr/>
          </p:nvSpPr>
          <p:spPr bwMode="auto">
            <a:xfrm>
              <a:off x="1911" y="1404"/>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1" name="Rectangle 24"/>
            <p:cNvSpPr>
              <a:spLocks noChangeArrowheads="1"/>
            </p:cNvSpPr>
            <p:nvPr/>
          </p:nvSpPr>
          <p:spPr bwMode="auto">
            <a:xfrm>
              <a:off x="1911" y="1468"/>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2" name="Rectangle 25"/>
            <p:cNvSpPr>
              <a:spLocks noChangeArrowheads="1"/>
            </p:cNvSpPr>
            <p:nvPr/>
          </p:nvSpPr>
          <p:spPr bwMode="auto">
            <a:xfrm>
              <a:off x="1911" y="153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3" name="Rectangle 26"/>
            <p:cNvSpPr>
              <a:spLocks noChangeArrowheads="1"/>
            </p:cNvSpPr>
            <p:nvPr/>
          </p:nvSpPr>
          <p:spPr bwMode="auto">
            <a:xfrm>
              <a:off x="1907" y="1238"/>
              <a:ext cx="314"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4" name="Rectangle 27"/>
            <p:cNvSpPr>
              <a:spLocks noChangeArrowheads="1"/>
            </p:cNvSpPr>
            <p:nvPr/>
          </p:nvSpPr>
          <p:spPr bwMode="auto">
            <a:xfrm>
              <a:off x="1907" y="1270"/>
              <a:ext cx="314"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5" name="Rectangle 28"/>
            <p:cNvSpPr>
              <a:spLocks noChangeArrowheads="1"/>
            </p:cNvSpPr>
            <p:nvPr/>
          </p:nvSpPr>
          <p:spPr bwMode="auto">
            <a:xfrm>
              <a:off x="1907" y="133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6" name="Rectangle 29"/>
            <p:cNvSpPr>
              <a:spLocks noChangeArrowheads="1"/>
            </p:cNvSpPr>
            <p:nvPr/>
          </p:nvSpPr>
          <p:spPr bwMode="auto">
            <a:xfrm>
              <a:off x="1907" y="140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7" name="Rectangle 30"/>
            <p:cNvSpPr>
              <a:spLocks noChangeArrowheads="1"/>
            </p:cNvSpPr>
            <p:nvPr/>
          </p:nvSpPr>
          <p:spPr bwMode="auto">
            <a:xfrm>
              <a:off x="1907" y="146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8" name="Rectangle 31"/>
            <p:cNvSpPr>
              <a:spLocks noChangeArrowheads="1"/>
            </p:cNvSpPr>
            <p:nvPr/>
          </p:nvSpPr>
          <p:spPr bwMode="auto">
            <a:xfrm>
              <a:off x="1907" y="153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19" name="Rectangle 32"/>
            <p:cNvSpPr>
              <a:spLocks noChangeArrowheads="1"/>
            </p:cNvSpPr>
            <p:nvPr/>
          </p:nvSpPr>
          <p:spPr bwMode="auto">
            <a:xfrm>
              <a:off x="1904" y="1235"/>
              <a:ext cx="315" cy="359"/>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0" name="Rectangle 33"/>
            <p:cNvSpPr>
              <a:spLocks noChangeArrowheads="1"/>
            </p:cNvSpPr>
            <p:nvPr/>
          </p:nvSpPr>
          <p:spPr bwMode="auto">
            <a:xfrm>
              <a:off x="1904" y="1268"/>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1" name="Rectangle 34"/>
            <p:cNvSpPr>
              <a:spLocks noChangeArrowheads="1"/>
            </p:cNvSpPr>
            <p:nvPr/>
          </p:nvSpPr>
          <p:spPr bwMode="auto">
            <a:xfrm>
              <a:off x="1904" y="1333"/>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2" name="Rectangle 35"/>
            <p:cNvSpPr>
              <a:spLocks noChangeArrowheads="1"/>
            </p:cNvSpPr>
            <p:nvPr/>
          </p:nvSpPr>
          <p:spPr bwMode="auto">
            <a:xfrm>
              <a:off x="1904" y="1397"/>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3" name="Rectangle 36"/>
            <p:cNvSpPr>
              <a:spLocks noChangeArrowheads="1"/>
            </p:cNvSpPr>
            <p:nvPr/>
          </p:nvSpPr>
          <p:spPr bwMode="auto">
            <a:xfrm>
              <a:off x="1904" y="1462"/>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4" name="Rectangle 37"/>
            <p:cNvSpPr>
              <a:spLocks noChangeArrowheads="1"/>
            </p:cNvSpPr>
            <p:nvPr/>
          </p:nvSpPr>
          <p:spPr bwMode="auto">
            <a:xfrm>
              <a:off x="1904" y="1527"/>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5" name="Rectangle 38"/>
            <p:cNvSpPr>
              <a:spLocks noChangeArrowheads="1"/>
            </p:cNvSpPr>
            <p:nvPr/>
          </p:nvSpPr>
          <p:spPr bwMode="auto">
            <a:xfrm>
              <a:off x="1900" y="1230"/>
              <a:ext cx="316"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6" name="Rectangle 39"/>
            <p:cNvSpPr>
              <a:spLocks noChangeArrowheads="1"/>
            </p:cNvSpPr>
            <p:nvPr/>
          </p:nvSpPr>
          <p:spPr bwMode="auto">
            <a:xfrm>
              <a:off x="1900" y="126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7" name="Rectangle 40"/>
            <p:cNvSpPr>
              <a:spLocks noChangeArrowheads="1"/>
            </p:cNvSpPr>
            <p:nvPr/>
          </p:nvSpPr>
          <p:spPr bwMode="auto">
            <a:xfrm>
              <a:off x="1900" y="1329"/>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8" name="Rectangle 41"/>
            <p:cNvSpPr>
              <a:spLocks noChangeArrowheads="1"/>
            </p:cNvSpPr>
            <p:nvPr/>
          </p:nvSpPr>
          <p:spPr bwMode="auto">
            <a:xfrm>
              <a:off x="1900" y="1394"/>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29" name="Rectangle 42"/>
            <p:cNvSpPr>
              <a:spLocks noChangeArrowheads="1"/>
            </p:cNvSpPr>
            <p:nvPr/>
          </p:nvSpPr>
          <p:spPr bwMode="auto">
            <a:xfrm>
              <a:off x="1900" y="1458"/>
              <a:ext cx="316"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0" name="Rectangle 43"/>
            <p:cNvSpPr>
              <a:spLocks noChangeArrowheads="1"/>
            </p:cNvSpPr>
            <p:nvPr/>
          </p:nvSpPr>
          <p:spPr bwMode="auto">
            <a:xfrm>
              <a:off x="1900" y="152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1" name="Rectangle 44"/>
            <p:cNvSpPr>
              <a:spLocks noChangeArrowheads="1"/>
            </p:cNvSpPr>
            <p:nvPr/>
          </p:nvSpPr>
          <p:spPr bwMode="auto">
            <a:xfrm>
              <a:off x="1897" y="1228"/>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2" name="Rectangle 45"/>
            <p:cNvSpPr>
              <a:spLocks noChangeArrowheads="1"/>
            </p:cNvSpPr>
            <p:nvPr/>
          </p:nvSpPr>
          <p:spPr bwMode="auto">
            <a:xfrm>
              <a:off x="1897" y="1260"/>
              <a:ext cx="315"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3" name="Rectangle 46"/>
            <p:cNvSpPr>
              <a:spLocks noChangeArrowheads="1"/>
            </p:cNvSpPr>
            <p:nvPr/>
          </p:nvSpPr>
          <p:spPr bwMode="auto">
            <a:xfrm>
              <a:off x="1897" y="132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4" name="Rectangle 47"/>
            <p:cNvSpPr>
              <a:spLocks noChangeArrowheads="1"/>
            </p:cNvSpPr>
            <p:nvPr/>
          </p:nvSpPr>
          <p:spPr bwMode="auto">
            <a:xfrm>
              <a:off x="1897" y="1391"/>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5" name="Rectangle 48"/>
            <p:cNvSpPr>
              <a:spLocks noChangeArrowheads="1"/>
            </p:cNvSpPr>
            <p:nvPr/>
          </p:nvSpPr>
          <p:spPr bwMode="auto">
            <a:xfrm>
              <a:off x="1897" y="145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6" name="Rectangle 49"/>
            <p:cNvSpPr>
              <a:spLocks noChangeArrowheads="1"/>
            </p:cNvSpPr>
            <p:nvPr/>
          </p:nvSpPr>
          <p:spPr bwMode="auto">
            <a:xfrm>
              <a:off x="1897" y="1521"/>
              <a:ext cx="315"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7" name="Rectangle 50"/>
            <p:cNvSpPr>
              <a:spLocks noChangeArrowheads="1"/>
            </p:cNvSpPr>
            <p:nvPr/>
          </p:nvSpPr>
          <p:spPr bwMode="auto">
            <a:xfrm>
              <a:off x="1892" y="1225"/>
              <a:ext cx="316" cy="359"/>
            </a:xfrm>
            <a:prstGeom prst="rect">
              <a:avLst/>
            </a:prstGeom>
            <a:solidFill>
              <a:srgbClr val="FFF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8" name="Rectangle 51"/>
            <p:cNvSpPr>
              <a:spLocks noChangeArrowheads="1"/>
            </p:cNvSpPr>
            <p:nvPr/>
          </p:nvSpPr>
          <p:spPr bwMode="auto">
            <a:xfrm>
              <a:off x="1892" y="1258"/>
              <a:ext cx="316" cy="30"/>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39" name="Rectangle 52"/>
            <p:cNvSpPr>
              <a:spLocks noChangeArrowheads="1"/>
            </p:cNvSpPr>
            <p:nvPr/>
          </p:nvSpPr>
          <p:spPr bwMode="auto">
            <a:xfrm>
              <a:off x="1892" y="1323"/>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0" name="Rectangle 53"/>
            <p:cNvSpPr>
              <a:spLocks noChangeArrowheads="1"/>
            </p:cNvSpPr>
            <p:nvPr/>
          </p:nvSpPr>
          <p:spPr bwMode="auto">
            <a:xfrm>
              <a:off x="1892" y="1387"/>
              <a:ext cx="316" cy="32"/>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1" name="Rectangle 54"/>
            <p:cNvSpPr>
              <a:spLocks noChangeArrowheads="1"/>
            </p:cNvSpPr>
            <p:nvPr/>
          </p:nvSpPr>
          <p:spPr bwMode="auto">
            <a:xfrm>
              <a:off x="1892" y="1452"/>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2" name="Rectangle 55"/>
            <p:cNvSpPr>
              <a:spLocks noChangeArrowheads="1"/>
            </p:cNvSpPr>
            <p:nvPr/>
          </p:nvSpPr>
          <p:spPr bwMode="auto">
            <a:xfrm>
              <a:off x="1892" y="1517"/>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43" name="Oval 56"/>
            <p:cNvSpPr>
              <a:spLocks noChangeArrowheads="1"/>
            </p:cNvSpPr>
            <p:nvPr/>
          </p:nvSpPr>
          <p:spPr bwMode="auto">
            <a:xfrm>
              <a:off x="1904" y="1237"/>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4" name="Oval 57"/>
            <p:cNvSpPr>
              <a:spLocks noChangeArrowheads="1"/>
            </p:cNvSpPr>
            <p:nvPr/>
          </p:nvSpPr>
          <p:spPr bwMode="auto">
            <a:xfrm>
              <a:off x="1904" y="1270"/>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5" name="Oval 58"/>
            <p:cNvSpPr>
              <a:spLocks noChangeArrowheads="1"/>
            </p:cNvSpPr>
            <p:nvPr/>
          </p:nvSpPr>
          <p:spPr bwMode="auto">
            <a:xfrm>
              <a:off x="1904" y="1302"/>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6" name="Oval 59"/>
            <p:cNvSpPr>
              <a:spLocks noChangeArrowheads="1"/>
            </p:cNvSpPr>
            <p:nvPr/>
          </p:nvSpPr>
          <p:spPr bwMode="auto">
            <a:xfrm>
              <a:off x="1904" y="1335"/>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7" name="Oval 60"/>
            <p:cNvSpPr>
              <a:spLocks noChangeArrowheads="1"/>
            </p:cNvSpPr>
            <p:nvPr/>
          </p:nvSpPr>
          <p:spPr bwMode="auto">
            <a:xfrm>
              <a:off x="1904" y="1367"/>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8" name="Oval 61"/>
            <p:cNvSpPr>
              <a:spLocks noChangeArrowheads="1"/>
            </p:cNvSpPr>
            <p:nvPr/>
          </p:nvSpPr>
          <p:spPr bwMode="auto">
            <a:xfrm>
              <a:off x="1904" y="1400"/>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49" name="Oval 62"/>
            <p:cNvSpPr>
              <a:spLocks noChangeArrowheads="1"/>
            </p:cNvSpPr>
            <p:nvPr/>
          </p:nvSpPr>
          <p:spPr bwMode="auto">
            <a:xfrm>
              <a:off x="1904" y="1432"/>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0" name="Oval 63"/>
            <p:cNvSpPr>
              <a:spLocks noChangeArrowheads="1"/>
            </p:cNvSpPr>
            <p:nvPr/>
          </p:nvSpPr>
          <p:spPr bwMode="auto">
            <a:xfrm>
              <a:off x="1904" y="1464"/>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1" name="Oval 64"/>
            <p:cNvSpPr>
              <a:spLocks noChangeArrowheads="1"/>
            </p:cNvSpPr>
            <p:nvPr/>
          </p:nvSpPr>
          <p:spPr bwMode="auto">
            <a:xfrm>
              <a:off x="1904" y="1496"/>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2" name="Oval 65"/>
            <p:cNvSpPr>
              <a:spLocks noChangeArrowheads="1"/>
            </p:cNvSpPr>
            <p:nvPr/>
          </p:nvSpPr>
          <p:spPr bwMode="auto">
            <a:xfrm>
              <a:off x="1904" y="1561"/>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3" name="Oval 66"/>
            <p:cNvSpPr>
              <a:spLocks noChangeArrowheads="1"/>
            </p:cNvSpPr>
            <p:nvPr/>
          </p:nvSpPr>
          <p:spPr bwMode="auto">
            <a:xfrm>
              <a:off x="2189" y="1237"/>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4" name="Oval 67"/>
            <p:cNvSpPr>
              <a:spLocks noChangeArrowheads="1"/>
            </p:cNvSpPr>
            <p:nvPr/>
          </p:nvSpPr>
          <p:spPr bwMode="auto">
            <a:xfrm>
              <a:off x="2189" y="1270"/>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5" name="Oval 68"/>
            <p:cNvSpPr>
              <a:spLocks noChangeArrowheads="1"/>
            </p:cNvSpPr>
            <p:nvPr/>
          </p:nvSpPr>
          <p:spPr bwMode="auto">
            <a:xfrm>
              <a:off x="2189" y="1302"/>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6" name="Oval 69"/>
            <p:cNvSpPr>
              <a:spLocks noChangeArrowheads="1"/>
            </p:cNvSpPr>
            <p:nvPr/>
          </p:nvSpPr>
          <p:spPr bwMode="auto">
            <a:xfrm>
              <a:off x="2189" y="1335"/>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7" name="Oval 70"/>
            <p:cNvSpPr>
              <a:spLocks noChangeArrowheads="1"/>
            </p:cNvSpPr>
            <p:nvPr/>
          </p:nvSpPr>
          <p:spPr bwMode="auto">
            <a:xfrm>
              <a:off x="2189" y="1367"/>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8" name="Oval 71"/>
            <p:cNvSpPr>
              <a:spLocks noChangeArrowheads="1"/>
            </p:cNvSpPr>
            <p:nvPr/>
          </p:nvSpPr>
          <p:spPr bwMode="auto">
            <a:xfrm>
              <a:off x="2189" y="1400"/>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59" name="Oval 72"/>
            <p:cNvSpPr>
              <a:spLocks noChangeArrowheads="1"/>
            </p:cNvSpPr>
            <p:nvPr/>
          </p:nvSpPr>
          <p:spPr bwMode="auto">
            <a:xfrm>
              <a:off x="2189" y="1432"/>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60" name="Oval 73"/>
            <p:cNvSpPr>
              <a:spLocks noChangeArrowheads="1"/>
            </p:cNvSpPr>
            <p:nvPr/>
          </p:nvSpPr>
          <p:spPr bwMode="auto">
            <a:xfrm>
              <a:off x="2189" y="1464"/>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361" name="Oval 74"/>
            <p:cNvSpPr>
              <a:spLocks noChangeArrowheads="1"/>
            </p:cNvSpPr>
            <p:nvPr/>
          </p:nvSpPr>
          <p:spPr bwMode="auto">
            <a:xfrm>
              <a:off x="2189" y="1496"/>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grpSp>
      <p:sp>
        <p:nvSpPr>
          <p:cNvPr id="362" name="Text Box 563"/>
          <p:cNvSpPr txBox="1">
            <a:spLocks noChangeArrowheads="1"/>
          </p:cNvSpPr>
          <p:nvPr/>
        </p:nvSpPr>
        <p:spPr bwMode="auto">
          <a:xfrm>
            <a:off x="358442" y="3067008"/>
            <a:ext cx="1532947" cy="830997"/>
          </a:xfrm>
          <a:prstGeom prst="rect">
            <a:avLst/>
          </a:prstGeom>
          <a:noFill/>
          <a:ln w="9525">
            <a:noFill/>
            <a:miter lim="800000"/>
            <a:headEnd/>
            <a:tailEnd/>
          </a:ln>
        </p:spPr>
        <p:txBody>
          <a:bodyPr wrap="square">
            <a:spAutoFit/>
          </a:bodyPr>
          <a:lstStyle/>
          <a:p>
            <a:pPr eaLnBrk="0" hangingPunct="0"/>
            <a:r>
              <a:rPr lang="en-US" sz="1200" dirty="0" smtClean="0">
                <a:solidFill>
                  <a:schemeClr val="accent2"/>
                </a:solidFill>
                <a:latin typeface="Arial" pitchFamily="34" charset="0"/>
                <a:ea typeface="ヒラギノ角ゴ Pro W3"/>
                <a:cs typeface="Arial" pitchFamily="34" charset="0"/>
              </a:rPr>
              <a:t>BCBST m</a:t>
            </a:r>
            <a:r>
              <a:rPr lang="en-US" sz="1200" b="0" i="0" dirty="0" smtClean="0">
                <a:solidFill>
                  <a:schemeClr val="accent2"/>
                </a:solidFill>
                <a:latin typeface="Arial" pitchFamily="34" charset="0"/>
                <a:cs typeface="Arial" pitchFamily="34" charset="0"/>
              </a:rPr>
              <a:t>ember receives </a:t>
            </a:r>
            <a:r>
              <a:rPr lang="en-US" sz="1200" b="0" i="0" dirty="0">
                <a:solidFill>
                  <a:schemeClr val="accent2"/>
                </a:solidFill>
                <a:latin typeface="Arial" pitchFamily="34" charset="0"/>
                <a:cs typeface="Arial" pitchFamily="34" charset="0"/>
              </a:rPr>
              <a:t>services from </a:t>
            </a:r>
            <a:r>
              <a:rPr lang="en-US" sz="1200" b="0" i="0" dirty="0" smtClean="0">
                <a:solidFill>
                  <a:schemeClr val="accent2"/>
                </a:solidFill>
                <a:latin typeface="Arial" pitchFamily="34" charset="0"/>
                <a:cs typeface="Arial" pitchFamily="34" charset="0"/>
              </a:rPr>
              <a:t>an Illinois </a:t>
            </a:r>
            <a:r>
              <a:rPr lang="en-US" sz="1200" b="0" i="0" dirty="0">
                <a:solidFill>
                  <a:schemeClr val="accent2"/>
                </a:solidFill>
                <a:latin typeface="Arial" pitchFamily="34" charset="0"/>
                <a:cs typeface="Arial" pitchFamily="34" charset="0"/>
              </a:rPr>
              <a:t>provider.</a:t>
            </a:r>
          </a:p>
        </p:txBody>
      </p:sp>
      <p:pic>
        <p:nvPicPr>
          <p:cNvPr id="363" name="Picture 640" descr="MPj04222720000[1]"/>
          <p:cNvPicPr>
            <a:picLocks noChangeAspect="1" noChangeArrowheads="1"/>
          </p:cNvPicPr>
          <p:nvPr/>
        </p:nvPicPr>
        <p:blipFill>
          <a:blip r:embed="rId5" cstate="print"/>
          <a:srcRect l="1465" r="6738" b="9375"/>
          <a:stretch>
            <a:fillRect/>
          </a:stretch>
        </p:blipFill>
        <p:spPr bwMode="auto">
          <a:xfrm>
            <a:off x="551342" y="1920008"/>
            <a:ext cx="982663" cy="969963"/>
          </a:xfrm>
          <a:prstGeom prst="rect">
            <a:avLst/>
          </a:prstGeom>
          <a:noFill/>
          <a:ln w="9525">
            <a:noFill/>
            <a:miter lim="800000"/>
            <a:headEnd/>
            <a:tailEnd/>
          </a:ln>
        </p:spPr>
      </p:pic>
      <p:grpSp>
        <p:nvGrpSpPr>
          <p:cNvPr id="364" name="Group 570"/>
          <p:cNvGrpSpPr>
            <a:grpSpLocks/>
          </p:cNvGrpSpPr>
          <p:nvPr/>
        </p:nvGrpSpPr>
        <p:grpSpPr bwMode="auto">
          <a:xfrm>
            <a:off x="2561117" y="2005733"/>
            <a:ext cx="754062" cy="844550"/>
            <a:chOff x="1892" y="1225"/>
            <a:chExt cx="340" cy="381"/>
          </a:xfrm>
        </p:grpSpPr>
        <p:sp>
          <p:nvSpPr>
            <p:cNvPr id="365" name="Rectangle 7"/>
            <p:cNvSpPr>
              <a:spLocks noChangeArrowheads="1"/>
            </p:cNvSpPr>
            <p:nvPr/>
          </p:nvSpPr>
          <p:spPr bwMode="auto">
            <a:xfrm>
              <a:off x="1892" y="1226"/>
              <a:ext cx="17" cy="64"/>
            </a:xfrm>
            <a:prstGeom prst="rect">
              <a:avLst/>
            </a:prstGeom>
            <a:noFill/>
            <a:ln w="9525">
              <a:noFill/>
              <a:miter lim="800000"/>
              <a:headEnd/>
              <a:tailEnd/>
            </a:ln>
          </p:spPr>
          <p:txBody>
            <a:bodyPr wrap="none" lIns="0" tIns="0" rIns="0" bIns="0">
              <a:spAutoFit/>
            </a:bodyPr>
            <a:lstStyle/>
            <a:p>
              <a:pPr eaLnBrk="0" hangingPunct="0">
                <a:lnSpc>
                  <a:spcPct val="85000"/>
                </a:lnSpc>
                <a:spcBef>
                  <a:spcPct val="50000"/>
                </a:spcBef>
              </a:pPr>
              <a:r>
                <a:rPr lang="en-US" sz="1100" b="0" i="0" dirty="0">
                  <a:solidFill>
                    <a:srgbClr val="000000"/>
                  </a:solidFill>
                  <a:ea typeface="ヒラギノ角ゴ Pro W3"/>
                  <a:cs typeface="ヒラギノ角ゴ Pro W3"/>
                </a:rPr>
                <a:t> </a:t>
              </a:r>
              <a:endParaRPr lang="en-US" sz="1600" b="0" i="0" dirty="0">
                <a:solidFill>
                  <a:schemeClr val="bg1"/>
                </a:solidFill>
                <a:ea typeface="ヒラギノ角ゴ Pro W3"/>
                <a:cs typeface="ヒラギノ角ゴ Pro W3"/>
              </a:endParaRPr>
            </a:p>
          </p:txBody>
        </p:sp>
        <p:sp>
          <p:nvSpPr>
            <p:cNvPr id="366" name="Rectangle 8"/>
            <p:cNvSpPr>
              <a:spLocks noChangeArrowheads="1"/>
            </p:cNvSpPr>
            <p:nvPr/>
          </p:nvSpPr>
          <p:spPr bwMode="auto">
            <a:xfrm>
              <a:off x="1918" y="1247"/>
              <a:ext cx="314"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7" name="Rectangle 9"/>
            <p:cNvSpPr>
              <a:spLocks noChangeArrowheads="1"/>
            </p:cNvSpPr>
            <p:nvPr/>
          </p:nvSpPr>
          <p:spPr bwMode="auto">
            <a:xfrm>
              <a:off x="1918" y="128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8" name="Rectangle 10"/>
            <p:cNvSpPr>
              <a:spLocks noChangeArrowheads="1"/>
            </p:cNvSpPr>
            <p:nvPr/>
          </p:nvSpPr>
          <p:spPr bwMode="auto">
            <a:xfrm>
              <a:off x="1918" y="134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69" name="Rectangle 11"/>
            <p:cNvSpPr>
              <a:spLocks noChangeArrowheads="1"/>
            </p:cNvSpPr>
            <p:nvPr/>
          </p:nvSpPr>
          <p:spPr bwMode="auto">
            <a:xfrm>
              <a:off x="1918" y="1410"/>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0" name="Rectangle 12"/>
            <p:cNvSpPr>
              <a:spLocks noChangeArrowheads="1"/>
            </p:cNvSpPr>
            <p:nvPr/>
          </p:nvSpPr>
          <p:spPr bwMode="auto">
            <a:xfrm>
              <a:off x="1918" y="1475"/>
              <a:ext cx="314"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1" name="Rectangle 13"/>
            <p:cNvSpPr>
              <a:spLocks noChangeArrowheads="1"/>
            </p:cNvSpPr>
            <p:nvPr/>
          </p:nvSpPr>
          <p:spPr bwMode="auto">
            <a:xfrm>
              <a:off x="1918" y="1541"/>
              <a:ext cx="314"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2" name="Rectangle 14"/>
            <p:cNvSpPr>
              <a:spLocks noChangeArrowheads="1"/>
            </p:cNvSpPr>
            <p:nvPr/>
          </p:nvSpPr>
          <p:spPr bwMode="auto">
            <a:xfrm>
              <a:off x="1914" y="1245"/>
              <a:ext cx="315" cy="359"/>
            </a:xfrm>
            <a:prstGeom prst="rect">
              <a:avLst/>
            </a:prstGeom>
            <a:solidFill>
              <a:srgbClr val="BFBFD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3" name="Rectangle 15"/>
            <p:cNvSpPr>
              <a:spLocks noChangeArrowheads="1"/>
            </p:cNvSpPr>
            <p:nvPr/>
          </p:nvSpPr>
          <p:spPr bwMode="auto">
            <a:xfrm>
              <a:off x="1914" y="1278"/>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4" name="Rectangle 16"/>
            <p:cNvSpPr>
              <a:spLocks noChangeArrowheads="1"/>
            </p:cNvSpPr>
            <p:nvPr/>
          </p:nvSpPr>
          <p:spPr bwMode="auto">
            <a:xfrm>
              <a:off x="1914" y="1343"/>
              <a:ext cx="315" cy="30"/>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5" name="Rectangle 17"/>
            <p:cNvSpPr>
              <a:spLocks noChangeArrowheads="1"/>
            </p:cNvSpPr>
            <p:nvPr/>
          </p:nvSpPr>
          <p:spPr bwMode="auto">
            <a:xfrm>
              <a:off x="1914" y="1407"/>
              <a:ext cx="315" cy="32"/>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6" name="Rectangle 18"/>
            <p:cNvSpPr>
              <a:spLocks noChangeArrowheads="1"/>
            </p:cNvSpPr>
            <p:nvPr/>
          </p:nvSpPr>
          <p:spPr bwMode="auto">
            <a:xfrm>
              <a:off x="1914" y="1472"/>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7" name="Rectangle 19"/>
            <p:cNvSpPr>
              <a:spLocks noChangeArrowheads="1"/>
            </p:cNvSpPr>
            <p:nvPr/>
          </p:nvSpPr>
          <p:spPr bwMode="auto">
            <a:xfrm>
              <a:off x="1914" y="1537"/>
              <a:ext cx="315" cy="31"/>
            </a:xfrm>
            <a:prstGeom prst="rect">
              <a:avLst/>
            </a:prstGeom>
            <a:solidFill>
              <a:srgbClr val="9FFF9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8" name="Rectangle 20"/>
            <p:cNvSpPr>
              <a:spLocks noChangeArrowheads="1"/>
            </p:cNvSpPr>
            <p:nvPr/>
          </p:nvSpPr>
          <p:spPr bwMode="auto">
            <a:xfrm>
              <a:off x="1911" y="1240"/>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79" name="Rectangle 21"/>
            <p:cNvSpPr>
              <a:spLocks noChangeArrowheads="1"/>
            </p:cNvSpPr>
            <p:nvPr/>
          </p:nvSpPr>
          <p:spPr bwMode="auto">
            <a:xfrm>
              <a:off x="1911" y="127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0" name="Rectangle 22"/>
            <p:cNvSpPr>
              <a:spLocks noChangeArrowheads="1"/>
            </p:cNvSpPr>
            <p:nvPr/>
          </p:nvSpPr>
          <p:spPr bwMode="auto">
            <a:xfrm>
              <a:off x="1911" y="1339"/>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1" name="Rectangle 23"/>
            <p:cNvSpPr>
              <a:spLocks noChangeArrowheads="1"/>
            </p:cNvSpPr>
            <p:nvPr/>
          </p:nvSpPr>
          <p:spPr bwMode="auto">
            <a:xfrm>
              <a:off x="1911" y="1404"/>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2" name="Rectangle 24"/>
            <p:cNvSpPr>
              <a:spLocks noChangeArrowheads="1"/>
            </p:cNvSpPr>
            <p:nvPr/>
          </p:nvSpPr>
          <p:spPr bwMode="auto">
            <a:xfrm>
              <a:off x="1911" y="1468"/>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3" name="Rectangle 25"/>
            <p:cNvSpPr>
              <a:spLocks noChangeArrowheads="1"/>
            </p:cNvSpPr>
            <p:nvPr/>
          </p:nvSpPr>
          <p:spPr bwMode="auto">
            <a:xfrm>
              <a:off x="1911" y="1534"/>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4" name="Rectangle 26"/>
            <p:cNvSpPr>
              <a:spLocks noChangeArrowheads="1"/>
            </p:cNvSpPr>
            <p:nvPr/>
          </p:nvSpPr>
          <p:spPr bwMode="auto">
            <a:xfrm>
              <a:off x="1907" y="1238"/>
              <a:ext cx="314"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5" name="Rectangle 27"/>
            <p:cNvSpPr>
              <a:spLocks noChangeArrowheads="1"/>
            </p:cNvSpPr>
            <p:nvPr/>
          </p:nvSpPr>
          <p:spPr bwMode="auto">
            <a:xfrm>
              <a:off x="1907" y="1270"/>
              <a:ext cx="314"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6" name="Rectangle 28"/>
            <p:cNvSpPr>
              <a:spLocks noChangeArrowheads="1"/>
            </p:cNvSpPr>
            <p:nvPr/>
          </p:nvSpPr>
          <p:spPr bwMode="auto">
            <a:xfrm>
              <a:off x="1907" y="133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7" name="Rectangle 29"/>
            <p:cNvSpPr>
              <a:spLocks noChangeArrowheads="1"/>
            </p:cNvSpPr>
            <p:nvPr/>
          </p:nvSpPr>
          <p:spPr bwMode="auto">
            <a:xfrm>
              <a:off x="1907" y="140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8" name="Rectangle 30"/>
            <p:cNvSpPr>
              <a:spLocks noChangeArrowheads="1"/>
            </p:cNvSpPr>
            <p:nvPr/>
          </p:nvSpPr>
          <p:spPr bwMode="auto">
            <a:xfrm>
              <a:off x="1907" y="1466"/>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89" name="Rectangle 31"/>
            <p:cNvSpPr>
              <a:spLocks noChangeArrowheads="1"/>
            </p:cNvSpPr>
            <p:nvPr/>
          </p:nvSpPr>
          <p:spPr bwMode="auto">
            <a:xfrm>
              <a:off x="1907" y="1531"/>
              <a:ext cx="314"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0" name="Rectangle 32"/>
            <p:cNvSpPr>
              <a:spLocks noChangeArrowheads="1"/>
            </p:cNvSpPr>
            <p:nvPr/>
          </p:nvSpPr>
          <p:spPr bwMode="auto">
            <a:xfrm>
              <a:off x="1904" y="1235"/>
              <a:ext cx="315" cy="359"/>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1" name="Rectangle 33"/>
            <p:cNvSpPr>
              <a:spLocks noChangeArrowheads="1"/>
            </p:cNvSpPr>
            <p:nvPr/>
          </p:nvSpPr>
          <p:spPr bwMode="auto">
            <a:xfrm>
              <a:off x="1904" y="1268"/>
              <a:ext cx="315" cy="30"/>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2" name="Rectangle 34"/>
            <p:cNvSpPr>
              <a:spLocks noChangeArrowheads="1"/>
            </p:cNvSpPr>
            <p:nvPr/>
          </p:nvSpPr>
          <p:spPr bwMode="auto">
            <a:xfrm>
              <a:off x="1904" y="1333"/>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3" name="Rectangle 35"/>
            <p:cNvSpPr>
              <a:spLocks noChangeArrowheads="1"/>
            </p:cNvSpPr>
            <p:nvPr/>
          </p:nvSpPr>
          <p:spPr bwMode="auto">
            <a:xfrm>
              <a:off x="1904" y="1397"/>
              <a:ext cx="315" cy="32"/>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4" name="Rectangle 36"/>
            <p:cNvSpPr>
              <a:spLocks noChangeArrowheads="1"/>
            </p:cNvSpPr>
            <p:nvPr/>
          </p:nvSpPr>
          <p:spPr bwMode="auto">
            <a:xfrm>
              <a:off x="1904" y="1462"/>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5" name="Rectangle 37"/>
            <p:cNvSpPr>
              <a:spLocks noChangeArrowheads="1"/>
            </p:cNvSpPr>
            <p:nvPr/>
          </p:nvSpPr>
          <p:spPr bwMode="auto">
            <a:xfrm>
              <a:off x="1904" y="1527"/>
              <a:ext cx="315" cy="31"/>
            </a:xfrm>
            <a:prstGeom prst="rect">
              <a:avLst/>
            </a:prstGeom>
            <a:solidFill>
              <a:srgbClr val="B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6" name="Rectangle 38"/>
            <p:cNvSpPr>
              <a:spLocks noChangeArrowheads="1"/>
            </p:cNvSpPr>
            <p:nvPr/>
          </p:nvSpPr>
          <p:spPr bwMode="auto">
            <a:xfrm>
              <a:off x="1900" y="1230"/>
              <a:ext cx="316"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7" name="Rectangle 39"/>
            <p:cNvSpPr>
              <a:spLocks noChangeArrowheads="1"/>
            </p:cNvSpPr>
            <p:nvPr/>
          </p:nvSpPr>
          <p:spPr bwMode="auto">
            <a:xfrm>
              <a:off x="1900" y="126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8" name="Rectangle 40"/>
            <p:cNvSpPr>
              <a:spLocks noChangeArrowheads="1"/>
            </p:cNvSpPr>
            <p:nvPr/>
          </p:nvSpPr>
          <p:spPr bwMode="auto">
            <a:xfrm>
              <a:off x="1900" y="1329"/>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399" name="Rectangle 41"/>
            <p:cNvSpPr>
              <a:spLocks noChangeArrowheads="1"/>
            </p:cNvSpPr>
            <p:nvPr/>
          </p:nvSpPr>
          <p:spPr bwMode="auto">
            <a:xfrm>
              <a:off x="1900" y="1394"/>
              <a:ext cx="316"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0" name="Rectangle 42"/>
            <p:cNvSpPr>
              <a:spLocks noChangeArrowheads="1"/>
            </p:cNvSpPr>
            <p:nvPr/>
          </p:nvSpPr>
          <p:spPr bwMode="auto">
            <a:xfrm>
              <a:off x="1900" y="1458"/>
              <a:ext cx="316"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1" name="Rectangle 43"/>
            <p:cNvSpPr>
              <a:spLocks noChangeArrowheads="1"/>
            </p:cNvSpPr>
            <p:nvPr/>
          </p:nvSpPr>
          <p:spPr bwMode="auto">
            <a:xfrm>
              <a:off x="1900" y="1524"/>
              <a:ext cx="316"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2" name="Rectangle 44"/>
            <p:cNvSpPr>
              <a:spLocks noChangeArrowheads="1"/>
            </p:cNvSpPr>
            <p:nvPr/>
          </p:nvSpPr>
          <p:spPr bwMode="auto">
            <a:xfrm>
              <a:off x="1897" y="1228"/>
              <a:ext cx="315" cy="360"/>
            </a:xfrm>
            <a:prstGeom prst="rect">
              <a:avLst/>
            </a:prstGeom>
            <a:solidFill>
              <a:srgbClr val="DFD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3" name="Rectangle 45"/>
            <p:cNvSpPr>
              <a:spLocks noChangeArrowheads="1"/>
            </p:cNvSpPr>
            <p:nvPr/>
          </p:nvSpPr>
          <p:spPr bwMode="auto">
            <a:xfrm>
              <a:off x="1897" y="1260"/>
              <a:ext cx="315" cy="32"/>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4" name="Rectangle 46"/>
            <p:cNvSpPr>
              <a:spLocks noChangeArrowheads="1"/>
            </p:cNvSpPr>
            <p:nvPr/>
          </p:nvSpPr>
          <p:spPr bwMode="auto">
            <a:xfrm>
              <a:off x="1897" y="132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5" name="Rectangle 47"/>
            <p:cNvSpPr>
              <a:spLocks noChangeArrowheads="1"/>
            </p:cNvSpPr>
            <p:nvPr/>
          </p:nvSpPr>
          <p:spPr bwMode="auto">
            <a:xfrm>
              <a:off x="1897" y="1391"/>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6" name="Rectangle 48"/>
            <p:cNvSpPr>
              <a:spLocks noChangeArrowheads="1"/>
            </p:cNvSpPr>
            <p:nvPr/>
          </p:nvSpPr>
          <p:spPr bwMode="auto">
            <a:xfrm>
              <a:off x="1897" y="1456"/>
              <a:ext cx="315" cy="30"/>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7" name="Rectangle 49"/>
            <p:cNvSpPr>
              <a:spLocks noChangeArrowheads="1"/>
            </p:cNvSpPr>
            <p:nvPr/>
          </p:nvSpPr>
          <p:spPr bwMode="auto">
            <a:xfrm>
              <a:off x="1897" y="1521"/>
              <a:ext cx="315" cy="31"/>
            </a:xfrm>
            <a:prstGeom prst="rect">
              <a:avLst/>
            </a:prstGeom>
            <a:solidFill>
              <a:srgbClr val="DFFFB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8" name="Rectangle 50"/>
            <p:cNvSpPr>
              <a:spLocks noChangeArrowheads="1"/>
            </p:cNvSpPr>
            <p:nvPr/>
          </p:nvSpPr>
          <p:spPr bwMode="auto">
            <a:xfrm>
              <a:off x="1892" y="1225"/>
              <a:ext cx="316" cy="359"/>
            </a:xfrm>
            <a:prstGeom prst="rect">
              <a:avLst/>
            </a:prstGeom>
            <a:solidFill>
              <a:srgbClr val="FFFF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09" name="Rectangle 51"/>
            <p:cNvSpPr>
              <a:spLocks noChangeArrowheads="1"/>
            </p:cNvSpPr>
            <p:nvPr/>
          </p:nvSpPr>
          <p:spPr bwMode="auto">
            <a:xfrm>
              <a:off x="1892" y="1258"/>
              <a:ext cx="316" cy="30"/>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0" name="Rectangle 52"/>
            <p:cNvSpPr>
              <a:spLocks noChangeArrowheads="1"/>
            </p:cNvSpPr>
            <p:nvPr/>
          </p:nvSpPr>
          <p:spPr bwMode="auto">
            <a:xfrm>
              <a:off x="1892" y="1323"/>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1" name="Rectangle 53"/>
            <p:cNvSpPr>
              <a:spLocks noChangeArrowheads="1"/>
            </p:cNvSpPr>
            <p:nvPr/>
          </p:nvSpPr>
          <p:spPr bwMode="auto">
            <a:xfrm>
              <a:off x="1892" y="1387"/>
              <a:ext cx="316" cy="32"/>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2" name="Rectangle 54"/>
            <p:cNvSpPr>
              <a:spLocks noChangeArrowheads="1"/>
            </p:cNvSpPr>
            <p:nvPr/>
          </p:nvSpPr>
          <p:spPr bwMode="auto">
            <a:xfrm>
              <a:off x="1892" y="1452"/>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3" name="Rectangle 55"/>
            <p:cNvSpPr>
              <a:spLocks noChangeArrowheads="1"/>
            </p:cNvSpPr>
            <p:nvPr/>
          </p:nvSpPr>
          <p:spPr bwMode="auto">
            <a:xfrm>
              <a:off x="1892" y="1517"/>
              <a:ext cx="316" cy="31"/>
            </a:xfrm>
            <a:prstGeom prst="rect">
              <a:avLst/>
            </a:prstGeom>
            <a:solidFill>
              <a:srgbClr val="CCECFF"/>
            </a:solidFill>
            <a:ln w="1270">
              <a:solidFill>
                <a:srgbClr val="000000"/>
              </a:solidFill>
              <a:miter lim="800000"/>
              <a:headEnd/>
              <a:tailEnd/>
            </a:ln>
          </p:spPr>
          <p:txBody>
            <a:bodyPr/>
            <a:lstStyle/>
            <a:p>
              <a:pPr algn="ctr" eaLnBrk="0" hangingPunct="0"/>
              <a:endParaRPr lang="en-US" sz="1600" b="0" i="0" dirty="0">
                <a:ea typeface="ヒラギノ角ゴ Pro W3"/>
                <a:cs typeface="ヒラギノ角ゴ Pro W3"/>
              </a:endParaRPr>
            </a:p>
          </p:txBody>
        </p:sp>
        <p:sp>
          <p:nvSpPr>
            <p:cNvPr id="414" name="Oval 56"/>
            <p:cNvSpPr>
              <a:spLocks noChangeArrowheads="1"/>
            </p:cNvSpPr>
            <p:nvPr/>
          </p:nvSpPr>
          <p:spPr bwMode="auto">
            <a:xfrm>
              <a:off x="1904" y="1237"/>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5" name="Oval 57"/>
            <p:cNvSpPr>
              <a:spLocks noChangeArrowheads="1"/>
            </p:cNvSpPr>
            <p:nvPr/>
          </p:nvSpPr>
          <p:spPr bwMode="auto">
            <a:xfrm>
              <a:off x="1904" y="1270"/>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6" name="Oval 58"/>
            <p:cNvSpPr>
              <a:spLocks noChangeArrowheads="1"/>
            </p:cNvSpPr>
            <p:nvPr/>
          </p:nvSpPr>
          <p:spPr bwMode="auto">
            <a:xfrm>
              <a:off x="1904" y="1302"/>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7" name="Oval 59"/>
            <p:cNvSpPr>
              <a:spLocks noChangeArrowheads="1"/>
            </p:cNvSpPr>
            <p:nvPr/>
          </p:nvSpPr>
          <p:spPr bwMode="auto">
            <a:xfrm>
              <a:off x="1904" y="1335"/>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8" name="Oval 60"/>
            <p:cNvSpPr>
              <a:spLocks noChangeArrowheads="1"/>
            </p:cNvSpPr>
            <p:nvPr/>
          </p:nvSpPr>
          <p:spPr bwMode="auto">
            <a:xfrm>
              <a:off x="1904" y="1367"/>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19" name="Oval 61"/>
            <p:cNvSpPr>
              <a:spLocks noChangeArrowheads="1"/>
            </p:cNvSpPr>
            <p:nvPr/>
          </p:nvSpPr>
          <p:spPr bwMode="auto">
            <a:xfrm>
              <a:off x="1904" y="1400"/>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0" name="Oval 62"/>
            <p:cNvSpPr>
              <a:spLocks noChangeArrowheads="1"/>
            </p:cNvSpPr>
            <p:nvPr/>
          </p:nvSpPr>
          <p:spPr bwMode="auto">
            <a:xfrm>
              <a:off x="1904" y="1432"/>
              <a:ext cx="2"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1" name="Oval 63"/>
            <p:cNvSpPr>
              <a:spLocks noChangeArrowheads="1"/>
            </p:cNvSpPr>
            <p:nvPr/>
          </p:nvSpPr>
          <p:spPr bwMode="auto">
            <a:xfrm>
              <a:off x="1904" y="1464"/>
              <a:ext cx="2"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2" name="Oval 64"/>
            <p:cNvSpPr>
              <a:spLocks noChangeArrowheads="1"/>
            </p:cNvSpPr>
            <p:nvPr/>
          </p:nvSpPr>
          <p:spPr bwMode="auto">
            <a:xfrm>
              <a:off x="1904" y="1496"/>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3" name="Oval 65"/>
            <p:cNvSpPr>
              <a:spLocks noChangeArrowheads="1"/>
            </p:cNvSpPr>
            <p:nvPr/>
          </p:nvSpPr>
          <p:spPr bwMode="auto">
            <a:xfrm>
              <a:off x="1904" y="1561"/>
              <a:ext cx="2"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4" name="Oval 66"/>
            <p:cNvSpPr>
              <a:spLocks noChangeArrowheads="1"/>
            </p:cNvSpPr>
            <p:nvPr/>
          </p:nvSpPr>
          <p:spPr bwMode="auto">
            <a:xfrm>
              <a:off x="2189" y="1237"/>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5" name="Oval 67"/>
            <p:cNvSpPr>
              <a:spLocks noChangeArrowheads="1"/>
            </p:cNvSpPr>
            <p:nvPr/>
          </p:nvSpPr>
          <p:spPr bwMode="auto">
            <a:xfrm>
              <a:off x="2189" y="1270"/>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6" name="Oval 68"/>
            <p:cNvSpPr>
              <a:spLocks noChangeArrowheads="1"/>
            </p:cNvSpPr>
            <p:nvPr/>
          </p:nvSpPr>
          <p:spPr bwMode="auto">
            <a:xfrm>
              <a:off x="2189" y="1302"/>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7" name="Oval 69"/>
            <p:cNvSpPr>
              <a:spLocks noChangeArrowheads="1"/>
            </p:cNvSpPr>
            <p:nvPr/>
          </p:nvSpPr>
          <p:spPr bwMode="auto">
            <a:xfrm>
              <a:off x="2189" y="1335"/>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8" name="Oval 70"/>
            <p:cNvSpPr>
              <a:spLocks noChangeArrowheads="1"/>
            </p:cNvSpPr>
            <p:nvPr/>
          </p:nvSpPr>
          <p:spPr bwMode="auto">
            <a:xfrm>
              <a:off x="2189" y="1367"/>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29" name="Oval 71"/>
            <p:cNvSpPr>
              <a:spLocks noChangeArrowheads="1"/>
            </p:cNvSpPr>
            <p:nvPr/>
          </p:nvSpPr>
          <p:spPr bwMode="auto">
            <a:xfrm>
              <a:off x="2189" y="1400"/>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0" name="Oval 72"/>
            <p:cNvSpPr>
              <a:spLocks noChangeArrowheads="1"/>
            </p:cNvSpPr>
            <p:nvPr/>
          </p:nvSpPr>
          <p:spPr bwMode="auto">
            <a:xfrm>
              <a:off x="2189" y="1432"/>
              <a:ext cx="3" cy="1"/>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1" name="Oval 73"/>
            <p:cNvSpPr>
              <a:spLocks noChangeArrowheads="1"/>
            </p:cNvSpPr>
            <p:nvPr/>
          </p:nvSpPr>
          <p:spPr bwMode="auto">
            <a:xfrm>
              <a:off x="2189" y="1464"/>
              <a:ext cx="3" cy="2"/>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sp>
          <p:nvSpPr>
            <p:cNvPr id="432" name="Oval 74"/>
            <p:cNvSpPr>
              <a:spLocks noChangeArrowheads="1"/>
            </p:cNvSpPr>
            <p:nvPr/>
          </p:nvSpPr>
          <p:spPr bwMode="auto">
            <a:xfrm>
              <a:off x="2189" y="1496"/>
              <a:ext cx="3" cy="3"/>
            </a:xfrm>
            <a:prstGeom prst="ellipse">
              <a:avLst/>
            </a:prstGeom>
            <a:solidFill>
              <a:srgbClr val="000000"/>
            </a:solidFill>
            <a:ln w="9525">
              <a:noFill/>
              <a:round/>
              <a:headEnd/>
              <a:tailEnd/>
            </a:ln>
          </p:spPr>
          <p:txBody>
            <a:bodyPr/>
            <a:lstStyle/>
            <a:p>
              <a:pPr algn="ctr" eaLnBrk="0" hangingPunct="0"/>
              <a:endParaRPr lang="en-US" sz="1600" b="0" i="0" dirty="0">
                <a:ea typeface="ヒラギノ角ゴ Pro W3"/>
                <a:cs typeface="ヒラギノ角ゴ Pro W3"/>
              </a:endParaRPr>
            </a:p>
          </p:txBody>
        </p:sp>
      </p:grpSp>
      <p:sp>
        <p:nvSpPr>
          <p:cNvPr id="433" name="Text Box 564"/>
          <p:cNvSpPr txBox="1">
            <a:spLocks noChangeArrowheads="1"/>
          </p:cNvSpPr>
          <p:nvPr/>
        </p:nvSpPr>
        <p:spPr bwMode="auto">
          <a:xfrm>
            <a:off x="2195992" y="2958233"/>
            <a:ext cx="1617506"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dirty="0" smtClean="0">
                <a:solidFill>
                  <a:schemeClr val="accent2"/>
                </a:solidFill>
                <a:latin typeface="Arial" pitchFamily="34" charset="0"/>
                <a:cs typeface="Arial" pitchFamily="34" charset="0"/>
              </a:rPr>
              <a:t>Illinois p</a:t>
            </a:r>
            <a:r>
              <a:rPr lang="en-US" sz="1200" b="0" i="0" dirty="0" smtClean="0">
                <a:solidFill>
                  <a:schemeClr val="accent2"/>
                </a:solidFill>
                <a:latin typeface="Arial" pitchFamily="34" charset="0"/>
                <a:cs typeface="Arial" pitchFamily="34" charset="0"/>
              </a:rPr>
              <a:t>rovider </a:t>
            </a:r>
            <a:r>
              <a:rPr lang="en-US" sz="1200" b="0" i="0" dirty="0">
                <a:solidFill>
                  <a:schemeClr val="accent2"/>
                </a:solidFill>
                <a:latin typeface="Arial" pitchFamily="34" charset="0"/>
                <a:cs typeface="Arial" pitchFamily="34" charset="0"/>
              </a:rPr>
              <a:t>submits claim to </a:t>
            </a:r>
            <a:r>
              <a:rPr lang="en-US" sz="1200" dirty="0" smtClean="0">
                <a:solidFill>
                  <a:schemeClr val="accent2"/>
                </a:solidFill>
                <a:latin typeface="Arial" pitchFamily="34" charset="0"/>
                <a:ea typeface="ヒラギノ角ゴ Pro W3"/>
                <a:cs typeface="Arial" pitchFamily="34" charset="0"/>
              </a:rPr>
              <a:t>BCBSIL.</a:t>
            </a:r>
            <a:endParaRPr lang="en-US" sz="1600" dirty="0">
              <a:solidFill>
                <a:schemeClr val="accent2"/>
              </a:solidFill>
              <a:latin typeface="Arial" pitchFamily="34" charset="0"/>
              <a:ea typeface="ヒラギノ角ゴ Pro W3"/>
              <a:cs typeface="Arial" pitchFamily="34" charset="0"/>
            </a:endParaRPr>
          </a:p>
        </p:txBody>
      </p:sp>
      <p:sp>
        <p:nvSpPr>
          <p:cNvPr id="434" name="Line 644"/>
          <p:cNvSpPr>
            <a:spLocks noChangeShapeType="1"/>
          </p:cNvSpPr>
          <p:nvPr/>
        </p:nvSpPr>
        <p:spPr bwMode="auto">
          <a:xfrm>
            <a:off x="1686405" y="2415308"/>
            <a:ext cx="700087" cy="0"/>
          </a:xfrm>
          <a:prstGeom prst="line">
            <a:avLst/>
          </a:prstGeom>
          <a:noFill/>
          <a:ln w="57150">
            <a:solidFill>
              <a:srgbClr val="0099CC"/>
            </a:solidFill>
            <a:round/>
            <a:headEnd/>
            <a:tailEnd type="triangle" w="med" len="med"/>
          </a:ln>
        </p:spPr>
        <p:txBody>
          <a:bodyPr/>
          <a:lstStyle/>
          <a:p>
            <a:endParaRPr lang="en-US" dirty="0"/>
          </a:p>
        </p:txBody>
      </p:sp>
      <p:sp>
        <p:nvSpPr>
          <p:cNvPr id="435" name="Text Box 565"/>
          <p:cNvSpPr txBox="1">
            <a:spLocks noChangeArrowheads="1"/>
          </p:cNvSpPr>
          <p:nvPr/>
        </p:nvSpPr>
        <p:spPr bwMode="auto">
          <a:xfrm>
            <a:off x="4068237" y="2958233"/>
            <a:ext cx="2274684" cy="757130"/>
          </a:xfrm>
          <a:prstGeom prst="rect">
            <a:avLst/>
          </a:prstGeom>
          <a:noFill/>
          <a:ln w="9525">
            <a:noFill/>
            <a:miter lim="800000"/>
            <a:headEnd/>
            <a:tailEnd/>
          </a:ln>
        </p:spPr>
        <p:txBody>
          <a:bodyPr wrap="square">
            <a:spAutoFit/>
          </a:bodyPr>
          <a:lstStyle/>
          <a:p>
            <a:pPr>
              <a:lnSpc>
                <a:spcPct val="90000"/>
              </a:lnSpc>
              <a:spcBef>
                <a:spcPct val="50000"/>
              </a:spcBef>
            </a:pPr>
            <a:r>
              <a:rPr lang="en-US" sz="1200" i="0" dirty="0" smtClean="0">
                <a:solidFill>
                  <a:schemeClr val="accent2"/>
                </a:solidFill>
                <a:latin typeface="Arial" pitchFamily="34" charset="0"/>
                <a:cs typeface="Arial" pitchFamily="34" charset="0"/>
              </a:rPr>
              <a:t>BCBSIL </a:t>
            </a:r>
            <a:r>
              <a:rPr lang="en-US" sz="1200" b="0" i="0" dirty="0" smtClean="0">
                <a:solidFill>
                  <a:schemeClr val="accent2"/>
                </a:solidFill>
                <a:latin typeface="Arial" pitchFamily="34" charset="0"/>
                <a:cs typeface="Arial" pitchFamily="34" charset="0"/>
              </a:rPr>
              <a:t>recognizes BlueCard </a:t>
            </a:r>
            <a:r>
              <a:rPr lang="en-US" sz="1200" b="0" i="0" dirty="0">
                <a:solidFill>
                  <a:schemeClr val="accent2"/>
                </a:solidFill>
                <a:latin typeface="Arial" pitchFamily="34" charset="0"/>
                <a:cs typeface="Arial" pitchFamily="34" charset="0"/>
              </a:rPr>
              <a:t>member and </a:t>
            </a:r>
            <a:r>
              <a:rPr lang="en-US" sz="1200" b="0" i="0" dirty="0" smtClean="0">
                <a:solidFill>
                  <a:schemeClr val="accent2"/>
                </a:solidFill>
                <a:latin typeface="Arial" pitchFamily="34" charset="0"/>
                <a:cs typeface="Arial" pitchFamily="34" charset="0"/>
              </a:rPr>
              <a:t>transmits </a:t>
            </a:r>
            <a:r>
              <a:rPr lang="en-US" sz="1200" dirty="0" smtClean="0">
                <a:solidFill>
                  <a:schemeClr val="accent2"/>
                </a:solidFill>
                <a:latin typeface="Arial" pitchFamily="34" charset="0"/>
                <a:cs typeface="Arial" pitchFamily="34" charset="0"/>
              </a:rPr>
              <a:t>a submission </a:t>
            </a:r>
            <a:r>
              <a:rPr lang="en-US" sz="1200" b="0" i="0" dirty="0" smtClean="0">
                <a:solidFill>
                  <a:schemeClr val="accent2"/>
                </a:solidFill>
                <a:latin typeface="Arial" pitchFamily="34" charset="0"/>
                <a:cs typeface="Arial" pitchFamily="34" charset="0"/>
              </a:rPr>
              <a:t>format (SF) to BCBST.</a:t>
            </a:r>
            <a:endParaRPr lang="en-US" sz="1200" b="0" i="0" dirty="0">
              <a:solidFill>
                <a:schemeClr val="accent2"/>
              </a:solidFill>
              <a:latin typeface="Arial" pitchFamily="34" charset="0"/>
              <a:cs typeface="Arial" pitchFamily="34" charset="0"/>
            </a:endParaRPr>
          </a:p>
        </p:txBody>
      </p:sp>
      <p:sp>
        <p:nvSpPr>
          <p:cNvPr id="436" name="Line 645"/>
          <p:cNvSpPr>
            <a:spLocks noChangeShapeType="1"/>
          </p:cNvSpPr>
          <p:nvPr/>
        </p:nvSpPr>
        <p:spPr bwMode="auto">
          <a:xfrm>
            <a:off x="3529492" y="2415308"/>
            <a:ext cx="700088" cy="0"/>
          </a:xfrm>
          <a:prstGeom prst="line">
            <a:avLst/>
          </a:prstGeom>
          <a:noFill/>
          <a:ln w="57150">
            <a:solidFill>
              <a:srgbClr val="0099CC"/>
            </a:solidFill>
            <a:round/>
            <a:headEnd/>
            <a:tailEnd type="triangle" w="med" len="med"/>
          </a:ln>
        </p:spPr>
        <p:txBody>
          <a:bodyPr/>
          <a:lstStyle/>
          <a:p>
            <a:endParaRPr lang="en-US" dirty="0"/>
          </a:p>
        </p:txBody>
      </p:sp>
      <p:pic>
        <p:nvPicPr>
          <p:cNvPr id="437" name="Picture 648" descr="MPj04330500000[1]"/>
          <p:cNvPicPr>
            <a:picLocks noChangeAspect="1" noChangeArrowheads="1"/>
          </p:cNvPicPr>
          <p:nvPr/>
        </p:nvPicPr>
        <p:blipFill>
          <a:blip r:embed="rId6" cstate="print"/>
          <a:srcRect l="6250" t="9375" r="13615" b="6250"/>
          <a:stretch>
            <a:fillRect/>
          </a:stretch>
        </p:blipFill>
        <p:spPr bwMode="auto">
          <a:xfrm>
            <a:off x="4420080" y="1866033"/>
            <a:ext cx="1038225" cy="1093788"/>
          </a:xfrm>
          <a:prstGeom prst="rect">
            <a:avLst/>
          </a:prstGeom>
          <a:noFill/>
          <a:ln w="9525">
            <a:noFill/>
            <a:miter lim="800000"/>
            <a:headEnd/>
            <a:tailEnd/>
          </a:ln>
        </p:spPr>
      </p:pic>
      <p:pic>
        <p:nvPicPr>
          <p:cNvPr id="438" name="Picture 662" descr="MPj04333580000[1]"/>
          <p:cNvPicPr>
            <a:picLocks noChangeAspect="1" noChangeArrowheads="1"/>
          </p:cNvPicPr>
          <p:nvPr/>
        </p:nvPicPr>
        <p:blipFill>
          <a:blip r:embed="rId7" cstate="print"/>
          <a:srcRect/>
          <a:stretch>
            <a:fillRect/>
          </a:stretch>
        </p:blipFill>
        <p:spPr bwMode="auto">
          <a:xfrm>
            <a:off x="7061316" y="1970380"/>
            <a:ext cx="1179513" cy="785812"/>
          </a:xfrm>
          <a:prstGeom prst="rect">
            <a:avLst/>
          </a:prstGeom>
          <a:noFill/>
          <a:ln w="9525">
            <a:noFill/>
            <a:miter lim="800000"/>
            <a:headEnd/>
            <a:tailEnd/>
          </a:ln>
        </p:spPr>
      </p:pic>
      <p:sp>
        <p:nvSpPr>
          <p:cNvPr id="439" name="Text Box 566"/>
          <p:cNvSpPr txBox="1">
            <a:spLocks noChangeArrowheads="1"/>
          </p:cNvSpPr>
          <p:nvPr/>
        </p:nvSpPr>
        <p:spPr bwMode="auto">
          <a:xfrm>
            <a:off x="6825141" y="2829645"/>
            <a:ext cx="1765759" cy="590931"/>
          </a:xfrm>
          <a:prstGeom prst="rect">
            <a:avLst/>
          </a:prstGeom>
          <a:noFill/>
          <a:ln w="9525">
            <a:noFill/>
            <a:miter lim="800000"/>
            <a:headEnd/>
            <a:tailEnd/>
          </a:ln>
        </p:spPr>
        <p:txBody>
          <a:bodyPr wrap="square">
            <a:spAutoFit/>
          </a:bodyPr>
          <a:lstStyle/>
          <a:p>
            <a:pPr>
              <a:lnSpc>
                <a:spcPct val="90000"/>
              </a:lnSpc>
              <a:spcBef>
                <a:spcPct val="50000"/>
              </a:spcBef>
            </a:pPr>
            <a:r>
              <a:rPr lang="en-US" sz="1200" b="0" i="0" dirty="0" smtClean="0">
                <a:solidFill>
                  <a:schemeClr val="accent2"/>
                </a:solidFill>
                <a:latin typeface="Arial" pitchFamily="34" charset="0"/>
                <a:cs typeface="Arial" pitchFamily="34" charset="0"/>
              </a:rPr>
              <a:t>BCBST adjudicates </a:t>
            </a:r>
            <a:r>
              <a:rPr lang="en-US" sz="1200" dirty="0" smtClean="0">
                <a:solidFill>
                  <a:schemeClr val="accent2"/>
                </a:solidFill>
                <a:latin typeface="Arial" pitchFamily="34" charset="0"/>
                <a:cs typeface="Arial" pitchFamily="34" charset="0"/>
              </a:rPr>
              <a:t>the </a:t>
            </a:r>
            <a:r>
              <a:rPr lang="en-US" sz="1200" b="0" i="0" dirty="0" smtClean="0">
                <a:solidFill>
                  <a:schemeClr val="accent2"/>
                </a:solidFill>
                <a:latin typeface="Arial" pitchFamily="34" charset="0"/>
                <a:cs typeface="Arial" pitchFamily="34" charset="0"/>
              </a:rPr>
              <a:t>claim </a:t>
            </a:r>
            <a:r>
              <a:rPr lang="en-US" sz="1200" b="0" i="0" dirty="0">
                <a:solidFill>
                  <a:schemeClr val="accent2"/>
                </a:solidFill>
                <a:latin typeface="Arial" pitchFamily="34" charset="0"/>
                <a:cs typeface="Arial" pitchFamily="34" charset="0"/>
              </a:rPr>
              <a:t>according to </a:t>
            </a:r>
            <a:r>
              <a:rPr lang="en-US" sz="1200" b="0" i="0" dirty="0" smtClean="0">
                <a:solidFill>
                  <a:schemeClr val="accent2"/>
                </a:solidFill>
                <a:latin typeface="Arial" pitchFamily="34" charset="0"/>
                <a:cs typeface="Arial" pitchFamily="34" charset="0"/>
              </a:rPr>
              <a:t>the member’s </a:t>
            </a:r>
            <a:r>
              <a:rPr lang="en-US" sz="1200" b="0" i="0" dirty="0">
                <a:solidFill>
                  <a:schemeClr val="accent2"/>
                </a:solidFill>
                <a:latin typeface="Arial" pitchFamily="34" charset="0"/>
                <a:cs typeface="Arial" pitchFamily="34" charset="0"/>
              </a:rPr>
              <a:t>benefit </a:t>
            </a:r>
            <a:r>
              <a:rPr lang="en-US" sz="1200" b="0" i="0" dirty="0" smtClean="0">
                <a:solidFill>
                  <a:schemeClr val="accent2"/>
                </a:solidFill>
                <a:latin typeface="Arial" pitchFamily="34" charset="0"/>
                <a:cs typeface="Arial" pitchFamily="34" charset="0"/>
              </a:rPr>
              <a:t>plan.</a:t>
            </a:r>
            <a:endParaRPr lang="en-US" sz="1200" b="0" i="0" dirty="0">
              <a:solidFill>
                <a:schemeClr val="accent2"/>
              </a:solidFill>
              <a:latin typeface="Arial" pitchFamily="34" charset="0"/>
              <a:cs typeface="Arial" pitchFamily="34" charset="0"/>
            </a:endParaRPr>
          </a:p>
        </p:txBody>
      </p:sp>
      <p:sp>
        <p:nvSpPr>
          <p:cNvPr id="440" name="Line 796"/>
          <p:cNvSpPr>
            <a:spLocks noChangeShapeType="1"/>
          </p:cNvSpPr>
          <p:nvPr/>
        </p:nvSpPr>
        <p:spPr bwMode="auto">
          <a:xfrm>
            <a:off x="5675792" y="2415308"/>
            <a:ext cx="1144588" cy="0"/>
          </a:xfrm>
          <a:prstGeom prst="line">
            <a:avLst/>
          </a:prstGeom>
          <a:noFill/>
          <a:ln w="57150">
            <a:solidFill>
              <a:srgbClr val="0099CC"/>
            </a:solidFill>
            <a:round/>
            <a:headEnd/>
            <a:tailEnd type="triangle" w="med" len="med"/>
          </a:ln>
        </p:spPr>
        <p:txBody>
          <a:bodyPr/>
          <a:lstStyle/>
          <a:p>
            <a:endParaRPr lang="en-US" dirty="0"/>
          </a:p>
        </p:txBody>
      </p:sp>
      <p:sp>
        <p:nvSpPr>
          <p:cNvPr id="2" name="TextBox 1"/>
          <p:cNvSpPr txBox="1"/>
          <p:nvPr/>
        </p:nvSpPr>
        <p:spPr>
          <a:xfrm>
            <a:off x="537029" y="6255657"/>
            <a:ext cx="92398" cy="323165"/>
          </a:xfrm>
          <a:prstGeom prst="rect">
            <a:avLst/>
          </a:prstGeom>
          <a:noFill/>
        </p:spPr>
        <p:txBody>
          <a:bodyPr wrap="none" lIns="0" tIns="0" rtlCol="0">
            <a:spAutoFit/>
          </a:bodyPr>
          <a:lstStyle/>
          <a:p>
            <a:endParaRPr lang="en-US" dirty="0" err="1" smtClean="0"/>
          </a:p>
        </p:txBody>
      </p:sp>
    </p:spTree>
    <p:extLst>
      <p:ext uri="{BB962C8B-B14F-4D97-AF65-F5344CB8AC3E}">
        <p14:creationId xmlns:p14="http://schemas.microsoft.com/office/powerpoint/2010/main" val="193883101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Rectangle 12"/>
          <p:cNvSpPr/>
          <p:nvPr/>
        </p:nvSpPr>
        <p:spPr>
          <a:xfrm>
            <a:off x="0" y="5738332"/>
            <a:ext cx="9144000" cy="7464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11"/>
          <p:cNvSpPr>
            <a:spLocks noGrp="1"/>
          </p:cNvSpPr>
          <p:nvPr>
            <p:ph idx="13"/>
          </p:nvPr>
        </p:nvSpPr>
        <p:spPr>
          <a:xfrm>
            <a:off x="457200" y="1584304"/>
            <a:ext cx="8229600" cy="685800"/>
          </a:xfrm>
        </p:spPr>
        <p:txBody>
          <a:bodyPr/>
          <a:lstStyle/>
          <a:p>
            <a:r>
              <a:rPr lang="en-US" dirty="0" smtClean="0"/>
              <a:t>Most BCBS ID cards have a three-character prefix </a:t>
            </a:r>
            <a:br>
              <a:rPr lang="en-US" dirty="0" smtClean="0"/>
            </a:br>
            <a:r>
              <a:rPr lang="en-US" dirty="0" smtClean="0"/>
              <a:t>(the first three characters of the ID number).</a:t>
            </a:r>
          </a:p>
          <a:p>
            <a:endParaRPr lang="en-US" dirty="0"/>
          </a:p>
        </p:txBody>
      </p:sp>
      <p:sp>
        <p:nvSpPr>
          <p:cNvPr id="25608" name="Rectangle 21"/>
          <p:cNvSpPr>
            <a:spLocks noGrp="1" noChangeArrowheads="1"/>
          </p:cNvSpPr>
          <p:nvPr>
            <p:ph type="title"/>
          </p:nvPr>
        </p:nvSpPr>
        <p:spPr>
          <a:xfrm>
            <a:off x="430306" y="804017"/>
            <a:ext cx="8229600" cy="681182"/>
          </a:xfrm>
          <a:prstGeom prst="rect">
            <a:avLst/>
          </a:prstGeom>
          <a:noFill/>
        </p:spPr>
        <p:txBody>
          <a:bodyPr/>
          <a:lstStyle/>
          <a:p>
            <a:r>
              <a:rPr lang="en-US" sz="2400" dirty="0" smtClean="0">
                <a:solidFill>
                  <a:schemeClr val="accent1">
                    <a:lumMod val="50000"/>
                  </a:schemeClr>
                </a:solidFill>
                <a:effectLst/>
              </a:rPr>
              <a:t>Member ID Cards </a:t>
            </a:r>
            <a:br>
              <a:rPr lang="en-US" sz="2400" dirty="0" smtClean="0">
                <a:solidFill>
                  <a:schemeClr val="accent1">
                    <a:lumMod val="50000"/>
                  </a:schemeClr>
                </a:solidFill>
                <a:effectLst/>
              </a:rPr>
            </a:br>
            <a:r>
              <a:rPr lang="en-US" sz="1800" b="0" i="1" dirty="0" smtClean="0">
                <a:solidFill>
                  <a:schemeClr val="accent1">
                    <a:lumMod val="50000"/>
                  </a:schemeClr>
                </a:solidFill>
                <a:effectLst/>
              </a:rPr>
              <a:t>Prefix</a:t>
            </a:r>
          </a:p>
        </p:txBody>
      </p:sp>
      <p:sp>
        <p:nvSpPr>
          <p:cNvPr id="25604" name="Text Box 23"/>
          <p:cNvSpPr>
            <a:spLocks noChangeArrowheads="1"/>
          </p:cNvSpPr>
          <p:nvPr/>
        </p:nvSpPr>
        <p:spPr bwMode="gray">
          <a:xfrm>
            <a:off x="692150" y="5789577"/>
            <a:ext cx="7723188" cy="641350"/>
          </a:xfrm>
          <a:prstGeom prst="roundRect">
            <a:avLst>
              <a:gd name="adj" fmla="val 16667"/>
            </a:avLst>
          </a:prstGeom>
          <a:noFill/>
          <a:ln w="9525" algn="ctr">
            <a:noFill/>
            <a:miter lim="800000"/>
            <a:headEnd/>
            <a:tailEnd/>
          </a:ln>
        </p:spPr>
        <p:txBody>
          <a:bodyPr lIns="182880" anchor="ctr"/>
          <a:lstStyle/>
          <a:p>
            <a:pPr algn="ctr">
              <a:spcBef>
                <a:spcPct val="50000"/>
              </a:spcBef>
            </a:pPr>
            <a:r>
              <a:rPr lang="en-US" sz="1600" b="1" i="0" dirty="0">
                <a:solidFill>
                  <a:schemeClr val="bg2">
                    <a:lumMod val="50000"/>
                  </a:schemeClr>
                </a:solidFill>
                <a:latin typeface="Arial" pitchFamily="34" charset="0"/>
                <a:cs typeface="Arial" pitchFamily="34" charset="0"/>
              </a:rPr>
              <a:t>It is important for providers to ask members at each visit for their current membership ID card as new cards may be issued throughout the year</a:t>
            </a:r>
            <a:r>
              <a:rPr lang="en-US" sz="1600" b="1" i="0" dirty="0" smtClean="0">
                <a:solidFill>
                  <a:schemeClr val="bg2">
                    <a:lumMod val="50000"/>
                  </a:schemeClr>
                </a:solidFill>
                <a:latin typeface="Arial" pitchFamily="34" charset="0"/>
                <a:cs typeface="Arial" pitchFamily="34" charset="0"/>
              </a:rPr>
              <a:t>.  Use of the correct prefix avoids claim processing delays.</a:t>
            </a:r>
            <a:endParaRPr lang="en-US" sz="1600" b="1" i="0" dirty="0">
              <a:solidFill>
                <a:schemeClr val="bg2">
                  <a:lumMod val="50000"/>
                </a:schemeClr>
              </a:solidFill>
              <a:latin typeface="Arial" pitchFamily="34" charset="0"/>
              <a:cs typeface="Arial" pitchFamily="34" charset="0"/>
            </a:endParaRPr>
          </a:p>
        </p:txBody>
      </p:sp>
      <p:sp>
        <p:nvSpPr>
          <p:cNvPr id="25605" name="Rectangle 3"/>
          <p:cNvSpPr>
            <a:spLocks noChangeArrowheads="1"/>
          </p:cNvSpPr>
          <p:nvPr/>
        </p:nvSpPr>
        <p:spPr bwMode="auto">
          <a:xfrm>
            <a:off x="6102233" y="2407267"/>
            <a:ext cx="2733868" cy="3424367"/>
          </a:xfrm>
          <a:prstGeom prst="rect">
            <a:avLst/>
          </a:prstGeom>
          <a:noFill/>
          <a:ln w="9525">
            <a:noFill/>
            <a:miter lim="800000"/>
            <a:headEnd/>
            <a:tailEnd/>
          </a:ln>
        </p:spPr>
        <p:txBody>
          <a:bodyPr lIns="0"/>
          <a:lstStyle/>
          <a:p>
            <a:pPr marL="169863" indent="-169863" eaLnBrk="0" hangingPunct="0">
              <a:lnSpc>
                <a:spcPct val="105000"/>
              </a:lnSpc>
              <a:spcBef>
                <a:spcPct val="90000"/>
              </a:spcBef>
              <a:buClr>
                <a:srgbClr val="417191"/>
              </a:buClr>
              <a:buSzPct val="100000"/>
              <a:buFontTx/>
              <a:buChar char="•"/>
            </a:pPr>
            <a:r>
              <a:rPr lang="en-US" sz="1600" b="0" i="0" dirty="0">
                <a:latin typeface="Arial" pitchFamily="34" charset="0"/>
                <a:cs typeface="Arial" pitchFamily="34" charset="0"/>
              </a:rPr>
              <a:t>FEP members have the letter “R” in front of the ID number</a:t>
            </a:r>
            <a:r>
              <a:rPr lang="en-US" sz="1600" b="0" i="0" dirty="0" smtClean="0">
                <a:latin typeface="Arial" pitchFamily="34" charset="0"/>
                <a:cs typeface="Arial" pitchFamily="34" charset="0"/>
              </a:rPr>
              <a:t>.</a:t>
            </a:r>
          </a:p>
          <a:p>
            <a:pPr marL="169863" indent="-169863" eaLnBrk="0" hangingPunct="0">
              <a:lnSpc>
                <a:spcPct val="105000"/>
              </a:lnSpc>
              <a:spcBef>
                <a:spcPct val="90000"/>
              </a:spcBef>
              <a:buClr>
                <a:srgbClr val="417191"/>
              </a:buClr>
              <a:buSzPct val="100000"/>
              <a:buFontTx/>
              <a:buChar char="•"/>
            </a:pPr>
            <a:r>
              <a:rPr lang="en-US" sz="1600" dirty="0" smtClean="0">
                <a:latin typeface="Arial" pitchFamily="34" charset="0"/>
                <a:cs typeface="Arial" pitchFamily="34" charset="0"/>
              </a:rPr>
              <a:t>Standalone dental ID cards have no</a:t>
            </a:r>
            <a:r>
              <a:rPr lang="en-US" sz="1600" dirty="0">
                <a:solidFill>
                  <a:srgbClr val="FF0000"/>
                </a:solidFill>
                <a:latin typeface="Arial" pitchFamily="34" charset="0"/>
                <a:cs typeface="Arial" pitchFamily="34" charset="0"/>
              </a:rPr>
              <a:t> </a:t>
            </a:r>
            <a:r>
              <a:rPr lang="en-US" sz="1600" dirty="0" smtClean="0">
                <a:latin typeface="Arial" pitchFamily="34" charset="0"/>
                <a:cs typeface="Arial" pitchFamily="34" charset="0"/>
              </a:rPr>
              <a:t>prefix.</a:t>
            </a:r>
          </a:p>
          <a:p>
            <a:pPr marL="169863" indent="-169863" eaLnBrk="0" hangingPunct="0">
              <a:lnSpc>
                <a:spcPct val="105000"/>
              </a:lnSpc>
              <a:spcBef>
                <a:spcPct val="90000"/>
              </a:spcBef>
              <a:buClr>
                <a:srgbClr val="417191"/>
              </a:buClr>
              <a:buSzPct val="100000"/>
              <a:buFontTx/>
              <a:buChar char="•"/>
            </a:pPr>
            <a:r>
              <a:rPr lang="en-US" sz="1600" dirty="0" smtClean="0">
                <a:latin typeface="Arial" pitchFamily="34" charset="0"/>
                <a:cs typeface="Arial" pitchFamily="34" charset="0"/>
              </a:rPr>
              <a:t>Standalone vision and pharmacy ID cards have no</a:t>
            </a:r>
            <a:r>
              <a:rPr lang="en-US" sz="1600" dirty="0" smtClean="0">
                <a:solidFill>
                  <a:srgbClr val="FF0000"/>
                </a:solidFill>
                <a:latin typeface="Arial" pitchFamily="34" charset="0"/>
                <a:cs typeface="Arial" pitchFamily="34" charset="0"/>
              </a:rPr>
              <a:t> </a:t>
            </a:r>
            <a:r>
              <a:rPr lang="en-US" sz="1600" dirty="0" smtClean="0">
                <a:latin typeface="Arial" pitchFamily="34" charset="0"/>
                <a:cs typeface="Arial" pitchFamily="34" charset="0"/>
              </a:rPr>
              <a:t>prefix when delivered through an intermediary.</a:t>
            </a:r>
          </a:p>
          <a:p>
            <a:pPr marL="169863" indent="-169863" eaLnBrk="0" hangingPunct="0">
              <a:lnSpc>
                <a:spcPct val="105000"/>
              </a:lnSpc>
              <a:spcBef>
                <a:spcPct val="90000"/>
              </a:spcBef>
              <a:buClr>
                <a:srgbClr val="417191"/>
              </a:buClr>
              <a:buSzPct val="100000"/>
              <a:buFontTx/>
              <a:buChar char="•"/>
            </a:pPr>
            <a:endParaRPr lang="en-US" sz="1600" b="0" i="0" dirty="0">
              <a:latin typeface="Arial" pitchFamily="34" charset="0"/>
              <a:cs typeface="Arial" pitchFamily="34" charset="0"/>
            </a:endParaRPr>
          </a:p>
        </p:txBody>
      </p:sp>
      <p:pic>
        <p:nvPicPr>
          <p:cNvPr id="25606" name="Picture 17" descr="Suitcas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3425" y="2461595"/>
            <a:ext cx="4878388" cy="3082925"/>
          </a:xfrm>
          <a:prstGeom prst="rect">
            <a:avLst/>
          </a:prstGeom>
          <a:solidFill>
            <a:schemeClr val="bg1"/>
          </a:solidFill>
          <a:ln w="9525">
            <a:noFill/>
            <a:miter lim="800000"/>
            <a:headEnd/>
            <a:tailEnd/>
          </a:ln>
        </p:spPr>
      </p:pic>
      <p:sp>
        <p:nvSpPr>
          <p:cNvPr id="25607" name="Oval 20"/>
          <p:cNvSpPr>
            <a:spLocks noChangeArrowheads="1"/>
          </p:cNvSpPr>
          <p:nvPr/>
        </p:nvSpPr>
        <p:spPr bwMode="auto">
          <a:xfrm>
            <a:off x="868363" y="3734770"/>
            <a:ext cx="344487" cy="344488"/>
          </a:xfrm>
          <a:prstGeom prst="ellipse">
            <a:avLst/>
          </a:prstGeom>
          <a:noFill/>
          <a:ln w="28575">
            <a:solidFill>
              <a:srgbClr val="FF3300"/>
            </a:solidFill>
            <a:round/>
            <a:headEnd/>
            <a:tailEnd/>
          </a:ln>
        </p:spPr>
        <p:txBody>
          <a:bodyPr wrap="none" anchor="ctr"/>
          <a:lstStyle/>
          <a:p>
            <a:endParaRPr lang="en-US" dirty="0"/>
          </a:p>
        </p:txBody>
      </p:sp>
    </p:spTree>
    <p:extLst>
      <p:ext uri="{BB962C8B-B14F-4D97-AF65-F5344CB8AC3E}">
        <p14:creationId xmlns:p14="http://schemas.microsoft.com/office/powerpoint/2010/main" val="273083365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Content Placeholder 8"/>
          <p:cNvSpPr>
            <a:spLocks noGrp="1"/>
          </p:cNvSpPr>
          <p:nvPr>
            <p:ph idx="13"/>
          </p:nvPr>
        </p:nvSpPr>
        <p:spPr>
          <a:xfrm>
            <a:off x="457200" y="1722438"/>
            <a:ext cx="8229600" cy="685800"/>
          </a:xfrm>
        </p:spPr>
        <p:txBody>
          <a:bodyPr/>
          <a:lstStyle/>
          <a:p>
            <a:r>
              <a:rPr lang="en-US" sz="1800" dirty="0" smtClean="0"/>
              <a:t>For the ITS software, the prefix is a key element for correct routing and processing:</a:t>
            </a:r>
          </a:p>
          <a:p>
            <a:endParaRPr lang="en-US" sz="1800" dirty="0"/>
          </a:p>
        </p:txBody>
      </p:sp>
      <p:sp>
        <p:nvSpPr>
          <p:cNvPr id="26627" name="Rectangle 9"/>
          <p:cNvSpPr>
            <a:spLocks noGrp="1" noChangeArrowheads="1"/>
          </p:cNvSpPr>
          <p:nvPr>
            <p:ph type="title"/>
          </p:nvPr>
        </p:nvSpPr>
        <p:spPr>
          <a:xfrm>
            <a:off x="457200" y="802490"/>
            <a:ext cx="8229600" cy="681182"/>
          </a:xfrm>
          <a:prstGeom prst="rect">
            <a:avLst/>
          </a:prstGeom>
          <a:noFill/>
        </p:spPr>
        <p:txBody>
          <a:bodyPr/>
          <a:lstStyle/>
          <a:p>
            <a:r>
              <a:rPr lang="en-US" sz="2400" dirty="0" smtClean="0">
                <a:solidFill>
                  <a:schemeClr val="accent1">
                    <a:lumMod val="50000"/>
                  </a:schemeClr>
                </a:solidFill>
                <a:effectLst/>
              </a:rPr>
              <a:t>Member ID Cards </a:t>
            </a:r>
            <a:br>
              <a:rPr lang="en-US" sz="2400" dirty="0" smtClean="0">
                <a:solidFill>
                  <a:schemeClr val="accent1">
                    <a:lumMod val="50000"/>
                  </a:schemeClr>
                </a:solidFill>
                <a:effectLst/>
              </a:rPr>
            </a:br>
            <a:r>
              <a:rPr lang="en-US" sz="1800" b="0" i="1" dirty="0" smtClean="0">
                <a:solidFill>
                  <a:schemeClr val="accent1">
                    <a:lumMod val="50000"/>
                  </a:schemeClr>
                </a:solidFill>
                <a:effectLst/>
              </a:rPr>
              <a:t>Prefix</a:t>
            </a:r>
          </a:p>
        </p:txBody>
      </p:sp>
      <p:sp>
        <p:nvSpPr>
          <p:cNvPr id="26628" name="Rectangle 3"/>
          <p:cNvSpPr>
            <a:spLocks noChangeArrowheads="1"/>
          </p:cNvSpPr>
          <p:nvPr/>
        </p:nvSpPr>
        <p:spPr bwMode="auto">
          <a:xfrm>
            <a:off x="457200" y="5593574"/>
            <a:ext cx="8302625" cy="1238250"/>
          </a:xfrm>
          <a:prstGeom prst="rect">
            <a:avLst/>
          </a:prstGeom>
          <a:noFill/>
          <a:ln w="9525">
            <a:noFill/>
            <a:miter lim="800000"/>
            <a:headEnd/>
            <a:tailEnd/>
          </a:ln>
        </p:spPr>
        <p:txBody>
          <a:bodyPr lIns="0"/>
          <a:lstStyle/>
          <a:p>
            <a:pPr marL="231775" indent="-231775" eaLnBrk="0" hangingPunct="0">
              <a:lnSpc>
                <a:spcPct val="105000"/>
              </a:lnSpc>
              <a:spcBef>
                <a:spcPts val="600"/>
              </a:spcBef>
              <a:buClr>
                <a:srgbClr val="417191"/>
              </a:buClr>
              <a:buSzPct val="100000"/>
              <a:buFontTx/>
              <a:buChar char="•"/>
            </a:pPr>
            <a:r>
              <a:rPr lang="en-US" sz="1600" b="0" i="0" dirty="0" smtClean="0">
                <a:latin typeface="Arial" pitchFamily="34" charset="0"/>
                <a:cs typeface="Arial" pitchFamily="34" charset="0"/>
              </a:rPr>
              <a:t>ITS identifies </a:t>
            </a:r>
            <a:r>
              <a:rPr lang="en-US" sz="1600" b="0" i="0" dirty="0">
                <a:latin typeface="Arial" pitchFamily="34" charset="0"/>
                <a:cs typeface="Arial" pitchFamily="34" charset="0"/>
              </a:rPr>
              <a:t>the </a:t>
            </a:r>
            <a:r>
              <a:rPr lang="en-US" sz="1600" b="0" i="0" dirty="0" smtClean="0">
                <a:latin typeface="Arial" pitchFamily="34" charset="0"/>
                <a:cs typeface="Arial" pitchFamily="34" charset="0"/>
              </a:rPr>
              <a:t>prefix and routes the claim to the member’s Control/Home Plan.</a:t>
            </a:r>
            <a:endParaRPr lang="en-US" sz="1600" b="0" i="0" dirty="0">
              <a:latin typeface="Arial" pitchFamily="34" charset="0"/>
              <a:cs typeface="Arial" pitchFamily="34" charset="0"/>
            </a:endParaRPr>
          </a:p>
          <a:p>
            <a:pPr marL="231775" indent="-231775" eaLnBrk="0" hangingPunct="0">
              <a:lnSpc>
                <a:spcPct val="105000"/>
              </a:lnSpc>
              <a:spcBef>
                <a:spcPts val="600"/>
              </a:spcBef>
              <a:buClr>
                <a:srgbClr val="417191"/>
              </a:buClr>
              <a:buSzPct val="100000"/>
              <a:buFontTx/>
              <a:buChar char="•"/>
            </a:pPr>
            <a:r>
              <a:rPr lang="en-US" sz="1600" b="0" i="0" dirty="0" smtClean="0">
                <a:latin typeface="Arial" pitchFamily="34" charset="0"/>
                <a:cs typeface="Arial" pitchFamily="34" charset="0"/>
              </a:rPr>
              <a:t>ITS uses the prefix to link </a:t>
            </a:r>
            <a:r>
              <a:rPr lang="en-US" sz="1600" b="0" i="0" dirty="0">
                <a:latin typeface="Arial" pitchFamily="34" charset="0"/>
                <a:cs typeface="Arial" pitchFamily="34" charset="0"/>
              </a:rPr>
              <a:t>to a Plan Profile </a:t>
            </a:r>
            <a:r>
              <a:rPr lang="en-US" sz="1600" b="0" i="0" dirty="0" smtClean="0">
                <a:latin typeface="Arial" pitchFamily="34" charset="0"/>
                <a:cs typeface="Arial" pitchFamily="34" charset="0"/>
              </a:rPr>
              <a:t>record </a:t>
            </a:r>
            <a:r>
              <a:rPr lang="en-US" sz="1600" b="0" i="0" dirty="0">
                <a:latin typeface="Arial" pitchFamily="34" charset="0"/>
                <a:cs typeface="Arial" pitchFamily="34" charset="0"/>
              </a:rPr>
              <a:t>that contains the “rules” about how claims for </a:t>
            </a:r>
            <a:r>
              <a:rPr lang="en-US" sz="1600" b="0" i="0" dirty="0" smtClean="0">
                <a:latin typeface="Arial" pitchFamily="34" charset="0"/>
                <a:cs typeface="Arial" pitchFamily="34" charset="0"/>
              </a:rPr>
              <a:t>the </a:t>
            </a:r>
            <a:r>
              <a:rPr lang="en-US" sz="1600" b="0" i="0" dirty="0">
                <a:latin typeface="Arial" pitchFamily="34" charset="0"/>
                <a:cs typeface="Arial" pitchFamily="34" charset="0"/>
              </a:rPr>
              <a:t>particular </a:t>
            </a:r>
            <a:r>
              <a:rPr lang="en-US" sz="1600" b="0" i="0" dirty="0" smtClean="0">
                <a:latin typeface="Arial" pitchFamily="34" charset="0"/>
                <a:cs typeface="Arial" pitchFamily="34" charset="0"/>
              </a:rPr>
              <a:t>prefix </a:t>
            </a:r>
            <a:r>
              <a:rPr lang="en-US" sz="1600" b="0" i="0" dirty="0">
                <a:latin typeface="Arial" pitchFamily="34" charset="0"/>
                <a:cs typeface="Arial" pitchFamily="34" charset="0"/>
              </a:rPr>
              <a:t>are to be handled.</a:t>
            </a:r>
          </a:p>
        </p:txBody>
      </p:sp>
      <p:pic>
        <p:nvPicPr>
          <p:cNvPr id="26630" name="Picture 10" descr="Suitcas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57425" y="2408238"/>
            <a:ext cx="4878388" cy="3082925"/>
          </a:xfrm>
          <a:prstGeom prst="rect">
            <a:avLst/>
          </a:prstGeom>
          <a:noFill/>
          <a:ln w="9525">
            <a:noFill/>
            <a:miter lim="800000"/>
            <a:headEnd/>
            <a:tailEnd/>
          </a:ln>
        </p:spPr>
      </p:pic>
      <p:sp>
        <p:nvSpPr>
          <p:cNvPr id="26631" name="Oval 11"/>
          <p:cNvSpPr>
            <a:spLocks noChangeArrowheads="1"/>
          </p:cNvSpPr>
          <p:nvPr/>
        </p:nvSpPr>
        <p:spPr bwMode="auto">
          <a:xfrm>
            <a:off x="2392363" y="3681413"/>
            <a:ext cx="344487" cy="344487"/>
          </a:xfrm>
          <a:prstGeom prst="ellipse">
            <a:avLst/>
          </a:prstGeom>
          <a:noFill/>
          <a:ln w="28575">
            <a:solidFill>
              <a:srgbClr val="FF3300"/>
            </a:solidFill>
            <a:round/>
            <a:headEnd/>
            <a:tailEnd/>
          </a:ln>
        </p:spPr>
        <p:txBody>
          <a:bodyPr wrap="none" anchor="ctr"/>
          <a:lstStyle/>
          <a:p>
            <a:endParaRPr lang="en-US" dirty="0"/>
          </a:p>
        </p:txBody>
      </p:sp>
    </p:spTree>
    <p:extLst>
      <p:ext uri="{BB962C8B-B14F-4D97-AF65-F5344CB8AC3E}">
        <p14:creationId xmlns:p14="http://schemas.microsoft.com/office/powerpoint/2010/main" val="414376472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 name="Rectangle 18"/>
          <p:cNvSpPr/>
          <p:nvPr/>
        </p:nvSpPr>
        <p:spPr>
          <a:xfrm>
            <a:off x="0" y="5812970"/>
            <a:ext cx="9144000" cy="634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657" name="Rectangle 20"/>
          <p:cNvSpPr>
            <a:spLocks noGrp="1" noChangeArrowheads="1"/>
          </p:cNvSpPr>
          <p:nvPr>
            <p:ph type="title"/>
          </p:nvPr>
        </p:nvSpPr>
        <p:spPr>
          <a:xfrm>
            <a:off x="457200" y="804018"/>
            <a:ext cx="8229600" cy="681182"/>
          </a:xfrm>
          <a:prstGeom prst="rect">
            <a:avLst/>
          </a:prstGeom>
          <a:noFill/>
        </p:spPr>
        <p:txBody>
          <a:bodyPr/>
          <a:lstStyle/>
          <a:p>
            <a:r>
              <a:rPr lang="en-US" sz="2400" dirty="0" smtClean="0">
                <a:solidFill>
                  <a:schemeClr val="accent1">
                    <a:lumMod val="50000"/>
                  </a:schemeClr>
                </a:solidFill>
                <a:effectLst/>
              </a:rPr>
              <a:t>Member ID Cards</a:t>
            </a:r>
            <a:br>
              <a:rPr lang="en-US" sz="2400" dirty="0" smtClean="0">
                <a:solidFill>
                  <a:schemeClr val="accent1">
                    <a:lumMod val="50000"/>
                  </a:schemeClr>
                </a:solidFill>
                <a:effectLst/>
              </a:rPr>
            </a:br>
            <a:r>
              <a:rPr lang="en-US" sz="1800" b="0" i="1" dirty="0" smtClean="0">
                <a:solidFill>
                  <a:schemeClr val="accent1">
                    <a:lumMod val="50000"/>
                  </a:schemeClr>
                </a:solidFill>
                <a:effectLst/>
              </a:rPr>
              <a:t>Suitcase Logo</a:t>
            </a:r>
          </a:p>
        </p:txBody>
      </p:sp>
      <p:pic>
        <p:nvPicPr>
          <p:cNvPr id="27652" name="Picture 4" descr="PPO"/>
          <p:cNvPicPr>
            <a:picLocks noChangeAspect="1" noChangeArrowheads="1"/>
          </p:cNvPicPr>
          <p:nvPr/>
        </p:nvPicPr>
        <p:blipFill>
          <a:blip r:embed="rId3" cstate="print"/>
          <a:srcRect/>
          <a:stretch>
            <a:fillRect/>
          </a:stretch>
        </p:blipFill>
        <p:spPr bwMode="auto">
          <a:xfrm>
            <a:off x="6022075" y="3937181"/>
            <a:ext cx="1143000" cy="873125"/>
          </a:xfrm>
          <a:prstGeom prst="rect">
            <a:avLst/>
          </a:prstGeom>
          <a:noFill/>
          <a:ln w="9525">
            <a:noFill/>
            <a:miter lim="800000"/>
            <a:headEnd/>
            <a:tailEnd/>
          </a:ln>
        </p:spPr>
      </p:pic>
      <p:sp>
        <p:nvSpPr>
          <p:cNvPr id="27654" name="Text Box 12"/>
          <p:cNvSpPr>
            <a:spLocks noChangeArrowheads="1"/>
          </p:cNvSpPr>
          <p:nvPr/>
        </p:nvSpPr>
        <p:spPr bwMode="gray">
          <a:xfrm>
            <a:off x="625767" y="5858558"/>
            <a:ext cx="7916862" cy="557212"/>
          </a:xfrm>
          <a:prstGeom prst="roundRect">
            <a:avLst>
              <a:gd name="adj" fmla="val 16667"/>
            </a:avLst>
          </a:prstGeom>
          <a:noFill/>
          <a:ln w="9525" algn="ctr">
            <a:noFill/>
            <a:miter lim="800000"/>
            <a:headEnd/>
            <a:tailEnd/>
          </a:ln>
        </p:spPr>
        <p:txBody>
          <a:bodyPr lIns="182880" anchor="ctr"/>
          <a:lstStyle/>
          <a:p>
            <a:pPr algn="ctr">
              <a:spcBef>
                <a:spcPct val="50000"/>
              </a:spcBef>
            </a:pPr>
            <a:r>
              <a:rPr lang="en-US" sz="1600" b="1" dirty="0">
                <a:solidFill>
                  <a:schemeClr val="accent2"/>
                </a:solidFill>
                <a:latin typeface="Arial" pitchFamily="34" charset="0"/>
                <a:cs typeface="Arial" pitchFamily="34" charset="0"/>
              </a:rPr>
              <a:t>It is important for </a:t>
            </a:r>
            <a:r>
              <a:rPr lang="en-US" sz="1600" b="1" dirty="0" smtClean="0">
                <a:solidFill>
                  <a:schemeClr val="accent2"/>
                </a:solidFill>
                <a:latin typeface="Arial" pitchFamily="34" charset="0"/>
                <a:cs typeface="Arial" pitchFamily="34" charset="0"/>
              </a:rPr>
              <a:t>Par/Host </a:t>
            </a:r>
            <a:r>
              <a:rPr lang="en-US" sz="1600" b="1" dirty="0">
                <a:solidFill>
                  <a:schemeClr val="accent2"/>
                </a:solidFill>
                <a:latin typeface="Arial" pitchFamily="34" charset="0"/>
                <a:cs typeface="Arial" pitchFamily="34" charset="0"/>
              </a:rPr>
              <a:t>Plans to explain </a:t>
            </a:r>
            <a:r>
              <a:rPr lang="en-US" sz="1600" b="1" dirty="0" smtClean="0">
                <a:solidFill>
                  <a:schemeClr val="accent2"/>
                </a:solidFill>
                <a:latin typeface="Arial" pitchFamily="34" charset="0"/>
                <a:cs typeface="Arial" pitchFamily="34" charset="0"/>
              </a:rPr>
              <a:t> </a:t>
            </a:r>
            <a:r>
              <a:rPr lang="en-US" sz="1600" b="1" dirty="0">
                <a:solidFill>
                  <a:schemeClr val="accent2"/>
                </a:solidFill>
                <a:latin typeface="Arial" pitchFamily="34" charset="0"/>
                <a:cs typeface="Arial" pitchFamily="34" charset="0"/>
              </a:rPr>
              <a:t>the meaning of the suitcase </a:t>
            </a:r>
            <a:r>
              <a:rPr lang="en-US" sz="1600" b="1" dirty="0" smtClean="0">
                <a:solidFill>
                  <a:schemeClr val="accent2"/>
                </a:solidFill>
                <a:latin typeface="Arial" pitchFamily="34" charset="0"/>
                <a:cs typeface="Arial" pitchFamily="34" charset="0"/>
              </a:rPr>
              <a:t>logos to their providers.</a:t>
            </a:r>
            <a:endParaRPr lang="en-US" sz="1600" b="1" dirty="0">
              <a:solidFill>
                <a:schemeClr val="accent2"/>
              </a:solidFill>
              <a:latin typeface="Arial" pitchFamily="34" charset="0"/>
              <a:cs typeface="Arial" pitchFamily="34" charset="0"/>
            </a:endParaRPr>
          </a:p>
        </p:txBody>
      </p:sp>
      <p:pic>
        <p:nvPicPr>
          <p:cNvPr id="27656" name="Picture 18" descr="Suitcase"/>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66788" y="2766289"/>
            <a:ext cx="4649787" cy="2938462"/>
          </a:xfrm>
          <a:prstGeom prst="rect">
            <a:avLst/>
          </a:prstGeom>
          <a:noFill/>
          <a:ln w="9525">
            <a:noFill/>
            <a:miter lim="800000"/>
            <a:headEnd/>
            <a:tailEnd/>
          </a:ln>
        </p:spPr>
      </p:pic>
      <p:pic>
        <p:nvPicPr>
          <p:cNvPr id="27658" name="Picture 5"/>
          <p:cNvPicPr>
            <a:picLocks noChangeAspect="1" noChangeArrowheads="1"/>
          </p:cNvPicPr>
          <p:nvPr/>
        </p:nvPicPr>
        <p:blipFill>
          <a:blip r:embed="rId5" cstate="print"/>
          <a:srcRect/>
          <a:stretch>
            <a:fillRect/>
          </a:stretch>
        </p:blipFill>
        <p:spPr bwMode="auto">
          <a:xfrm>
            <a:off x="4556125" y="5171351"/>
            <a:ext cx="420688" cy="333375"/>
          </a:xfrm>
          <a:prstGeom prst="rect">
            <a:avLst/>
          </a:prstGeom>
          <a:noFill/>
          <a:ln w="9525">
            <a:noFill/>
            <a:miter lim="800000"/>
            <a:headEnd/>
            <a:tailEnd/>
          </a:ln>
        </p:spPr>
      </p:pic>
      <p:sp>
        <p:nvSpPr>
          <p:cNvPr id="27660" name="Rectangle 3"/>
          <p:cNvSpPr>
            <a:spLocks noChangeArrowheads="1"/>
          </p:cNvSpPr>
          <p:nvPr/>
        </p:nvSpPr>
        <p:spPr bwMode="auto">
          <a:xfrm>
            <a:off x="444162" y="1793592"/>
            <a:ext cx="8196263" cy="1300616"/>
          </a:xfrm>
          <a:prstGeom prst="rect">
            <a:avLst/>
          </a:prstGeom>
          <a:noFill/>
          <a:ln w="9525">
            <a:noFill/>
            <a:miter lim="800000"/>
            <a:headEnd/>
            <a:tailEnd/>
          </a:ln>
        </p:spPr>
        <p:txBody>
          <a:bodyPr lIns="0"/>
          <a:lstStyle/>
          <a:p>
            <a:pPr marL="231775" indent="-231775" eaLnBrk="0" hangingPunct="0">
              <a:lnSpc>
                <a:spcPct val="80000"/>
              </a:lnSpc>
              <a:spcBef>
                <a:spcPct val="60000"/>
              </a:spcBef>
              <a:buClr>
                <a:srgbClr val="417191"/>
              </a:buClr>
              <a:buSzPct val="100000"/>
              <a:buFontTx/>
              <a:buChar char="•"/>
            </a:pPr>
            <a:r>
              <a:rPr lang="en-US" sz="1600" dirty="0" smtClean="0">
                <a:latin typeface="Arial" pitchFamily="34" charset="0"/>
                <a:cs typeface="Arial" pitchFamily="34" charset="0"/>
              </a:rPr>
              <a:t>ID cards must include the appropriate suitcase logo, when applicable.</a:t>
            </a:r>
          </a:p>
          <a:p>
            <a:pPr marL="231775" indent="-231775" eaLnBrk="0" hangingPunct="0">
              <a:lnSpc>
                <a:spcPct val="80000"/>
              </a:lnSpc>
              <a:spcBef>
                <a:spcPct val="60000"/>
              </a:spcBef>
              <a:buClr>
                <a:srgbClr val="417191"/>
              </a:buClr>
              <a:buSzPct val="100000"/>
              <a:buFontTx/>
              <a:buChar char="•"/>
            </a:pPr>
            <a:r>
              <a:rPr lang="en-US" sz="1600" dirty="0" smtClean="0">
                <a:latin typeface="Arial" pitchFamily="34" charset="0"/>
                <a:cs typeface="Arial" pitchFamily="34" charset="0"/>
              </a:rPr>
              <a:t>The suitcase logo may appear empty or with PPO or PPOB in the logo.</a:t>
            </a:r>
          </a:p>
        </p:txBody>
      </p:sp>
      <p:pic>
        <p:nvPicPr>
          <p:cNvPr id="27661" name="Picture 5"/>
          <p:cNvPicPr>
            <a:picLocks noChangeAspect="1" noChangeArrowheads="1"/>
          </p:cNvPicPr>
          <p:nvPr/>
        </p:nvPicPr>
        <p:blipFill>
          <a:blip r:embed="rId6" cstate="print"/>
          <a:srcRect/>
          <a:stretch>
            <a:fillRect/>
          </a:stretch>
        </p:blipFill>
        <p:spPr bwMode="auto">
          <a:xfrm>
            <a:off x="5964131" y="2783489"/>
            <a:ext cx="1258888" cy="998538"/>
          </a:xfrm>
          <a:prstGeom prst="rect">
            <a:avLst/>
          </a:prstGeom>
          <a:noFill/>
          <a:ln w="9525">
            <a:noFill/>
            <a:miter lim="800000"/>
            <a:headEnd/>
            <a:tailEnd/>
          </a:ln>
        </p:spPr>
      </p:pic>
      <p:sp>
        <p:nvSpPr>
          <p:cNvPr id="27662" name="Oval 25"/>
          <p:cNvSpPr>
            <a:spLocks noChangeArrowheads="1"/>
          </p:cNvSpPr>
          <p:nvPr/>
        </p:nvSpPr>
        <p:spPr bwMode="auto">
          <a:xfrm>
            <a:off x="4416425" y="4996727"/>
            <a:ext cx="636588" cy="636588"/>
          </a:xfrm>
          <a:prstGeom prst="ellipse">
            <a:avLst/>
          </a:prstGeom>
          <a:noFill/>
          <a:ln w="28575">
            <a:solidFill>
              <a:srgbClr val="FF3300"/>
            </a:solidFill>
            <a:round/>
            <a:headEnd/>
            <a:tailEnd/>
          </a:ln>
        </p:spPr>
        <p:txBody>
          <a:bodyPr wrap="none" anchor="ctr"/>
          <a:lstStyle/>
          <a:p>
            <a:endParaRPr lang="en-US" dirty="0"/>
          </a:p>
        </p:txBody>
      </p:sp>
      <p:pic>
        <p:nvPicPr>
          <p:cNvPr id="12" name="Picture 11"/>
          <p:cNvPicPr/>
          <p:nvPr/>
        </p:nvPicPr>
        <p:blipFill>
          <a:blip r:embed="rId7" cstate="print"/>
          <a:srcRect/>
          <a:stretch>
            <a:fillRect/>
          </a:stretch>
        </p:blipFill>
        <p:spPr bwMode="auto">
          <a:xfrm>
            <a:off x="7417917" y="3973161"/>
            <a:ext cx="1124712" cy="859536"/>
          </a:xfrm>
          <a:prstGeom prst="rect">
            <a:avLst/>
          </a:prstGeom>
          <a:noFill/>
          <a:ln w="9525">
            <a:noFill/>
            <a:miter lim="800000"/>
            <a:headEnd/>
            <a:tailEnd/>
          </a:ln>
        </p:spPr>
      </p:pic>
    </p:spTree>
    <p:extLst>
      <p:ext uri="{BB962C8B-B14F-4D97-AF65-F5344CB8AC3E}">
        <p14:creationId xmlns:p14="http://schemas.microsoft.com/office/powerpoint/2010/main" val="140465318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Rectangle 11"/>
          <p:cNvSpPr>
            <a:spLocks noChangeArrowheads="1"/>
          </p:cNvSpPr>
          <p:nvPr/>
        </p:nvSpPr>
        <p:spPr bwMode="auto">
          <a:xfrm>
            <a:off x="1716563" y="4326932"/>
            <a:ext cx="6918325" cy="1804928"/>
          </a:xfrm>
          <a:prstGeom prst="roundRect">
            <a:avLst>
              <a:gd name="adj" fmla="val 7960"/>
            </a:avLst>
          </a:prstGeom>
          <a:solidFill>
            <a:schemeClr val="accent4"/>
          </a:solidFill>
          <a:ln w="9525" algn="ctr">
            <a:noFill/>
            <a:miter lim="800000"/>
            <a:headEnd/>
            <a:tailEnd/>
          </a:ln>
        </p:spPr>
        <p:txBody>
          <a:bodyPr lIns="182880" tIns="0"/>
          <a:lstStyle/>
          <a:p>
            <a:endParaRPr lang="en-US" dirty="0"/>
          </a:p>
        </p:txBody>
      </p:sp>
      <p:sp>
        <p:nvSpPr>
          <p:cNvPr id="13" name="Content Placeholder 12"/>
          <p:cNvSpPr>
            <a:spLocks noGrp="1"/>
          </p:cNvSpPr>
          <p:nvPr>
            <p:ph idx="13"/>
          </p:nvPr>
        </p:nvSpPr>
        <p:spPr>
          <a:xfrm>
            <a:off x="477978" y="1647419"/>
            <a:ext cx="8229600" cy="685800"/>
          </a:xfrm>
        </p:spPr>
        <p:txBody>
          <a:bodyPr/>
          <a:lstStyle/>
          <a:p>
            <a:r>
              <a:rPr lang="en-US" sz="1600" dirty="0" smtClean="0"/>
              <a:t>The suitcase logo provides information about the member, as well as provider reimbursement levels.</a:t>
            </a:r>
          </a:p>
          <a:p>
            <a:endParaRPr lang="en-US" dirty="0"/>
          </a:p>
        </p:txBody>
      </p:sp>
      <p:sp>
        <p:nvSpPr>
          <p:cNvPr id="28675" name="Rectangle 9"/>
          <p:cNvSpPr>
            <a:spLocks noGrp="1" noChangeArrowheads="1"/>
          </p:cNvSpPr>
          <p:nvPr>
            <p:ph type="title"/>
          </p:nvPr>
        </p:nvSpPr>
        <p:spPr>
          <a:xfrm>
            <a:off x="444987" y="796290"/>
            <a:ext cx="8686800" cy="681182"/>
          </a:xfrm>
          <a:prstGeom prst="rect">
            <a:avLst/>
          </a:prstGeom>
          <a:noFill/>
        </p:spPr>
        <p:txBody>
          <a:bodyPr/>
          <a:lstStyle/>
          <a:p>
            <a:r>
              <a:rPr lang="en-US" sz="2400" dirty="0" smtClean="0">
                <a:solidFill>
                  <a:schemeClr val="accent1">
                    <a:lumMod val="50000"/>
                  </a:schemeClr>
                </a:solidFill>
                <a:effectLst/>
              </a:rPr>
              <a:t>Member ID Cards</a:t>
            </a:r>
            <a:br>
              <a:rPr lang="en-US" sz="2400" dirty="0" smtClean="0">
                <a:solidFill>
                  <a:schemeClr val="accent1">
                    <a:lumMod val="50000"/>
                  </a:schemeClr>
                </a:solidFill>
                <a:effectLst/>
              </a:rPr>
            </a:br>
            <a:r>
              <a:rPr lang="en-US" sz="1800" b="0" i="1" dirty="0" smtClean="0">
                <a:solidFill>
                  <a:schemeClr val="accent1">
                    <a:lumMod val="50000"/>
                  </a:schemeClr>
                </a:solidFill>
                <a:effectLst/>
              </a:rPr>
              <a:t>Suitcase Logo</a:t>
            </a:r>
          </a:p>
        </p:txBody>
      </p:sp>
      <p:pic>
        <p:nvPicPr>
          <p:cNvPr id="28676" name="Picture 4" descr="PPO"/>
          <p:cNvPicPr>
            <a:picLocks noChangeAspect="1" noChangeArrowheads="1"/>
          </p:cNvPicPr>
          <p:nvPr/>
        </p:nvPicPr>
        <p:blipFill>
          <a:blip r:embed="rId3" cstate="print"/>
          <a:srcRect/>
          <a:stretch>
            <a:fillRect/>
          </a:stretch>
        </p:blipFill>
        <p:spPr bwMode="auto">
          <a:xfrm>
            <a:off x="485328" y="2640797"/>
            <a:ext cx="1128712" cy="860425"/>
          </a:xfrm>
          <a:prstGeom prst="rect">
            <a:avLst/>
          </a:prstGeom>
          <a:noFill/>
          <a:ln w="9525">
            <a:noFill/>
            <a:miter lim="800000"/>
            <a:headEnd/>
            <a:tailEnd/>
          </a:ln>
        </p:spPr>
      </p:pic>
      <p:sp>
        <p:nvSpPr>
          <p:cNvPr id="28677" name="Rectangle 11"/>
          <p:cNvSpPr>
            <a:spLocks noChangeArrowheads="1"/>
          </p:cNvSpPr>
          <p:nvPr/>
        </p:nvSpPr>
        <p:spPr bwMode="auto">
          <a:xfrm>
            <a:off x="1716563" y="2288638"/>
            <a:ext cx="6918325" cy="1749047"/>
          </a:xfrm>
          <a:prstGeom prst="roundRect">
            <a:avLst>
              <a:gd name="adj" fmla="val 7960"/>
            </a:avLst>
          </a:prstGeom>
          <a:solidFill>
            <a:schemeClr val="tx2"/>
          </a:solidFill>
          <a:ln w="9525" algn="ctr">
            <a:noFill/>
            <a:miter lim="800000"/>
            <a:headEnd/>
            <a:tailEnd/>
          </a:ln>
        </p:spPr>
        <p:txBody>
          <a:bodyPr lIns="182880" tIns="0"/>
          <a:lstStyle/>
          <a:p>
            <a:endParaRPr lang="en-US" dirty="0">
              <a:solidFill>
                <a:srgbClr val="FF0000"/>
              </a:solidFill>
            </a:endParaRPr>
          </a:p>
        </p:txBody>
      </p:sp>
      <p:sp>
        <p:nvSpPr>
          <p:cNvPr id="28678" name="Rectangle 3"/>
          <p:cNvSpPr>
            <a:spLocks noChangeArrowheads="1"/>
          </p:cNvSpPr>
          <p:nvPr/>
        </p:nvSpPr>
        <p:spPr bwMode="auto">
          <a:xfrm>
            <a:off x="1902301" y="2288638"/>
            <a:ext cx="6588556" cy="1660525"/>
          </a:xfrm>
          <a:prstGeom prst="rect">
            <a:avLst/>
          </a:prstGeom>
          <a:noFill/>
          <a:ln w="9525">
            <a:noFill/>
            <a:miter lim="800000"/>
            <a:headEnd/>
            <a:tailEnd/>
          </a:ln>
        </p:spPr>
        <p:txBody>
          <a:bodyPr lIns="0"/>
          <a:lstStyle/>
          <a:p>
            <a:pPr marL="169863" indent="-169863" eaLnBrk="0" hangingPunct="0">
              <a:lnSpc>
                <a:spcPct val="95000"/>
              </a:lnSpc>
              <a:spcBef>
                <a:spcPct val="40000"/>
              </a:spcBef>
              <a:buClr>
                <a:srgbClr val="417191"/>
              </a:buClr>
              <a:buSzPct val="100000"/>
              <a:buFont typeface="Arial" pitchFamily="34" charset="0"/>
              <a:buChar char="•"/>
            </a:pPr>
            <a:r>
              <a:rPr lang="en-US" sz="1800" i="0" dirty="0" smtClean="0">
                <a:latin typeface="Arial" pitchFamily="34" charset="0"/>
                <a:cs typeface="Arial" pitchFamily="34" charset="0"/>
              </a:rPr>
              <a:t>The PPO </a:t>
            </a:r>
            <a:r>
              <a:rPr lang="en-US" sz="1800" i="0" dirty="0">
                <a:latin typeface="Arial" pitchFamily="34" charset="0"/>
                <a:cs typeface="Arial" pitchFamily="34" charset="0"/>
              </a:rPr>
              <a:t>in </a:t>
            </a:r>
            <a:r>
              <a:rPr lang="en-US" sz="1800" i="0" dirty="0" smtClean="0">
                <a:latin typeface="Arial" pitchFamily="34" charset="0"/>
                <a:cs typeface="Arial" pitchFamily="34" charset="0"/>
              </a:rPr>
              <a:t>suitcase indicates: </a:t>
            </a:r>
            <a:endParaRPr lang="en-US" sz="1800" i="0" strike="sngStrike" dirty="0" smtClean="0">
              <a:latin typeface="Arial" pitchFamily="34" charset="0"/>
              <a:cs typeface="Arial" pitchFamily="34" charset="0"/>
            </a:endParaRPr>
          </a:p>
          <a:p>
            <a:pPr marL="404813" lvl="1" indent="-231775" eaLnBrk="0" hangingPunct="0">
              <a:lnSpc>
                <a:spcPct val="95000"/>
              </a:lnSpc>
              <a:spcBef>
                <a:spcPct val="40000"/>
              </a:spcBef>
              <a:buClr>
                <a:srgbClr val="417191"/>
              </a:buClr>
              <a:buSzPct val="100000"/>
              <a:buFont typeface="Arial" panose="020B0604020202020204" pitchFamily="34" charset="0"/>
              <a:buChar char="−"/>
            </a:pPr>
            <a:r>
              <a:rPr lang="en-US" sz="1600" b="0" i="0" dirty="0" smtClean="0">
                <a:latin typeface="Arial" pitchFamily="34" charset="0"/>
                <a:cs typeface="Arial" pitchFamily="34" charset="0"/>
              </a:rPr>
              <a:t>The </a:t>
            </a:r>
            <a:r>
              <a:rPr lang="en-US" sz="1600" b="0" i="0" dirty="0">
                <a:latin typeface="Arial" pitchFamily="34" charset="0"/>
                <a:cs typeface="Arial" pitchFamily="34" charset="0"/>
              </a:rPr>
              <a:t>member is enrolled in a PPO or EPO product</a:t>
            </a:r>
            <a:br>
              <a:rPr lang="en-US" sz="1600" b="0" i="0" dirty="0">
                <a:latin typeface="Arial" pitchFamily="34" charset="0"/>
                <a:cs typeface="Arial" pitchFamily="34" charset="0"/>
              </a:rPr>
            </a:br>
            <a:r>
              <a:rPr lang="en-US" sz="1600" b="0" i="0" dirty="0">
                <a:latin typeface="Arial" pitchFamily="34" charset="0"/>
                <a:cs typeface="Arial" pitchFamily="34" charset="0"/>
              </a:rPr>
              <a:t>(back of card may identify benefit limitations for EPO members).</a:t>
            </a:r>
          </a:p>
          <a:p>
            <a:pPr marL="404813" lvl="1" indent="-231775" eaLnBrk="0" hangingPunct="0">
              <a:lnSpc>
                <a:spcPct val="95000"/>
              </a:lnSpc>
              <a:spcBef>
                <a:spcPct val="40000"/>
              </a:spcBef>
              <a:buClr>
                <a:srgbClr val="417191"/>
              </a:buClr>
              <a:buSzPct val="100000"/>
              <a:buFont typeface="Arial" panose="020B0604020202020204" pitchFamily="34" charset="0"/>
              <a:buChar char="−"/>
            </a:pPr>
            <a:r>
              <a:rPr lang="en-US" sz="1600" b="0" i="0" dirty="0" smtClean="0">
                <a:latin typeface="Arial" pitchFamily="34" charset="0"/>
                <a:cs typeface="Arial" pitchFamily="34" charset="0"/>
              </a:rPr>
              <a:t>The provider is reimbursed at the Par/Host Plan’s PPO reimbursement level.</a:t>
            </a:r>
          </a:p>
        </p:txBody>
      </p:sp>
      <p:sp>
        <p:nvSpPr>
          <p:cNvPr id="28683" name="Rectangle 3"/>
          <p:cNvSpPr>
            <a:spLocks noChangeArrowheads="1"/>
          </p:cNvSpPr>
          <p:nvPr/>
        </p:nvSpPr>
        <p:spPr bwMode="auto">
          <a:xfrm>
            <a:off x="1716563" y="4439239"/>
            <a:ext cx="6699250" cy="1973263"/>
          </a:xfrm>
          <a:prstGeom prst="roundRect">
            <a:avLst>
              <a:gd name="adj" fmla="val 16667"/>
            </a:avLst>
          </a:prstGeom>
          <a:noFill/>
          <a:ln w="9525">
            <a:noFill/>
            <a:miter lim="800000"/>
            <a:headEnd/>
            <a:tailEnd/>
          </a:ln>
        </p:spPr>
        <p:txBody>
          <a:bodyPr lIns="0"/>
          <a:lstStyle/>
          <a:p>
            <a:pPr marL="169863" indent="-169863" eaLnBrk="0" hangingPunct="0">
              <a:lnSpc>
                <a:spcPct val="80000"/>
              </a:lnSpc>
              <a:spcBef>
                <a:spcPct val="40000"/>
              </a:spcBef>
              <a:buClr>
                <a:srgbClr val="417191"/>
              </a:buClr>
              <a:buSzPct val="100000"/>
              <a:buFontTx/>
              <a:buChar char="•"/>
            </a:pPr>
            <a:r>
              <a:rPr lang="en-US" dirty="0" smtClean="0">
                <a:latin typeface="Arial" pitchFamily="34" charset="0"/>
                <a:cs typeface="Arial" pitchFamily="34" charset="0"/>
              </a:rPr>
              <a:t>The PPOB </a:t>
            </a:r>
            <a:r>
              <a:rPr lang="en-US" dirty="0">
                <a:latin typeface="Arial" pitchFamily="34" charset="0"/>
                <a:cs typeface="Arial" pitchFamily="34" charset="0"/>
              </a:rPr>
              <a:t>in a </a:t>
            </a:r>
            <a:r>
              <a:rPr lang="en-US" dirty="0" smtClean="0">
                <a:latin typeface="Arial" pitchFamily="34" charset="0"/>
                <a:cs typeface="Arial" pitchFamily="34" charset="0"/>
              </a:rPr>
              <a:t>suitcase indicates:</a:t>
            </a:r>
            <a:endParaRPr lang="en-US" dirty="0">
              <a:latin typeface="Arial" pitchFamily="34" charset="0"/>
              <a:cs typeface="Arial" pitchFamily="34" charset="0"/>
            </a:endParaRPr>
          </a:p>
          <a:p>
            <a:pPr marL="573088" lvl="1" indent="-227013" eaLnBrk="0" hangingPunct="0">
              <a:lnSpc>
                <a:spcPct val="95000"/>
              </a:lnSpc>
              <a:spcBef>
                <a:spcPct val="40000"/>
              </a:spcBef>
              <a:buClr>
                <a:srgbClr val="417191"/>
              </a:buClr>
              <a:buSzPct val="100000"/>
              <a:buFontTx/>
              <a:buChar char="–"/>
            </a:pPr>
            <a:r>
              <a:rPr lang="en-US" sz="1600" dirty="0" smtClean="0">
                <a:latin typeface="Arial" pitchFamily="34" charset="0"/>
                <a:cs typeface="Arial" pitchFamily="34" charset="0"/>
              </a:rPr>
              <a:t>The </a:t>
            </a:r>
            <a:r>
              <a:rPr lang="en-US" sz="1600" dirty="0">
                <a:latin typeface="Arial" pitchFamily="34" charset="0"/>
                <a:cs typeface="Arial" pitchFamily="34" charset="0"/>
              </a:rPr>
              <a:t>member has access </a:t>
            </a:r>
            <a:r>
              <a:rPr lang="en-US" sz="1600" dirty="0" smtClean="0">
                <a:latin typeface="Arial" pitchFamily="34" charset="0"/>
                <a:cs typeface="Arial" pitchFamily="34" charset="0"/>
              </a:rPr>
              <a:t>to the</a:t>
            </a:r>
            <a:r>
              <a:rPr lang="en-US" sz="1600" dirty="0">
                <a:latin typeface="Arial" pitchFamily="34" charset="0"/>
                <a:cs typeface="Arial" pitchFamily="34" charset="0"/>
              </a:rPr>
              <a:t> </a:t>
            </a:r>
            <a:r>
              <a:rPr lang="en-US" sz="1600" dirty="0" smtClean="0">
                <a:latin typeface="Arial" pitchFamily="34" charset="0"/>
                <a:cs typeface="Arial" pitchFamily="34" charset="0"/>
              </a:rPr>
              <a:t>exchange PPO </a:t>
            </a:r>
            <a:r>
              <a:rPr lang="en-US" sz="1600" dirty="0">
                <a:latin typeface="Arial" pitchFamily="34" charset="0"/>
                <a:cs typeface="Arial" pitchFamily="34" charset="0"/>
              </a:rPr>
              <a:t>network, referred to as BlueCard PPO Basic</a:t>
            </a:r>
            <a:r>
              <a:rPr lang="en-US" sz="1600" dirty="0" smtClean="0">
                <a:latin typeface="Arial" pitchFamily="34" charset="0"/>
                <a:cs typeface="Arial" pitchFamily="34" charset="0"/>
              </a:rPr>
              <a:t>.</a:t>
            </a:r>
          </a:p>
          <a:p>
            <a:pPr marL="573088" lvl="1" indent="-227013" eaLnBrk="0" hangingPunct="0">
              <a:lnSpc>
                <a:spcPct val="95000"/>
              </a:lnSpc>
              <a:spcBef>
                <a:spcPct val="40000"/>
              </a:spcBef>
              <a:buClr>
                <a:srgbClr val="417191"/>
              </a:buClr>
              <a:buSzPct val="100000"/>
              <a:buFontTx/>
              <a:buChar char="–"/>
            </a:pPr>
            <a:r>
              <a:rPr lang="en-US" sz="1600" dirty="0" smtClean="0">
                <a:latin typeface="Arial" pitchFamily="34" charset="0"/>
                <a:cs typeface="Arial" pitchFamily="34" charset="0"/>
              </a:rPr>
              <a:t>The provider is reimbursed at the Par/Host Plan’s PPOB reimbursement level.</a:t>
            </a:r>
          </a:p>
          <a:p>
            <a:pPr marL="573088" lvl="1" indent="-227013" eaLnBrk="0" hangingPunct="0">
              <a:lnSpc>
                <a:spcPct val="95000"/>
              </a:lnSpc>
              <a:spcBef>
                <a:spcPct val="40000"/>
              </a:spcBef>
              <a:buClr>
                <a:srgbClr val="417191"/>
              </a:buClr>
              <a:buSzPct val="100000"/>
              <a:buFontTx/>
              <a:buChar char="–"/>
            </a:pPr>
            <a:endParaRPr lang="en-US" sz="1600" dirty="0">
              <a:latin typeface="Arial" pitchFamily="34" charset="0"/>
              <a:cs typeface="Arial" pitchFamily="34" charset="0"/>
            </a:endParaRPr>
          </a:p>
        </p:txBody>
      </p:sp>
      <p:pic>
        <p:nvPicPr>
          <p:cNvPr id="11" name="Picture 10"/>
          <p:cNvPicPr/>
          <p:nvPr/>
        </p:nvPicPr>
        <p:blipFill>
          <a:blip r:embed="rId4" cstate="print"/>
          <a:srcRect/>
          <a:stretch>
            <a:fillRect/>
          </a:stretch>
        </p:blipFill>
        <p:spPr bwMode="auto">
          <a:xfrm>
            <a:off x="460434" y="4683365"/>
            <a:ext cx="1124712" cy="859536"/>
          </a:xfrm>
          <a:prstGeom prst="rect">
            <a:avLst/>
          </a:prstGeom>
          <a:noFill/>
          <a:ln w="9525">
            <a:noFill/>
            <a:miter lim="800000"/>
            <a:headEnd/>
            <a:tailEnd/>
          </a:ln>
        </p:spPr>
      </p:pic>
    </p:spTree>
    <p:extLst>
      <p:ext uri="{BB962C8B-B14F-4D97-AF65-F5344CB8AC3E}">
        <p14:creationId xmlns:p14="http://schemas.microsoft.com/office/powerpoint/2010/main" val="385836683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Rectangle 11"/>
          <p:cNvSpPr>
            <a:spLocks noChangeArrowheads="1"/>
          </p:cNvSpPr>
          <p:nvPr/>
        </p:nvSpPr>
        <p:spPr bwMode="auto">
          <a:xfrm>
            <a:off x="1648301" y="2500958"/>
            <a:ext cx="6918325" cy="2193188"/>
          </a:xfrm>
          <a:prstGeom prst="roundRect">
            <a:avLst>
              <a:gd name="adj" fmla="val 7960"/>
            </a:avLst>
          </a:prstGeom>
          <a:solidFill>
            <a:schemeClr val="accent4"/>
          </a:solidFill>
          <a:ln w="9525" algn="ctr">
            <a:noFill/>
            <a:miter lim="800000"/>
            <a:headEnd/>
            <a:tailEnd/>
          </a:ln>
        </p:spPr>
        <p:txBody>
          <a:bodyPr lIns="182880" tIns="0"/>
          <a:lstStyle/>
          <a:p>
            <a:endParaRPr lang="en-US" dirty="0"/>
          </a:p>
        </p:txBody>
      </p:sp>
      <p:sp>
        <p:nvSpPr>
          <p:cNvPr id="13" name="Content Placeholder 12"/>
          <p:cNvSpPr>
            <a:spLocks noGrp="1"/>
          </p:cNvSpPr>
          <p:nvPr>
            <p:ph idx="13"/>
          </p:nvPr>
        </p:nvSpPr>
        <p:spPr>
          <a:xfrm>
            <a:off x="411078" y="1712354"/>
            <a:ext cx="8229600" cy="685800"/>
          </a:xfrm>
        </p:spPr>
        <p:txBody>
          <a:bodyPr/>
          <a:lstStyle/>
          <a:p>
            <a:r>
              <a:rPr lang="en-US" sz="1800" dirty="0" smtClean="0"/>
              <a:t>The suitcase logo also provides information about the member.</a:t>
            </a:r>
          </a:p>
          <a:p>
            <a:endParaRPr lang="en-US" sz="1800" dirty="0"/>
          </a:p>
        </p:txBody>
      </p:sp>
      <p:sp>
        <p:nvSpPr>
          <p:cNvPr id="28675" name="Rectangle 9"/>
          <p:cNvSpPr>
            <a:spLocks noGrp="1" noChangeArrowheads="1"/>
          </p:cNvSpPr>
          <p:nvPr>
            <p:ph type="title"/>
          </p:nvPr>
        </p:nvSpPr>
        <p:spPr>
          <a:xfrm>
            <a:off x="457200" y="810781"/>
            <a:ext cx="8686800" cy="681182"/>
          </a:xfrm>
          <a:prstGeom prst="rect">
            <a:avLst/>
          </a:prstGeom>
          <a:noFill/>
        </p:spPr>
        <p:txBody>
          <a:bodyPr/>
          <a:lstStyle/>
          <a:p>
            <a:r>
              <a:rPr lang="en-US" sz="2400" dirty="0" smtClean="0">
                <a:solidFill>
                  <a:schemeClr val="accent1">
                    <a:lumMod val="50000"/>
                  </a:schemeClr>
                </a:solidFill>
              </a:rPr>
              <a:t>Member </a:t>
            </a:r>
            <a:r>
              <a:rPr lang="en-US" sz="2400" dirty="0">
                <a:solidFill>
                  <a:schemeClr val="accent1">
                    <a:lumMod val="50000"/>
                  </a:schemeClr>
                </a:solidFill>
              </a:rPr>
              <a:t>ID Cards</a:t>
            </a:r>
            <a:br>
              <a:rPr lang="en-US" sz="2400" dirty="0">
                <a:solidFill>
                  <a:schemeClr val="accent1">
                    <a:lumMod val="50000"/>
                  </a:schemeClr>
                </a:solidFill>
              </a:rPr>
            </a:br>
            <a:r>
              <a:rPr lang="en-US" sz="1800" b="0" i="1" dirty="0" smtClean="0">
                <a:solidFill>
                  <a:schemeClr val="accent1">
                    <a:lumMod val="50000"/>
                  </a:schemeClr>
                </a:solidFill>
              </a:rPr>
              <a:t>Suitcase </a:t>
            </a:r>
            <a:r>
              <a:rPr lang="en-US" sz="1800" b="0" i="1" dirty="0">
                <a:solidFill>
                  <a:schemeClr val="accent1">
                    <a:lumMod val="50000"/>
                  </a:schemeClr>
                </a:solidFill>
              </a:rPr>
              <a:t>Logo</a:t>
            </a:r>
            <a:endParaRPr lang="en-US" sz="1800" b="0" i="1" strike="sngStrike" dirty="0" smtClean="0">
              <a:solidFill>
                <a:schemeClr val="accent1">
                  <a:lumMod val="50000"/>
                </a:schemeClr>
              </a:solidFill>
              <a:effectLst/>
            </a:endParaRPr>
          </a:p>
        </p:txBody>
      </p:sp>
      <p:sp>
        <p:nvSpPr>
          <p:cNvPr id="28683" name="Rectangle 3"/>
          <p:cNvSpPr>
            <a:spLocks noChangeArrowheads="1"/>
          </p:cNvSpPr>
          <p:nvPr/>
        </p:nvSpPr>
        <p:spPr bwMode="auto">
          <a:xfrm>
            <a:off x="1685000" y="2720882"/>
            <a:ext cx="6699250" cy="1973263"/>
          </a:xfrm>
          <a:prstGeom prst="roundRect">
            <a:avLst>
              <a:gd name="adj" fmla="val 16667"/>
            </a:avLst>
          </a:prstGeom>
          <a:noFill/>
          <a:ln w="9525">
            <a:noFill/>
            <a:miter lim="800000"/>
            <a:headEnd/>
            <a:tailEnd/>
          </a:ln>
        </p:spPr>
        <p:txBody>
          <a:bodyPr lIns="0"/>
          <a:lstStyle/>
          <a:p>
            <a:pPr marL="169863" indent="-169863" eaLnBrk="0" hangingPunct="0">
              <a:lnSpc>
                <a:spcPct val="80000"/>
              </a:lnSpc>
              <a:spcBef>
                <a:spcPct val="40000"/>
              </a:spcBef>
              <a:buClr>
                <a:srgbClr val="417191"/>
              </a:buClr>
              <a:buSzPct val="100000"/>
              <a:buFontTx/>
              <a:buChar char="•"/>
            </a:pPr>
            <a:r>
              <a:rPr lang="en-US" dirty="0"/>
              <a:t>The empty suitcase logo </a:t>
            </a:r>
            <a:r>
              <a:rPr lang="en-US" dirty="0" smtClean="0"/>
              <a:t>indicates:</a:t>
            </a:r>
            <a:endParaRPr lang="en-US" dirty="0" smtClean="0">
              <a:latin typeface="Arial" pitchFamily="34" charset="0"/>
              <a:cs typeface="Arial" pitchFamily="34" charset="0"/>
            </a:endParaRPr>
          </a:p>
          <a:p>
            <a:pPr marL="404813" lvl="1" indent="-231775" eaLnBrk="0" hangingPunct="0">
              <a:lnSpc>
                <a:spcPct val="95000"/>
              </a:lnSpc>
              <a:spcBef>
                <a:spcPct val="40000"/>
              </a:spcBef>
              <a:buClr>
                <a:srgbClr val="417191"/>
              </a:buClr>
              <a:buSzPct val="100000"/>
              <a:buFontTx/>
              <a:buChar char="–"/>
            </a:pPr>
            <a:r>
              <a:rPr lang="en-US" sz="1600" dirty="0" smtClean="0">
                <a:latin typeface="Arial" pitchFamily="34" charset="0"/>
                <a:cs typeface="Arial" pitchFamily="34" charset="0"/>
              </a:rPr>
              <a:t>The </a:t>
            </a:r>
            <a:r>
              <a:rPr lang="en-US" sz="1600" dirty="0">
                <a:latin typeface="Arial" pitchFamily="34" charset="0"/>
                <a:cs typeface="Arial" pitchFamily="34" charset="0"/>
              </a:rPr>
              <a:t>member is enrolled in either </a:t>
            </a:r>
            <a:r>
              <a:rPr lang="en-US" sz="1600" dirty="0" smtClean="0">
                <a:latin typeface="Arial" pitchFamily="34" charset="0"/>
                <a:cs typeface="Arial" pitchFamily="34" charset="0"/>
              </a:rPr>
              <a:t>a Traditional</a:t>
            </a:r>
            <a:r>
              <a:rPr lang="en-US" sz="1600" dirty="0">
                <a:latin typeface="Arial" pitchFamily="34" charset="0"/>
                <a:cs typeface="Arial" pitchFamily="34" charset="0"/>
              </a:rPr>
              <a:t>, HMO, POS, or Limited Benefits product.</a:t>
            </a:r>
          </a:p>
          <a:p>
            <a:pPr marL="404813" lvl="1" indent="-231775" eaLnBrk="0" hangingPunct="0">
              <a:lnSpc>
                <a:spcPct val="95000"/>
              </a:lnSpc>
              <a:spcBef>
                <a:spcPct val="40000"/>
              </a:spcBef>
              <a:buClr>
                <a:srgbClr val="417191"/>
              </a:buClr>
              <a:buSzPct val="100000"/>
              <a:buFontTx/>
              <a:buChar char="–"/>
            </a:pPr>
            <a:r>
              <a:rPr lang="en-US" sz="1600" dirty="0">
                <a:latin typeface="Arial" pitchFamily="34" charset="0"/>
                <a:cs typeface="Arial" pitchFamily="34" charset="0"/>
              </a:rPr>
              <a:t>The provider will be reimbursed at the </a:t>
            </a:r>
            <a:r>
              <a:rPr lang="en-US" sz="1600" dirty="0" smtClean="0">
                <a:latin typeface="Arial" pitchFamily="34" charset="0"/>
                <a:cs typeface="Arial" pitchFamily="34" charset="0"/>
              </a:rPr>
              <a:t>Par/Host </a:t>
            </a:r>
            <a:r>
              <a:rPr lang="en-US" sz="1600" dirty="0">
                <a:latin typeface="Arial" pitchFamily="34" charset="0"/>
                <a:cs typeface="Arial" pitchFamily="34" charset="0"/>
              </a:rPr>
              <a:t>Plan’s </a:t>
            </a:r>
            <a:r>
              <a:rPr lang="en-US" sz="1600" dirty="0" smtClean="0">
                <a:latin typeface="Arial" pitchFamily="34" charset="0"/>
                <a:cs typeface="Arial" pitchFamily="34" charset="0"/>
              </a:rPr>
              <a:t>Traditional reimbursement </a:t>
            </a:r>
            <a:r>
              <a:rPr lang="en-US" sz="1600" dirty="0">
                <a:latin typeface="Arial" pitchFamily="34" charset="0"/>
                <a:cs typeface="Arial" pitchFamily="34" charset="0"/>
              </a:rPr>
              <a:t>level. </a:t>
            </a:r>
          </a:p>
          <a:p>
            <a:pPr marL="346075" lvl="1" eaLnBrk="0" hangingPunct="0">
              <a:lnSpc>
                <a:spcPct val="95000"/>
              </a:lnSpc>
              <a:spcBef>
                <a:spcPct val="40000"/>
              </a:spcBef>
              <a:buClr>
                <a:srgbClr val="417191"/>
              </a:buClr>
              <a:buSzPct val="100000"/>
            </a:pPr>
            <a:endParaRPr lang="en-US" sz="1600" strike="sngStrike" dirty="0">
              <a:latin typeface="Arial" pitchFamily="34" charset="0"/>
              <a:cs typeface="Arial" pitchFamily="34" charset="0"/>
            </a:endParaRPr>
          </a:p>
        </p:txBody>
      </p:sp>
      <p:pic>
        <p:nvPicPr>
          <p:cNvPr id="28681" name="Picture 5"/>
          <p:cNvPicPr>
            <a:picLocks noChangeAspect="1" noChangeArrowheads="1"/>
          </p:cNvPicPr>
          <p:nvPr/>
        </p:nvPicPr>
        <p:blipFill>
          <a:blip r:embed="rId3" cstate="print"/>
          <a:srcRect/>
          <a:stretch>
            <a:fillRect/>
          </a:stretch>
        </p:blipFill>
        <p:spPr bwMode="auto">
          <a:xfrm>
            <a:off x="424525" y="2928520"/>
            <a:ext cx="1169988" cy="927100"/>
          </a:xfrm>
          <a:prstGeom prst="rect">
            <a:avLst/>
          </a:prstGeom>
          <a:noFill/>
          <a:ln w="9525">
            <a:noFill/>
            <a:miter lim="800000"/>
            <a:headEnd/>
            <a:tailEnd/>
          </a:ln>
        </p:spPr>
      </p:pic>
    </p:spTree>
    <p:extLst>
      <p:ext uri="{BB962C8B-B14F-4D97-AF65-F5344CB8AC3E}">
        <p14:creationId xmlns:p14="http://schemas.microsoft.com/office/powerpoint/2010/main" val="172357572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5"/>
          <p:cNvSpPr/>
          <p:nvPr/>
        </p:nvSpPr>
        <p:spPr>
          <a:xfrm>
            <a:off x="0" y="5913217"/>
            <a:ext cx="9144000" cy="7464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idx="13"/>
          </p:nvPr>
        </p:nvSpPr>
        <p:spPr>
          <a:xfrm>
            <a:off x="457201" y="1755981"/>
            <a:ext cx="8229600" cy="685800"/>
          </a:xfrm>
        </p:spPr>
        <p:txBody>
          <a:bodyPr/>
          <a:lstStyle/>
          <a:p>
            <a:r>
              <a:rPr lang="en-US" sz="1800" dirty="0" smtClean="0"/>
              <a:t>Some BCBS ID cards must exclude the suitcase logo.</a:t>
            </a:r>
          </a:p>
          <a:p>
            <a:endParaRPr lang="en-US" dirty="0"/>
          </a:p>
        </p:txBody>
      </p:sp>
      <p:sp>
        <p:nvSpPr>
          <p:cNvPr id="29699" name="Rectangle 7"/>
          <p:cNvSpPr>
            <a:spLocks noGrp="1" noChangeArrowheads="1"/>
          </p:cNvSpPr>
          <p:nvPr>
            <p:ph type="title"/>
          </p:nvPr>
        </p:nvSpPr>
        <p:spPr>
          <a:xfrm>
            <a:off x="434051" y="800916"/>
            <a:ext cx="8229600" cy="1013370"/>
          </a:xfrm>
          <a:prstGeom prst="rect">
            <a:avLst/>
          </a:prstGeom>
          <a:noFill/>
        </p:spPr>
        <p:txBody>
          <a:bodyPr/>
          <a:lstStyle/>
          <a:p>
            <a:r>
              <a:rPr lang="en-US" sz="2400" dirty="0" smtClean="0">
                <a:solidFill>
                  <a:schemeClr val="accent1">
                    <a:lumMod val="50000"/>
                  </a:schemeClr>
                </a:solidFill>
              </a:rPr>
              <a:t>Member </a:t>
            </a:r>
            <a:r>
              <a:rPr lang="en-US" sz="2400" dirty="0">
                <a:solidFill>
                  <a:schemeClr val="accent1">
                    <a:lumMod val="50000"/>
                  </a:schemeClr>
                </a:solidFill>
              </a:rPr>
              <a:t>ID Cards</a:t>
            </a:r>
            <a:br>
              <a:rPr lang="en-US" sz="2400" dirty="0">
                <a:solidFill>
                  <a:schemeClr val="accent1">
                    <a:lumMod val="50000"/>
                  </a:schemeClr>
                </a:solidFill>
              </a:rPr>
            </a:br>
            <a:r>
              <a:rPr lang="en-US" sz="1800" b="0" i="1" dirty="0" smtClean="0">
                <a:solidFill>
                  <a:schemeClr val="accent1">
                    <a:lumMod val="50000"/>
                  </a:schemeClr>
                </a:solidFill>
              </a:rPr>
              <a:t>Suitcase </a:t>
            </a:r>
            <a:r>
              <a:rPr lang="en-US" sz="1800" b="0" i="1" dirty="0">
                <a:solidFill>
                  <a:schemeClr val="accent1">
                    <a:lumMod val="50000"/>
                  </a:schemeClr>
                </a:solidFill>
              </a:rPr>
              <a:t>Logo</a:t>
            </a:r>
            <a:r>
              <a:rPr lang="en-US" dirty="0" smtClean="0">
                <a:solidFill>
                  <a:schemeClr val="accent1">
                    <a:lumMod val="50000"/>
                  </a:schemeClr>
                </a:solidFill>
                <a:effectLst/>
              </a:rPr>
              <a:t/>
            </a:r>
            <a:br>
              <a:rPr lang="en-US" dirty="0" smtClean="0">
                <a:solidFill>
                  <a:schemeClr val="accent1">
                    <a:lumMod val="50000"/>
                  </a:schemeClr>
                </a:solidFill>
                <a:effectLst/>
              </a:rPr>
            </a:br>
            <a:endParaRPr lang="en-US" sz="1800" b="0" i="1" strike="sngStrike" dirty="0" smtClean="0">
              <a:solidFill>
                <a:schemeClr val="accent1">
                  <a:lumMod val="50000"/>
                </a:schemeClr>
              </a:solidFill>
              <a:effectLst/>
            </a:endParaRPr>
          </a:p>
        </p:txBody>
      </p:sp>
      <p:sp>
        <p:nvSpPr>
          <p:cNvPr id="29701" name="Rectangle 3"/>
          <p:cNvSpPr>
            <a:spLocks noChangeArrowheads="1"/>
          </p:cNvSpPr>
          <p:nvPr/>
        </p:nvSpPr>
        <p:spPr bwMode="auto">
          <a:xfrm>
            <a:off x="457201" y="2232687"/>
            <a:ext cx="8134350" cy="4675187"/>
          </a:xfrm>
          <a:prstGeom prst="rect">
            <a:avLst/>
          </a:prstGeom>
          <a:noFill/>
          <a:ln w="9525">
            <a:noFill/>
            <a:miter lim="800000"/>
            <a:headEnd/>
            <a:tailEnd/>
          </a:ln>
        </p:spPr>
        <p:txBody>
          <a:bodyPr lIns="0"/>
          <a:lstStyle/>
          <a:p>
            <a:pPr marL="231775" indent="-231775" eaLnBrk="0" hangingPunct="0">
              <a:lnSpc>
                <a:spcPct val="95000"/>
              </a:lnSpc>
              <a:spcBef>
                <a:spcPct val="85000"/>
              </a:spcBef>
              <a:buClr>
                <a:srgbClr val="417191"/>
              </a:buClr>
              <a:buSzPct val="100000"/>
              <a:buFontTx/>
              <a:buChar char="•"/>
            </a:pPr>
            <a:r>
              <a:rPr lang="en-US" sz="1600" b="0" i="0" dirty="0">
                <a:latin typeface="Arial" pitchFamily="34" charset="0"/>
                <a:cs typeface="Arial" pitchFamily="34" charset="0"/>
              </a:rPr>
              <a:t>A suitcase does not appear on ID cards </a:t>
            </a:r>
            <a:r>
              <a:rPr lang="en-US" sz="1600" b="0" i="0" dirty="0" smtClean="0">
                <a:latin typeface="Arial" pitchFamily="34" charset="0"/>
                <a:cs typeface="Arial" pitchFamily="34" charset="0"/>
              </a:rPr>
              <a:t>for BCBS members enrolled in products that are not eligible for </a:t>
            </a:r>
            <a:r>
              <a:rPr lang="en-US" sz="1600" dirty="0" smtClean="0">
                <a:latin typeface="Arial" pitchFamily="34" charset="0"/>
                <a:cs typeface="Arial" pitchFamily="34" charset="0"/>
              </a:rPr>
              <a:t>delivery through </a:t>
            </a:r>
            <a:r>
              <a:rPr lang="en-US" sz="1600" b="0" i="0" dirty="0" smtClean="0">
                <a:latin typeface="Arial" pitchFamily="34" charset="0"/>
                <a:cs typeface="Arial" pitchFamily="34" charset="0"/>
              </a:rPr>
              <a:t>BlueCard such as:</a:t>
            </a:r>
            <a:endParaRPr lang="en-US" sz="1600" b="0" i="0" dirty="0">
              <a:latin typeface="Arial" pitchFamily="34" charset="0"/>
              <a:cs typeface="Arial" pitchFamily="34" charset="0"/>
            </a:endParaRPr>
          </a:p>
          <a:p>
            <a:pPr marL="628650" lvl="1" indent="-231775" eaLnBrk="0" hangingPunct="0">
              <a:lnSpc>
                <a:spcPct val="95000"/>
              </a:lnSpc>
              <a:spcBef>
                <a:spcPct val="55000"/>
              </a:spcBef>
              <a:buClr>
                <a:srgbClr val="417191"/>
              </a:buClr>
              <a:buSzPct val="100000"/>
              <a:buFontTx/>
              <a:buChar char="–"/>
            </a:pPr>
            <a:r>
              <a:rPr lang="en-US" sz="1400" b="0" i="0" dirty="0">
                <a:latin typeface="Arial" pitchFamily="34" charset="0"/>
                <a:cs typeface="Arial" pitchFamily="34" charset="0"/>
              </a:rPr>
              <a:t>Medicare Complementary/Supplemental (also known as </a:t>
            </a:r>
            <a:r>
              <a:rPr lang="en-US" sz="1400" b="0" i="0" dirty="0" err="1">
                <a:latin typeface="Arial" pitchFamily="34" charset="0"/>
                <a:cs typeface="Arial" pitchFamily="34" charset="0"/>
              </a:rPr>
              <a:t>Medigap</a:t>
            </a:r>
            <a:r>
              <a:rPr lang="en-US" sz="1400" b="0" i="0" dirty="0" smtClean="0">
                <a:latin typeface="Arial" pitchFamily="34" charset="0"/>
                <a:cs typeface="Arial" pitchFamily="34" charset="0"/>
              </a:rPr>
              <a:t>).</a:t>
            </a:r>
            <a:endParaRPr lang="en-US" sz="1400" b="0" i="0" dirty="0">
              <a:latin typeface="Arial" pitchFamily="34" charset="0"/>
              <a:cs typeface="Arial" pitchFamily="34" charset="0"/>
            </a:endParaRPr>
          </a:p>
          <a:p>
            <a:pPr marL="628650" lvl="1" indent="-231775" eaLnBrk="0" hangingPunct="0">
              <a:lnSpc>
                <a:spcPct val="95000"/>
              </a:lnSpc>
              <a:spcBef>
                <a:spcPct val="55000"/>
              </a:spcBef>
              <a:buClr>
                <a:srgbClr val="417191"/>
              </a:buClr>
              <a:buSzPct val="100000"/>
              <a:buFontTx/>
              <a:buChar char="–"/>
            </a:pPr>
            <a:r>
              <a:rPr lang="en-US" sz="1400" b="0" i="0" dirty="0" smtClean="0">
                <a:latin typeface="Arial" pitchFamily="34" charset="0"/>
                <a:cs typeface="Arial" pitchFamily="34" charset="0"/>
              </a:rPr>
              <a:t>Medicaid.</a:t>
            </a:r>
            <a:endParaRPr lang="en-US" sz="1400" b="0" i="0" dirty="0">
              <a:latin typeface="Arial" pitchFamily="34" charset="0"/>
              <a:cs typeface="Arial" pitchFamily="34" charset="0"/>
            </a:endParaRPr>
          </a:p>
          <a:p>
            <a:pPr marL="628650" lvl="1" indent="-231775" eaLnBrk="0" hangingPunct="0">
              <a:lnSpc>
                <a:spcPct val="95000"/>
              </a:lnSpc>
              <a:spcBef>
                <a:spcPct val="55000"/>
              </a:spcBef>
              <a:buClr>
                <a:srgbClr val="417191"/>
              </a:buClr>
              <a:buSzPct val="100000"/>
              <a:buFontTx/>
              <a:buChar char="–"/>
            </a:pPr>
            <a:r>
              <a:rPr lang="en-US" sz="1400" b="0" i="0" dirty="0">
                <a:latin typeface="Arial" pitchFamily="34" charset="0"/>
                <a:cs typeface="Arial" pitchFamily="34" charset="0"/>
              </a:rPr>
              <a:t>State Children’s Health Insurance Program (SCHIP</a:t>
            </a:r>
            <a:r>
              <a:rPr lang="en-US" sz="1400" b="0" i="0" dirty="0" smtClean="0">
                <a:latin typeface="Arial" pitchFamily="34" charset="0"/>
                <a:cs typeface="Arial" pitchFamily="34" charset="0"/>
              </a:rPr>
              <a:t>).</a:t>
            </a:r>
            <a:endParaRPr lang="en-US" sz="1400" b="0" i="0" dirty="0">
              <a:latin typeface="Arial" pitchFamily="34" charset="0"/>
              <a:cs typeface="Arial" pitchFamily="34" charset="0"/>
            </a:endParaRPr>
          </a:p>
          <a:p>
            <a:pPr marL="231775" indent="-231775" eaLnBrk="0" hangingPunct="0">
              <a:lnSpc>
                <a:spcPct val="95000"/>
              </a:lnSpc>
              <a:spcBef>
                <a:spcPct val="85000"/>
              </a:spcBef>
              <a:buClr>
                <a:srgbClr val="417191"/>
              </a:buClr>
              <a:buSzPct val="100000"/>
              <a:buFontTx/>
              <a:buChar char="•"/>
            </a:pPr>
            <a:r>
              <a:rPr lang="en-US" sz="1600" b="0" i="0" dirty="0">
                <a:latin typeface="Arial" pitchFamily="34" charset="0"/>
                <a:cs typeface="Arial" pitchFamily="34" charset="0"/>
              </a:rPr>
              <a:t>Claims </a:t>
            </a:r>
            <a:r>
              <a:rPr lang="en-US" sz="1600" b="0" i="0" dirty="0" smtClean="0">
                <a:latin typeface="Arial" pitchFamily="34" charset="0"/>
                <a:cs typeface="Arial" pitchFamily="34" charset="0"/>
              </a:rPr>
              <a:t>for the products referenced above may </a:t>
            </a:r>
            <a:r>
              <a:rPr lang="en-US" sz="1600" b="0" i="0" dirty="0">
                <a:latin typeface="Arial" pitchFamily="34" charset="0"/>
                <a:cs typeface="Arial" pitchFamily="34" charset="0"/>
              </a:rPr>
              <a:t>be delivered through the same processing arrangement as BlueCard, but priced at Government-determined reimbursement </a:t>
            </a:r>
            <a:r>
              <a:rPr lang="en-US" sz="1600" b="0" i="0" dirty="0" smtClean="0">
                <a:latin typeface="Arial" pitchFamily="34" charset="0"/>
                <a:cs typeface="Arial" pitchFamily="34" charset="0"/>
              </a:rPr>
              <a:t>levels (e.g</a:t>
            </a:r>
            <a:r>
              <a:rPr lang="en-US" sz="1600" b="0" i="0" dirty="0">
                <a:latin typeface="Arial" pitchFamily="34" charset="0"/>
                <a:cs typeface="Arial" pitchFamily="34" charset="0"/>
              </a:rPr>
              <a:t>., Medicare or state Medicaid rate).</a:t>
            </a:r>
          </a:p>
          <a:p>
            <a:pPr marL="231775" indent="-231775" eaLnBrk="0" hangingPunct="0">
              <a:lnSpc>
                <a:spcPct val="95000"/>
              </a:lnSpc>
              <a:spcBef>
                <a:spcPct val="85000"/>
              </a:spcBef>
              <a:buClr>
                <a:srgbClr val="417191"/>
              </a:buClr>
              <a:buSzPct val="100000"/>
              <a:buFontTx/>
              <a:buChar char="•"/>
            </a:pPr>
            <a:r>
              <a:rPr lang="en-US" sz="1600" b="0" i="0" dirty="0">
                <a:latin typeface="Arial" pitchFamily="34" charset="0"/>
                <a:cs typeface="Arial" pitchFamily="34" charset="0"/>
              </a:rPr>
              <a:t>While local Plans route these claims for out-of-area members to the member’s Plan using ITS, most Medicare/Complementary or Medigap claims are sent directly from the Medicare intermediary to the member’s Plan via the established electronic crossover process, thus bypassing the local </a:t>
            </a:r>
            <a:r>
              <a:rPr lang="en-US" sz="1600" b="0" i="0" dirty="0" smtClean="0">
                <a:latin typeface="Arial" pitchFamily="34" charset="0"/>
                <a:cs typeface="Arial" pitchFamily="34" charset="0"/>
              </a:rPr>
              <a:t>Par/Host Plan</a:t>
            </a:r>
            <a:r>
              <a:rPr lang="en-US" sz="1600" b="0" i="0" dirty="0">
                <a:latin typeface="Arial" pitchFamily="34" charset="0"/>
                <a:cs typeface="Arial" pitchFamily="34" charset="0"/>
              </a:rPr>
              <a:t>.</a:t>
            </a:r>
          </a:p>
        </p:txBody>
      </p:sp>
      <p:sp>
        <p:nvSpPr>
          <p:cNvPr id="2" name="Rectangle 1"/>
          <p:cNvSpPr/>
          <p:nvPr/>
        </p:nvSpPr>
        <p:spPr>
          <a:xfrm>
            <a:off x="925975" y="6013332"/>
            <a:ext cx="7222602" cy="584775"/>
          </a:xfrm>
          <a:prstGeom prst="rect">
            <a:avLst/>
          </a:prstGeom>
        </p:spPr>
        <p:txBody>
          <a:bodyPr wrap="square">
            <a:spAutoFit/>
          </a:bodyPr>
          <a:lstStyle/>
          <a:p>
            <a:pPr algn="ctr">
              <a:spcBef>
                <a:spcPct val="50000"/>
              </a:spcBef>
            </a:pPr>
            <a:r>
              <a:rPr lang="en-US" sz="1600" b="1" dirty="0" smtClean="0">
                <a:solidFill>
                  <a:schemeClr val="bg2">
                    <a:lumMod val="50000"/>
                  </a:schemeClr>
                </a:solidFill>
                <a:latin typeface="Arial" pitchFamily="34" charset="0"/>
                <a:cs typeface="Arial" pitchFamily="34" charset="0"/>
              </a:rPr>
              <a:t>ID Card examples are available for review in the ID Card chapter of the </a:t>
            </a:r>
            <a:r>
              <a:rPr lang="en-US" sz="1600" b="1" dirty="0" smtClean="0">
                <a:solidFill>
                  <a:srgbClr val="417191"/>
                </a:solidFill>
                <a:latin typeface="Arial" pitchFamily="34" charset="0"/>
                <a:cs typeface="Arial" pitchFamily="34" charset="0"/>
              </a:rPr>
              <a:t>IPP Program Manual. </a:t>
            </a:r>
            <a:endParaRPr lang="en-US" sz="16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78928726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63620" y="5046563"/>
            <a:ext cx="8413480" cy="15047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idx="13"/>
          </p:nvPr>
        </p:nvSpPr>
        <p:spPr>
          <a:xfrm>
            <a:off x="457200" y="1339331"/>
            <a:ext cx="8528180" cy="906158"/>
          </a:xfrm>
        </p:spPr>
        <p:txBody>
          <a:bodyPr/>
          <a:lstStyle/>
          <a:p>
            <a:r>
              <a:rPr lang="en-US" sz="1600" dirty="0"/>
              <a:t>Providers </a:t>
            </a:r>
            <a:r>
              <a:rPr lang="en-US" sz="1600" dirty="0" smtClean="0"/>
              <a:t>may, but are not obligated to, </a:t>
            </a:r>
            <a:r>
              <a:rPr lang="en-US" sz="1600" dirty="0"/>
              <a:t>verify member eligibility and coverage information by calling the BlueCard Eligibility Line (800.676.BLUE) or electronically through the local Plan.</a:t>
            </a:r>
          </a:p>
          <a:p>
            <a:endParaRPr lang="en-US" sz="1800" dirty="0" smtClean="0"/>
          </a:p>
        </p:txBody>
      </p:sp>
      <p:sp>
        <p:nvSpPr>
          <p:cNvPr id="35844" name="Rectangle 2"/>
          <p:cNvSpPr>
            <a:spLocks noGrp="1" noChangeArrowheads="1"/>
          </p:cNvSpPr>
          <p:nvPr>
            <p:ph type="title"/>
          </p:nvPr>
        </p:nvSpPr>
        <p:spPr>
          <a:xfrm>
            <a:off x="457200" y="807974"/>
            <a:ext cx="8229600" cy="681182"/>
          </a:xfrm>
        </p:spPr>
        <p:txBody>
          <a:bodyPr/>
          <a:lstStyle/>
          <a:p>
            <a:r>
              <a:rPr lang="en-US" sz="2400" dirty="0" smtClean="0">
                <a:effectLst/>
              </a:rPr>
              <a:t>Verifying Eligibility</a:t>
            </a:r>
            <a:endParaRPr lang="en-US" sz="2400" b="0" i="1" strike="sngStrike" dirty="0">
              <a:solidFill>
                <a:srgbClr val="FF0000"/>
              </a:solidFill>
              <a:latin typeface="Arial" pitchFamily="34" charset="0"/>
            </a:endParaRPr>
          </a:p>
        </p:txBody>
      </p:sp>
      <p:sp>
        <p:nvSpPr>
          <p:cNvPr id="35846" name="Text Box 5"/>
          <p:cNvSpPr>
            <a:spLocks noChangeArrowheads="1"/>
          </p:cNvSpPr>
          <p:nvPr/>
        </p:nvSpPr>
        <p:spPr bwMode="gray">
          <a:xfrm>
            <a:off x="450797" y="4946650"/>
            <a:ext cx="8369110" cy="1911350"/>
          </a:xfrm>
          <a:prstGeom prst="roundRect">
            <a:avLst>
              <a:gd name="adj" fmla="val 0"/>
            </a:avLst>
          </a:prstGeom>
          <a:noFill/>
          <a:ln w="9525" algn="ctr">
            <a:noFill/>
            <a:miter lim="800000"/>
            <a:headEnd/>
            <a:tailEnd/>
          </a:ln>
        </p:spPr>
        <p:txBody>
          <a:bodyPr lIns="182880" anchor="ctr"/>
          <a:lstStyle/>
          <a:p>
            <a:pPr>
              <a:spcBef>
                <a:spcPct val="50000"/>
              </a:spcBef>
            </a:pPr>
            <a:r>
              <a:rPr lang="en-US" sz="1400" b="1" i="0" u="sng" dirty="0">
                <a:solidFill>
                  <a:schemeClr val="accent2"/>
                </a:solidFill>
                <a:latin typeface="Arial" pitchFamily="34" charset="0"/>
                <a:cs typeface="Arial" pitchFamily="34" charset="0"/>
              </a:rPr>
              <a:t>Tips for Success</a:t>
            </a:r>
          </a:p>
          <a:p>
            <a:pPr>
              <a:spcBef>
                <a:spcPct val="50000"/>
              </a:spcBef>
            </a:pPr>
            <a:r>
              <a:rPr lang="en-US" sz="1400" b="1" i="0" dirty="0" smtClean="0">
                <a:latin typeface="Arial" pitchFamily="34" charset="0"/>
                <a:cs typeface="Arial" pitchFamily="34" charset="0"/>
              </a:rPr>
              <a:t>Par/Host </a:t>
            </a:r>
            <a:r>
              <a:rPr lang="en-US" sz="1400" b="1" i="0" dirty="0">
                <a:latin typeface="Arial" pitchFamily="34" charset="0"/>
                <a:cs typeface="Arial" pitchFamily="34" charset="0"/>
              </a:rPr>
              <a:t>Plans:  </a:t>
            </a:r>
            <a:r>
              <a:rPr lang="en-US" sz="1400" b="0" i="0" dirty="0">
                <a:latin typeface="Arial" pitchFamily="34" charset="0"/>
                <a:cs typeface="Arial" pitchFamily="34" charset="0"/>
              </a:rPr>
              <a:t>Educate providers to ask probing questions when verifying eligibility.</a:t>
            </a:r>
          </a:p>
          <a:p>
            <a:pPr>
              <a:spcBef>
                <a:spcPct val="50000"/>
              </a:spcBef>
            </a:pPr>
            <a:r>
              <a:rPr lang="en-US" sz="1400" b="1" i="0" dirty="0" smtClean="0">
                <a:latin typeface="Arial" pitchFamily="34" charset="0"/>
                <a:cs typeface="Arial" pitchFamily="34" charset="0"/>
              </a:rPr>
              <a:t>Control/Home </a:t>
            </a:r>
            <a:r>
              <a:rPr lang="en-US" sz="1400" b="1" i="0" dirty="0">
                <a:latin typeface="Arial" pitchFamily="34" charset="0"/>
                <a:cs typeface="Arial" pitchFamily="34" charset="0"/>
              </a:rPr>
              <a:t>Plans:  </a:t>
            </a:r>
            <a:r>
              <a:rPr lang="en-US" sz="1400" b="0" i="0" dirty="0">
                <a:latin typeface="Arial" pitchFamily="34" charset="0"/>
                <a:cs typeface="Arial" pitchFamily="34" charset="0"/>
              </a:rPr>
              <a:t>Provide detailed information when a provider calls to verify eligibility, including any exceptions or special rules for specific covered services, (e.g., a service is only covered if performed in an inpatient setting or by a specific provider specialty</a:t>
            </a:r>
            <a:r>
              <a:rPr lang="en-US" sz="1400" b="0" i="0" dirty="0" smtClean="0">
                <a:latin typeface="Arial" pitchFamily="34" charset="0"/>
                <a:cs typeface="Arial" pitchFamily="34" charset="0"/>
              </a:rPr>
              <a:t>).</a:t>
            </a:r>
          </a:p>
          <a:p>
            <a:pPr>
              <a:spcBef>
                <a:spcPct val="50000"/>
              </a:spcBef>
            </a:pPr>
            <a:endParaRPr lang="en-US" sz="1600" b="0" i="0" dirty="0">
              <a:latin typeface="Arial" pitchFamily="34" charset="0"/>
              <a:cs typeface="Arial" pitchFamily="34" charset="0"/>
            </a:endParaRPr>
          </a:p>
        </p:txBody>
      </p:sp>
      <p:sp>
        <p:nvSpPr>
          <p:cNvPr id="35847" name="Rectangle 3"/>
          <p:cNvSpPr>
            <a:spLocks noChangeArrowheads="1"/>
          </p:cNvSpPr>
          <p:nvPr/>
        </p:nvSpPr>
        <p:spPr bwMode="auto">
          <a:xfrm>
            <a:off x="449370" y="2671569"/>
            <a:ext cx="8388350" cy="2516188"/>
          </a:xfrm>
          <a:prstGeom prst="rect">
            <a:avLst/>
          </a:prstGeom>
          <a:noFill/>
          <a:ln w="9525">
            <a:noFill/>
            <a:miter lim="800000"/>
            <a:headEnd/>
            <a:tailEnd/>
          </a:ln>
        </p:spPr>
        <p:txBody>
          <a:bodyPr lIns="0" tIns="45714" rIns="91429" bIns="45714"/>
          <a:lstStyle/>
          <a:p>
            <a:pPr marL="171450" indent="-171450" eaLnBrk="0" hangingPunct="0">
              <a:lnSpc>
                <a:spcPts val="2300"/>
              </a:lnSpc>
              <a:spcBef>
                <a:spcPct val="60000"/>
              </a:spcBef>
              <a:buClr>
                <a:srgbClr val="417191"/>
              </a:buClr>
              <a:buSzPct val="100000"/>
              <a:buFontTx/>
              <a:buChar char="•"/>
            </a:pPr>
            <a:r>
              <a:rPr lang="en-US" sz="1600" b="1" i="0" dirty="0">
                <a:solidFill>
                  <a:schemeClr val="accent2"/>
                </a:solidFill>
                <a:latin typeface="Arial" pitchFamily="34" charset="0"/>
                <a:cs typeface="Arial" pitchFamily="34" charset="0"/>
              </a:rPr>
              <a:t>Member’s risk:  </a:t>
            </a:r>
            <a:r>
              <a:rPr lang="en-US" sz="1600" dirty="0">
                <a:latin typeface="Arial" pitchFamily="34" charset="0"/>
                <a:cs typeface="Arial" pitchFamily="34" charset="0"/>
              </a:rPr>
              <a:t>M</a:t>
            </a:r>
            <a:r>
              <a:rPr lang="en-US" sz="1600" b="0" i="0" dirty="0" smtClean="0">
                <a:latin typeface="Arial" pitchFamily="34" charset="0"/>
                <a:cs typeface="Arial" pitchFamily="34" charset="0"/>
              </a:rPr>
              <a:t>embers </a:t>
            </a:r>
            <a:r>
              <a:rPr lang="en-US" sz="1600" b="0" i="0" dirty="0">
                <a:latin typeface="Arial" pitchFamily="34" charset="0"/>
                <a:cs typeface="Arial" pitchFamily="34" charset="0"/>
              </a:rPr>
              <a:t>may receive services that are not covered under their benefits and/or receive services from a non-participating provider. </a:t>
            </a:r>
            <a:r>
              <a:rPr lang="en-US" sz="1600" b="0" i="0" dirty="0" smtClean="0">
                <a:latin typeface="Arial" pitchFamily="34" charset="0"/>
                <a:cs typeface="Arial" pitchFamily="34" charset="0"/>
              </a:rPr>
              <a:t>Either </a:t>
            </a:r>
            <a:r>
              <a:rPr lang="en-US" sz="1600" b="0" i="0" dirty="0">
                <a:latin typeface="Arial" pitchFamily="34" charset="0"/>
                <a:cs typeface="Arial" pitchFamily="34" charset="0"/>
              </a:rPr>
              <a:t>situation may result in potentially higher out-of-pocket expenses for members.</a:t>
            </a:r>
          </a:p>
          <a:p>
            <a:pPr marL="171450" indent="-171450" eaLnBrk="0" hangingPunct="0">
              <a:lnSpc>
                <a:spcPts val="2300"/>
              </a:lnSpc>
              <a:spcBef>
                <a:spcPct val="60000"/>
              </a:spcBef>
              <a:buClr>
                <a:srgbClr val="417191"/>
              </a:buClr>
              <a:buSzPct val="100000"/>
              <a:buFontTx/>
              <a:buChar char="•"/>
            </a:pPr>
            <a:r>
              <a:rPr lang="en-US" sz="1600" b="1" i="0" dirty="0">
                <a:solidFill>
                  <a:schemeClr val="accent2"/>
                </a:solidFill>
                <a:latin typeface="Arial" pitchFamily="34" charset="0"/>
                <a:cs typeface="Arial" pitchFamily="34" charset="0"/>
              </a:rPr>
              <a:t>Provider’s risk:  </a:t>
            </a:r>
            <a:r>
              <a:rPr lang="en-US" sz="1600" dirty="0" smtClean="0">
                <a:latin typeface="Arial" pitchFamily="34" charset="0"/>
                <a:cs typeface="Arial" pitchFamily="34" charset="0"/>
              </a:rPr>
              <a:t>If </a:t>
            </a:r>
            <a:r>
              <a:rPr lang="en-US" sz="1600" b="0" i="0" dirty="0" smtClean="0">
                <a:latin typeface="Arial" pitchFamily="34" charset="0"/>
                <a:cs typeface="Arial" pitchFamily="34" charset="0"/>
              </a:rPr>
              <a:t>a </a:t>
            </a:r>
            <a:r>
              <a:rPr lang="en-US" sz="1600" b="0" i="0" dirty="0">
                <a:latin typeface="Arial" pitchFamily="34" charset="0"/>
                <a:cs typeface="Arial" pitchFamily="34" charset="0"/>
              </a:rPr>
              <a:t>claim is denied because services are not covered under the member’s benefits and the unpaid balance becomes member’s responsibility, the provider has to manage debt collection, adding to overhead cost and provider dissatisfaction.  </a:t>
            </a:r>
          </a:p>
        </p:txBody>
      </p:sp>
      <p:sp>
        <p:nvSpPr>
          <p:cNvPr id="2" name="TextBox 1"/>
          <p:cNvSpPr txBox="1"/>
          <p:nvPr/>
        </p:nvSpPr>
        <p:spPr>
          <a:xfrm>
            <a:off x="474560" y="2023351"/>
            <a:ext cx="8345347" cy="538609"/>
          </a:xfrm>
          <a:prstGeom prst="rect">
            <a:avLst/>
          </a:prstGeom>
          <a:noFill/>
        </p:spPr>
        <p:txBody>
          <a:bodyPr wrap="square" lIns="0" tIns="0" rtlCol="0">
            <a:spAutoFit/>
          </a:bodyPr>
          <a:lstStyle/>
          <a:p>
            <a:r>
              <a:rPr lang="en-US" sz="1600" dirty="0" smtClean="0"/>
              <a:t>However</a:t>
            </a:r>
            <a:r>
              <a:rPr lang="en-US" sz="1600" dirty="0"/>
              <a:t>, there are risks to both members and providers if eligibility is not verified prior to the provider rendering services:</a:t>
            </a:r>
          </a:p>
        </p:txBody>
      </p:sp>
    </p:spTree>
    <p:extLst>
      <p:ext uri="{BB962C8B-B14F-4D97-AF65-F5344CB8AC3E}">
        <p14:creationId xmlns:p14="http://schemas.microsoft.com/office/powerpoint/2010/main" val="272371915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idx="1"/>
          </p:nvPr>
        </p:nvSpPr>
        <p:spPr>
          <a:xfrm>
            <a:off x="457200" y="2110263"/>
            <a:ext cx="8229600" cy="3916363"/>
          </a:xfrm>
        </p:spPr>
        <p:txBody>
          <a:bodyPr/>
          <a:lstStyle/>
          <a:p>
            <a:r>
              <a:rPr lang="en-US" sz="1800" dirty="0" smtClean="0"/>
              <a:t>To establish a baseline of consistent knowledge across the  System.</a:t>
            </a:r>
          </a:p>
          <a:p>
            <a:r>
              <a:rPr lang="en-US" sz="1800" dirty="0" smtClean="0"/>
              <a:t>To ensure Plan staff:</a:t>
            </a:r>
          </a:p>
          <a:p>
            <a:pPr lvl="1" indent="-230188"/>
            <a:r>
              <a:rPr lang="en-US" sz="1600" dirty="0" smtClean="0"/>
              <a:t>Understand how the Inter-Plan </a:t>
            </a:r>
            <a:r>
              <a:rPr lang="en-US" sz="1600" dirty="0"/>
              <a:t>P</a:t>
            </a:r>
            <a:r>
              <a:rPr lang="en-US" sz="1600" dirty="0" smtClean="0"/>
              <a:t>rograms work and what the</a:t>
            </a:r>
            <a:r>
              <a:rPr lang="en-US" sz="1600" dirty="0" smtClean="0">
                <a:solidFill>
                  <a:srgbClr val="FF0000"/>
                </a:solidFill>
              </a:rPr>
              <a:t> </a:t>
            </a:r>
            <a:r>
              <a:rPr lang="en-US" sz="1600" dirty="0" smtClean="0"/>
              <a:t>Plans’ responsibilities are.</a:t>
            </a:r>
          </a:p>
          <a:p>
            <a:pPr lvl="1" indent="-230188"/>
            <a:r>
              <a:rPr lang="en-US" sz="1600" dirty="0" smtClean="0"/>
              <a:t>Can accurately service providers’ inquiries and requests regarding out-of-area patients, eliminating the need for return calls.</a:t>
            </a:r>
          </a:p>
          <a:p>
            <a:r>
              <a:rPr lang="en-US" sz="1800" dirty="0" smtClean="0"/>
              <a:t>To fulfill the Board-approved Inter-Plan Programs policy requirement to educate Plan staff about the Inter-Plan Programs.</a:t>
            </a:r>
          </a:p>
        </p:txBody>
      </p:sp>
      <p:sp>
        <p:nvSpPr>
          <p:cNvPr id="8" name="Content Placeholder 7"/>
          <p:cNvSpPr>
            <a:spLocks noGrp="1"/>
          </p:cNvSpPr>
          <p:nvPr>
            <p:ph idx="13"/>
          </p:nvPr>
        </p:nvSpPr>
        <p:spPr>
          <a:xfrm>
            <a:off x="432816" y="1504950"/>
            <a:ext cx="8229600" cy="685800"/>
          </a:xfrm>
        </p:spPr>
        <p:txBody>
          <a:bodyPr/>
          <a:lstStyle/>
          <a:p>
            <a:pPr eaLnBrk="0" hangingPunct="0">
              <a:lnSpc>
                <a:spcPct val="95000"/>
              </a:lnSpc>
              <a:spcBef>
                <a:spcPct val="60000"/>
              </a:spcBef>
              <a:buClr>
                <a:srgbClr val="0091CA"/>
              </a:buClr>
              <a:buSzPct val="100000"/>
            </a:pPr>
            <a:r>
              <a:rPr lang="en-US" sz="1800" dirty="0" smtClean="0"/>
              <a:t>This Inter-Plan Programs (IPP) Training Program was developed</a:t>
            </a:r>
            <a:r>
              <a:rPr lang="en-US" dirty="0" smtClean="0"/>
              <a:t>: </a:t>
            </a:r>
            <a:endParaRPr lang="en-US" dirty="0"/>
          </a:p>
        </p:txBody>
      </p:sp>
      <p:sp>
        <p:nvSpPr>
          <p:cNvPr id="5124" name="Rectangle 2"/>
          <p:cNvSpPr>
            <a:spLocks noGrp="1" noChangeArrowheads="1"/>
          </p:cNvSpPr>
          <p:nvPr>
            <p:ph type="title"/>
          </p:nvPr>
        </p:nvSpPr>
        <p:spPr>
          <a:xfrm>
            <a:off x="466531" y="808264"/>
            <a:ext cx="8229600" cy="681182"/>
          </a:xfrm>
        </p:spPr>
        <p:txBody>
          <a:bodyPr/>
          <a:lstStyle/>
          <a:p>
            <a:pPr eaLnBrk="1" hangingPunct="1"/>
            <a:r>
              <a:rPr lang="en-US" sz="2400" dirty="0" smtClean="0">
                <a:solidFill>
                  <a:schemeClr val="accent1">
                    <a:lumMod val="50000"/>
                  </a:schemeClr>
                </a:solidFill>
              </a:rPr>
              <a:t>Why Learn About Inter-Plan Programs (IPP)?</a:t>
            </a:r>
          </a:p>
        </p:txBody>
      </p:sp>
      <p:sp>
        <p:nvSpPr>
          <p:cNvPr id="9" name="Rectangle 8"/>
          <p:cNvSpPr/>
          <p:nvPr/>
        </p:nvSpPr>
        <p:spPr>
          <a:xfrm>
            <a:off x="0" y="5383760"/>
            <a:ext cx="9144000" cy="961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6531" y="5442216"/>
            <a:ext cx="8359775" cy="923330"/>
          </a:xfrm>
          <a:prstGeom prst="rect">
            <a:avLst/>
          </a:prstGeom>
        </p:spPr>
        <p:txBody>
          <a:bodyPr wrap="square">
            <a:spAutoFit/>
          </a:bodyPr>
          <a:lstStyle/>
          <a:p>
            <a:pPr lvl="0" algn="ctr">
              <a:spcBef>
                <a:spcPct val="50000"/>
              </a:spcBef>
            </a:pPr>
            <a:r>
              <a:rPr lang="en-US" b="1" dirty="0" smtClean="0">
                <a:solidFill>
                  <a:srgbClr val="417191"/>
                </a:solidFill>
              </a:rPr>
              <a:t>You are a critical asset to the BCBS System.  By understanding </a:t>
            </a:r>
            <a:r>
              <a:rPr lang="en-US" b="1" dirty="0" smtClean="0">
                <a:solidFill>
                  <a:schemeClr val="tx2">
                    <a:lumMod val="50000"/>
                  </a:schemeClr>
                </a:solidFill>
              </a:rPr>
              <a:t>how the </a:t>
            </a:r>
            <a:r>
              <a:rPr lang="en-US" b="1" dirty="0" smtClean="0">
                <a:solidFill>
                  <a:srgbClr val="417191"/>
                </a:solidFill>
              </a:rPr>
              <a:t>Inter-Plan Programs work, you can better service providers, members and your partner Plans.</a:t>
            </a:r>
            <a:endParaRPr lang="en-US" b="1" dirty="0">
              <a:solidFill>
                <a:srgbClr val="417191"/>
              </a:solidFill>
            </a:endParaRPr>
          </a:p>
        </p:txBody>
      </p:sp>
      <p:sp>
        <p:nvSpPr>
          <p:cNvPr id="11" name="Slide Number Placeholder 10"/>
          <p:cNvSpPr>
            <a:spLocks noGrp="1"/>
          </p:cNvSpPr>
          <p:nvPr>
            <p:ph type="sldNum" sz="quarter" idx="12"/>
          </p:nvPr>
        </p:nvSpPr>
        <p:spPr/>
        <p:txBody>
          <a:bodyPr/>
          <a:lstStyle/>
          <a:p>
            <a:fld id="{B577B0CA-740C-471E-8E5F-C22F8078A3C0}" type="slidenum">
              <a:rPr lang="en-US" smtClean="0"/>
              <a:pPr/>
              <a:t>2</a:t>
            </a:fld>
            <a:endParaRPr lang="en-US" dirty="0"/>
          </a:p>
        </p:txBody>
      </p:sp>
      <p:sp>
        <p:nvSpPr>
          <p:cNvPr id="2" name="Rectangle 1"/>
          <p:cNvSpPr/>
          <p:nvPr/>
        </p:nvSpPr>
        <p:spPr>
          <a:xfrm>
            <a:off x="6031671" y="434639"/>
            <a:ext cx="2287806" cy="230832"/>
          </a:xfrm>
          <a:prstGeom prst="rect">
            <a:avLst/>
          </a:prstGeom>
        </p:spPr>
        <p:txBody>
          <a:bodyPr wrap="none">
            <a:spAutoFit/>
          </a:bodyPr>
          <a:lstStyle/>
          <a:p>
            <a:r>
              <a:rPr lang="en-US" sz="900" cap="all" dirty="0"/>
              <a:t>CONFIDENTIAL, FOR PLAN USE ONLY</a:t>
            </a:r>
            <a:endParaRPr lang="en-US" sz="900" dirty="0"/>
          </a:p>
        </p:txBody>
      </p:sp>
    </p:spTree>
    <p:extLst>
      <p:ext uri="{BB962C8B-B14F-4D97-AF65-F5344CB8AC3E}">
        <p14:creationId xmlns:p14="http://schemas.microsoft.com/office/powerpoint/2010/main" val="2389614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8" name="Rectangle 3"/>
          <p:cNvSpPr>
            <a:spLocks noGrp="1" noChangeArrowheads="1"/>
          </p:cNvSpPr>
          <p:nvPr>
            <p:ph idx="1"/>
          </p:nvPr>
        </p:nvSpPr>
        <p:spPr>
          <a:xfrm>
            <a:off x="451658" y="2225168"/>
            <a:ext cx="8229600" cy="2037189"/>
          </a:xfrm>
          <a:prstGeom prst="rect">
            <a:avLst/>
          </a:prstGeom>
        </p:spPr>
        <p:txBody>
          <a:bodyPr tIns="45720" rIns="91440" bIns="45720"/>
          <a:lstStyle/>
          <a:p>
            <a:pPr marL="171450" indent="-171450">
              <a:lnSpc>
                <a:spcPts val="2000"/>
              </a:lnSpc>
              <a:spcBef>
                <a:spcPct val="40000"/>
              </a:spcBef>
            </a:pPr>
            <a:r>
              <a:rPr lang="en-US" sz="1600" dirty="0" smtClean="0"/>
              <a:t>Submit all claims to their local Plan.  </a:t>
            </a:r>
          </a:p>
          <a:p>
            <a:pPr marL="463550" lvl="1" indent="-171450">
              <a:lnSpc>
                <a:spcPts val="2000"/>
              </a:lnSpc>
              <a:spcBef>
                <a:spcPct val="40000"/>
              </a:spcBef>
            </a:pPr>
            <a:r>
              <a:rPr lang="en-US" sz="1400" dirty="0" smtClean="0"/>
              <a:t>Some exceptions apply that are outlined in Lesson 5. </a:t>
            </a:r>
          </a:p>
          <a:p>
            <a:pPr marL="171450" indent="-171450">
              <a:lnSpc>
                <a:spcPts val="2000"/>
              </a:lnSpc>
              <a:spcBef>
                <a:spcPct val="40000"/>
              </a:spcBef>
            </a:pPr>
            <a:r>
              <a:rPr lang="en-US" sz="1600" dirty="0" smtClean="0"/>
              <a:t>Contact the local Plan for all claim inquiries and follow-up.</a:t>
            </a:r>
          </a:p>
          <a:p>
            <a:pPr marL="573088" lvl="1" indent="-227013">
              <a:lnSpc>
                <a:spcPts val="2000"/>
              </a:lnSpc>
              <a:spcBef>
                <a:spcPts val="500"/>
              </a:spcBef>
            </a:pPr>
            <a:r>
              <a:rPr lang="en-US" sz="1400" dirty="0" smtClean="0"/>
              <a:t>Where appropriate, the Par/Host Plan contacts the Control/Home Plan on the provider’s behalf.</a:t>
            </a:r>
          </a:p>
          <a:p>
            <a:pPr marL="573088" lvl="1" indent="-227013">
              <a:lnSpc>
                <a:spcPts val="2000"/>
              </a:lnSpc>
              <a:spcBef>
                <a:spcPts val="500"/>
              </a:spcBef>
            </a:pPr>
            <a:r>
              <a:rPr lang="en-US" sz="1400" b="1" dirty="0" smtClean="0"/>
              <a:t>Note: </a:t>
            </a:r>
            <a:r>
              <a:rPr lang="en-US" sz="1400" dirty="0" smtClean="0"/>
              <a:t>For inquiries related to Medicare Crossover claims, providers may contact </a:t>
            </a:r>
            <a:br>
              <a:rPr lang="en-US" sz="1400" dirty="0" smtClean="0"/>
            </a:br>
            <a:r>
              <a:rPr lang="en-US" sz="1400" dirty="0" smtClean="0"/>
              <a:t>the Par/Host Plan or the Control/Home Plan directly. The Plan that receives the inquiry must handle the inquiry.</a:t>
            </a:r>
          </a:p>
        </p:txBody>
      </p:sp>
      <p:sp>
        <p:nvSpPr>
          <p:cNvPr id="41987" name="Rectangle 10"/>
          <p:cNvSpPr>
            <a:spLocks noGrp="1" noChangeArrowheads="1"/>
          </p:cNvSpPr>
          <p:nvPr>
            <p:ph type="title"/>
          </p:nvPr>
        </p:nvSpPr>
        <p:spPr>
          <a:xfrm>
            <a:off x="448732" y="809570"/>
            <a:ext cx="8229600" cy="681182"/>
          </a:xfrm>
          <a:prstGeom prst="rect">
            <a:avLst/>
          </a:prstGeom>
          <a:noFill/>
        </p:spPr>
        <p:txBody>
          <a:bodyPr/>
          <a:lstStyle/>
          <a:p>
            <a:r>
              <a:rPr lang="en-US" sz="2400" dirty="0" smtClean="0">
                <a:effectLst/>
              </a:rPr>
              <a:t>Claims Handling</a:t>
            </a:r>
            <a:br>
              <a:rPr lang="en-US" sz="2400" dirty="0" smtClean="0">
                <a:effectLst/>
              </a:rPr>
            </a:br>
            <a:r>
              <a:rPr lang="en-US" sz="1800" i="1" dirty="0" smtClean="0">
                <a:effectLst/>
              </a:rPr>
              <a:t>Submitting Claims </a:t>
            </a:r>
          </a:p>
        </p:txBody>
      </p:sp>
      <p:sp>
        <p:nvSpPr>
          <p:cNvPr id="41989" name="Text Box 7"/>
          <p:cNvSpPr txBox="1">
            <a:spLocks noChangeArrowheads="1"/>
          </p:cNvSpPr>
          <p:nvPr/>
        </p:nvSpPr>
        <p:spPr bwMode="auto">
          <a:xfrm>
            <a:off x="370602" y="1602800"/>
            <a:ext cx="8445500" cy="584775"/>
          </a:xfrm>
          <a:prstGeom prst="rect">
            <a:avLst/>
          </a:prstGeom>
          <a:noFill/>
          <a:ln w="9525" algn="ctr">
            <a:noFill/>
            <a:miter lim="800000"/>
            <a:headEnd/>
            <a:tailEnd/>
          </a:ln>
        </p:spPr>
        <p:txBody>
          <a:bodyPr>
            <a:spAutoFit/>
          </a:bodyPr>
          <a:lstStyle/>
          <a:p>
            <a:r>
              <a:rPr lang="en-US" sz="1600" b="1" i="1" dirty="0">
                <a:solidFill>
                  <a:schemeClr val="accent2"/>
                </a:solidFill>
                <a:cs typeface="Arial" pitchFamily="34" charset="0"/>
              </a:rPr>
              <a:t>As the primary point of contact for their providers, </a:t>
            </a:r>
            <a:r>
              <a:rPr lang="en-US" sz="1600" b="1" i="1" dirty="0" smtClean="0">
                <a:solidFill>
                  <a:schemeClr val="accent2"/>
                </a:solidFill>
                <a:cs typeface="Arial" pitchFamily="34" charset="0"/>
              </a:rPr>
              <a:t>Par/Host </a:t>
            </a:r>
            <a:r>
              <a:rPr lang="en-US" sz="1600" b="1" i="1" dirty="0">
                <a:solidFill>
                  <a:schemeClr val="accent2"/>
                </a:solidFill>
                <a:cs typeface="Arial" pitchFamily="34" charset="0"/>
              </a:rPr>
              <a:t>Plans can help facilitate the inter-Plan claims process by instructing </a:t>
            </a:r>
            <a:r>
              <a:rPr lang="en-US" sz="1600" b="1" i="1" dirty="0" smtClean="0">
                <a:solidFill>
                  <a:schemeClr val="accent2"/>
                </a:solidFill>
                <a:cs typeface="Arial" pitchFamily="34" charset="0"/>
              </a:rPr>
              <a:t>their providers </a:t>
            </a:r>
            <a:r>
              <a:rPr lang="en-US" sz="1600" b="1" i="1" dirty="0">
                <a:solidFill>
                  <a:schemeClr val="accent2"/>
                </a:solidFill>
                <a:cs typeface="Arial" pitchFamily="34" charset="0"/>
              </a:rPr>
              <a:t>to:</a:t>
            </a:r>
          </a:p>
        </p:txBody>
      </p:sp>
      <p:sp>
        <p:nvSpPr>
          <p:cNvPr id="41990" name="Text Box 8"/>
          <p:cNvSpPr txBox="1">
            <a:spLocks noChangeArrowheads="1"/>
          </p:cNvSpPr>
          <p:nvPr/>
        </p:nvSpPr>
        <p:spPr bwMode="auto">
          <a:xfrm>
            <a:off x="341156" y="4386648"/>
            <a:ext cx="8026400" cy="338554"/>
          </a:xfrm>
          <a:prstGeom prst="rect">
            <a:avLst/>
          </a:prstGeom>
          <a:noFill/>
          <a:ln w="9525">
            <a:noFill/>
            <a:miter lim="800000"/>
            <a:headEnd/>
            <a:tailEnd/>
          </a:ln>
        </p:spPr>
        <p:txBody>
          <a:bodyPr>
            <a:spAutoFit/>
          </a:bodyPr>
          <a:lstStyle/>
          <a:p>
            <a:r>
              <a:rPr lang="en-US" sz="1600" b="1" i="1" dirty="0">
                <a:solidFill>
                  <a:schemeClr val="accent2"/>
                </a:solidFill>
                <a:latin typeface="Arial" pitchFamily="34" charset="0"/>
                <a:cs typeface="Arial" pitchFamily="34" charset="0"/>
              </a:rPr>
              <a:t>To avoid unnecessary claim delays, remind your providers to: </a:t>
            </a:r>
          </a:p>
        </p:txBody>
      </p:sp>
      <p:sp>
        <p:nvSpPr>
          <p:cNvPr id="41991" name="Rectangle 3"/>
          <p:cNvSpPr>
            <a:spLocks noChangeArrowheads="1"/>
          </p:cNvSpPr>
          <p:nvPr/>
        </p:nvSpPr>
        <p:spPr bwMode="auto">
          <a:xfrm>
            <a:off x="446179" y="4736555"/>
            <a:ext cx="8396817" cy="1825625"/>
          </a:xfrm>
          <a:prstGeom prst="rect">
            <a:avLst/>
          </a:prstGeom>
          <a:noFill/>
          <a:ln w="9525">
            <a:noFill/>
            <a:miter lim="800000"/>
            <a:headEnd/>
            <a:tailEnd/>
          </a:ln>
        </p:spPr>
        <p:txBody>
          <a:bodyPr lIns="0"/>
          <a:lstStyle/>
          <a:p>
            <a:pPr marL="171450" indent="-171450" eaLnBrk="0" hangingPunct="0">
              <a:spcBef>
                <a:spcPct val="30000"/>
              </a:spcBef>
              <a:buClr>
                <a:srgbClr val="417191"/>
              </a:buClr>
              <a:buSzPct val="100000"/>
              <a:buFontTx/>
              <a:buChar char="•"/>
            </a:pPr>
            <a:r>
              <a:rPr lang="en-US" sz="1600" b="0" i="0" dirty="0" smtClean="0">
                <a:latin typeface="Arial" pitchFamily="34" charset="0"/>
                <a:cs typeface="Arial" pitchFamily="34" charset="0"/>
              </a:rPr>
              <a:t>Use </a:t>
            </a:r>
            <a:r>
              <a:rPr lang="en-US" sz="1600" b="0" i="0" dirty="0">
                <a:latin typeface="Arial" pitchFamily="34" charset="0"/>
                <a:cs typeface="Arial" pitchFamily="34" charset="0"/>
              </a:rPr>
              <a:t>appropriate </a:t>
            </a:r>
            <a:r>
              <a:rPr lang="en-US" sz="1600" b="0" i="0" dirty="0" smtClean="0">
                <a:latin typeface="Arial" pitchFamily="34" charset="0"/>
                <a:cs typeface="Arial" pitchFamily="34" charset="0"/>
              </a:rPr>
              <a:t>coding</a:t>
            </a:r>
            <a:r>
              <a:rPr lang="en-US" sz="1600" dirty="0">
                <a:latin typeface="Arial" pitchFamily="34" charset="0"/>
                <a:cs typeface="Arial" pitchFamily="34" charset="0"/>
              </a:rPr>
              <a:t>.</a:t>
            </a:r>
            <a:endParaRPr lang="en-US" sz="1600" b="0" i="0" dirty="0" smtClean="0">
              <a:latin typeface="Arial" pitchFamily="34" charset="0"/>
              <a:cs typeface="Arial" pitchFamily="34" charset="0"/>
            </a:endParaRPr>
          </a:p>
          <a:p>
            <a:pPr marL="171450" indent="-171450" eaLnBrk="0" hangingPunct="0">
              <a:spcBef>
                <a:spcPct val="30000"/>
              </a:spcBef>
              <a:buClr>
                <a:srgbClr val="417191"/>
              </a:buClr>
              <a:buSzPct val="100000"/>
              <a:buFontTx/>
              <a:buChar char="•"/>
            </a:pPr>
            <a:r>
              <a:rPr lang="en-US" sz="1600" b="0" i="0" dirty="0" smtClean="0">
                <a:latin typeface="Arial" pitchFamily="34" charset="0"/>
                <a:cs typeface="Arial" pitchFamily="34" charset="0"/>
              </a:rPr>
              <a:t>Always submit claims with valid prefixes.</a:t>
            </a:r>
          </a:p>
          <a:p>
            <a:pPr marL="171450" indent="-171450" eaLnBrk="0" hangingPunct="0">
              <a:spcBef>
                <a:spcPct val="30000"/>
              </a:spcBef>
              <a:buClr>
                <a:srgbClr val="417191"/>
              </a:buClr>
              <a:buSzPct val="100000"/>
              <a:buFontTx/>
              <a:buChar char="•"/>
            </a:pPr>
            <a:r>
              <a:rPr lang="en-US" sz="1600" b="0" i="0" dirty="0" smtClean="0">
                <a:latin typeface="Arial" pitchFamily="34" charset="0"/>
                <a:cs typeface="Arial" pitchFamily="34" charset="0"/>
              </a:rPr>
              <a:t>Include </a:t>
            </a:r>
            <a:r>
              <a:rPr lang="en-US" sz="1600" b="0" i="0" dirty="0">
                <a:latin typeface="Arial" pitchFamily="34" charset="0"/>
                <a:cs typeface="Arial" pitchFamily="34" charset="0"/>
              </a:rPr>
              <a:t>Other Party Liability (OPL) information on the claim if there is an indication of more than one payer.</a:t>
            </a:r>
          </a:p>
          <a:p>
            <a:pPr marL="171450" indent="-171450" eaLnBrk="0" hangingPunct="0">
              <a:spcBef>
                <a:spcPct val="30000"/>
              </a:spcBef>
              <a:buClr>
                <a:srgbClr val="417191"/>
              </a:buClr>
              <a:buSzPct val="100000"/>
              <a:buFontTx/>
              <a:buChar char="•"/>
            </a:pPr>
            <a:r>
              <a:rPr lang="en-US" sz="1600" b="0" i="0" dirty="0" smtClean="0">
                <a:latin typeface="Arial" pitchFamily="34" charset="0"/>
                <a:cs typeface="Arial" pitchFamily="34" charset="0"/>
              </a:rPr>
              <a:t>Ensure they do </a:t>
            </a:r>
            <a:r>
              <a:rPr lang="en-US" sz="1600" b="0" i="0" dirty="0">
                <a:latin typeface="Arial" pitchFamily="34" charset="0"/>
                <a:cs typeface="Arial" pitchFamily="34" charset="0"/>
              </a:rPr>
              <a:t>not </a:t>
            </a:r>
            <a:r>
              <a:rPr lang="en-US" sz="1600" b="0" i="0" dirty="0" smtClean="0">
                <a:latin typeface="Arial" pitchFamily="34" charset="0"/>
                <a:cs typeface="Arial" pitchFamily="34" charset="0"/>
              </a:rPr>
              <a:t>file duplicate </a:t>
            </a:r>
            <a:r>
              <a:rPr lang="en-US" sz="1600" b="0" i="0" dirty="0">
                <a:latin typeface="Arial" pitchFamily="34" charset="0"/>
                <a:cs typeface="Arial" pitchFamily="34" charset="0"/>
              </a:rPr>
              <a:t>claims.</a:t>
            </a:r>
          </a:p>
          <a:p>
            <a:pPr marL="171450" indent="-171450" eaLnBrk="0" hangingPunct="0">
              <a:spcBef>
                <a:spcPct val="30000"/>
              </a:spcBef>
              <a:buClr>
                <a:srgbClr val="417191"/>
              </a:buClr>
              <a:buSzPct val="100000"/>
              <a:buFontTx/>
              <a:buChar char="•"/>
            </a:pPr>
            <a:r>
              <a:rPr lang="en-US" sz="1600" b="0" i="0" dirty="0">
                <a:latin typeface="Arial" pitchFamily="34" charset="0"/>
                <a:cs typeface="Arial" pitchFamily="34" charset="0"/>
              </a:rPr>
              <a:t>Send medical records timely and as </a:t>
            </a:r>
            <a:r>
              <a:rPr lang="en-US" sz="1600" b="0" i="0" dirty="0" smtClean="0">
                <a:latin typeface="Arial" pitchFamily="34" charset="0"/>
                <a:cs typeface="Arial" pitchFamily="34" charset="0"/>
              </a:rPr>
              <a:t>instructed.</a:t>
            </a:r>
            <a:endParaRPr lang="en-US" sz="1600" b="0" i="0" dirty="0">
              <a:latin typeface="Arial" pitchFamily="34" charset="0"/>
              <a:cs typeface="Arial" pitchFamily="34" charset="0"/>
            </a:endParaRPr>
          </a:p>
        </p:txBody>
      </p:sp>
    </p:spTree>
    <p:extLst>
      <p:ext uri="{BB962C8B-B14F-4D97-AF65-F5344CB8AC3E}">
        <p14:creationId xmlns:p14="http://schemas.microsoft.com/office/powerpoint/2010/main" val="371791879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6" name="Picture 5" descr="MPj04224010000[1]"/>
          <p:cNvPicPr>
            <a:picLocks noChangeAspect="1" noChangeArrowheads="1"/>
          </p:cNvPicPr>
          <p:nvPr/>
        </p:nvPicPr>
        <p:blipFill>
          <a:blip r:embed="rId3" cstate="print"/>
          <a:srcRect r="9035" b="45642"/>
          <a:stretch>
            <a:fillRect/>
          </a:stretch>
        </p:blipFill>
        <p:spPr bwMode="auto">
          <a:xfrm>
            <a:off x="5640388" y="1431925"/>
            <a:ext cx="3149600" cy="1481138"/>
          </a:xfrm>
          <a:prstGeom prst="rect">
            <a:avLst/>
          </a:prstGeom>
          <a:noFill/>
          <a:ln w="28575">
            <a:noFill/>
            <a:miter lim="800000"/>
            <a:headEnd/>
            <a:tailEnd/>
          </a:ln>
          <a:effectLst>
            <a:outerShdw blurRad="50800" dist="38100" dir="2700000" algn="tl" rotWithShape="0">
              <a:prstClr val="black">
                <a:alpha val="40000"/>
              </a:prstClr>
            </a:outerShdw>
          </a:effectLst>
        </p:spPr>
      </p:pic>
      <p:sp>
        <p:nvSpPr>
          <p:cNvPr id="44037" name="Rectangle 3"/>
          <p:cNvSpPr>
            <a:spLocks noGrp="1" noChangeArrowheads="1"/>
          </p:cNvSpPr>
          <p:nvPr>
            <p:ph idx="1"/>
          </p:nvPr>
        </p:nvSpPr>
        <p:spPr>
          <a:xfrm>
            <a:off x="444572" y="2742881"/>
            <a:ext cx="8229600" cy="3916363"/>
          </a:xfrm>
          <a:prstGeom prst="rect">
            <a:avLst/>
          </a:prstGeom>
        </p:spPr>
        <p:txBody>
          <a:bodyPr tIns="45720" rIns="91440" bIns="45720"/>
          <a:lstStyle/>
          <a:p>
            <a:pPr marL="171450" indent="-171450">
              <a:lnSpc>
                <a:spcPct val="100000"/>
              </a:lnSpc>
              <a:spcBef>
                <a:spcPct val="45000"/>
              </a:spcBef>
            </a:pPr>
            <a:r>
              <a:rPr lang="en-US" sz="1600" dirty="0" smtClean="0"/>
              <a:t>Providers are paid based on the contract</a:t>
            </a:r>
            <a:br>
              <a:rPr lang="en-US" sz="1600" dirty="0" smtClean="0"/>
            </a:br>
            <a:r>
              <a:rPr lang="en-US" sz="1600" dirty="0" smtClean="0"/>
              <a:t>and fee schedule they have with the Par/Host Plan</a:t>
            </a:r>
            <a:r>
              <a:rPr lang="en-US" sz="1800" dirty="0" smtClean="0"/>
              <a:t>. </a:t>
            </a:r>
          </a:p>
          <a:p>
            <a:pPr marL="404813" lvl="1" indent="-231775">
              <a:lnSpc>
                <a:spcPct val="100000"/>
              </a:lnSpc>
            </a:pPr>
            <a:r>
              <a:rPr lang="en-US" sz="1400" dirty="0" smtClean="0"/>
              <a:t>Par/Host Plans must ensure claims are priced accurately.</a:t>
            </a:r>
          </a:p>
          <a:p>
            <a:pPr marL="404813" lvl="1" indent="-231775">
              <a:lnSpc>
                <a:spcPct val="100000"/>
              </a:lnSpc>
            </a:pPr>
            <a:r>
              <a:rPr lang="en-US" sz="1400" dirty="0" smtClean="0"/>
              <a:t>If there is a contractual difference between the provider contract and the member benefit contract, </a:t>
            </a:r>
            <a:br>
              <a:rPr lang="en-US" sz="1400" dirty="0" smtClean="0"/>
            </a:br>
            <a:r>
              <a:rPr lang="en-US" sz="1400" dirty="0" smtClean="0"/>
              <a:t>both Plans should negotiate to achieve a mutually agreeable solution.</a:t>
            </a:r>
          </a:p>
          <a:p>
            <a:pPr marL="171450" indent="-171450">
              <a:lnSpc>
                <a:spcPct val="100000"/>
              </a:lnSpc>
              <a:spcBef>
                <a:spcPct val="45000"/>
              </a:spcBef>
            </a:pPr>
            <a:r>
              <a:rPr lang="en-US" sz="1600" dirty="0" smtClean="0"/>
              <a:t>If providers have questions about payment, instruct them to contact the Par/Host Plan, not the member’s Control/Home Plan.</a:t>
            </a:r>
          </a:p>
          <a:p>
            <a:pPr marL="171450" indent="-171450">
              <a:lnSpc>
                <a:spcPct val="100000"/>
              </a:lnSpc>
              <a:spcBef>
                <a:spcPct val="45000"/>
              </a:spcBef>
            </a:pPr>
            <a:r>
              <a:rPr lang="en-US" sz="1600" dirty="0" smtClean="0"/>
              <a:t>If follow-up with the Control/Home Plan on a claim payment issue is necessary, follow your Plan’s protocols to do so.</a:t>
            </a:r>
          </a:p>
        </p:txBody>
      </p:sp>
      <p:sp>
        <p:nvSpPr>
          <p:cNvPr id="9" name="Title 8"/>
          <p:cNvSpPr>
            <a:spLocks noGrp="1"/>
          </p:cNvSpPr>
          <p:nvPr>
            <p:ph type="title"/>
          </p:nvPr>
        </p:nvSpPr>
        <p:spPr>
          <a:xfrm>
            <a:off x="417678" y="807650"/>
            <a:ext cx="8229600" cy="681182"/>
          </a:xfrm>
        </p:spPr>
        <p:txBody>
          <a:bodyPr/>
          <a:lstStyle/>
          <a:p>
            <a:r>
              <a:rPr lang="en-US" sz="2400" dirty="0" smtClean="0"/>
              <a:t>Claims Handling</a:t>
            </a:r>
            <a:br>
              <a:rPr lang="en-US" sz="2400" dirty="0" smtClean="0"/>
            </a:br>
            <a:r>
              <a:rPr lang="en-US" sz="1800" i="1" dirty="0" smtClean="0"/>
              <a:t>Provider Reimbursement </a:t>
            </a:r>
            <a:br>
              <a:rPr lang="en-US" sz="1800" i="1" dirty="0" smtClean="0"/>
            </a:br>
            <a:endParaRPr lang="en-US" sz="1800" i="1" dirty="0"/>
          </a:p>
        </p:txBody>
      </p:sp>
      <p:sp>
        <p:nvSpPr>
          <p:cNvPr id="44039" name="Text Box 11"/>
          <p:cNvSpPr txBox="1">
            <a:spLocks noChangeArrowheads="1"/>
          </p:cNvSpPr>
          <p:nvPr/>
        </p:nvSpPr>
        <p:spPr bwMode="auto">
          <a:xfrm>
            <a:off x="350100" y="1691926"/>
            <a:ext cx="5276498" cy="915988"/>
          </a:xfrm>
          <a:prstGeom prst="rect">
            <a:avLst/>
          </a:prstGeom>
          <a:noFill/>
          <a:ln w="9525">
            <a:noFill/>
            <a:miter lim="800000"/>
            <a:headEnd/>
            <a:tailEnd/>
          </a:ln>
        </p:spPr>
        <p:txBody>
          <a:bodyPr wrap="square">
            <a:spAutoFit/>
          </a:bodyPr>
          <a:lstStyle/>
          <a:p>
            <a:pPr>
              <a:spcBef>
                <a:spcPct val="50000"/>
              </a:spcBef>
            </a:pPr>
            <a:r>
              <a:rPr lang="en-US" sz="1800" b="1" dirty="0">
                <a:solidFill>
                  <a:schemeClr val="accent2"/>
                </a:solidFill>
                <a:cs typeface="Arial" pitchFamily="34" charset="0"/>
              </a:rPr>
              <a:t>The </a:t>
            </a:r>
            <a:r>
              <a:rPr lang="en-US" sz="1800" b="1" dirty="0" smtClean="0">
                <a:solidFill>
                  <a:schemeClr val="accent2"/>
                </a:solidFill>
                <a:cs typeface="Arial" pitchFamily="34" charset="0"/>
              </a:rPr>
              <a:t>Par/Host </a:t>
            </a:r>
            <a:r>
              <a:rPr lang="en-US" sz="1800" b="1" dirty="0">
                <a:solidFill>
                  <a:schemeClr val="accent2"/>
                </a:solidFill>
                <a:cs typeface="Arial" pitchFamily="34" charset="0"/>
              </a:rPr>
              <a:t>Plan issues the remittance advice and payments to all providers in its service </a:t>
            </a:r>
            <a:r>
              <a:rPr lang="en-US" sz="1800" b="1" dirty="0" smtClean="0">
                <a:solidFill>
                  <a:schemeClr val="accent2"/>
                </a:solidFill>
                <a:cs typeface="Arial" pitchFamily="34" charset="0"/>
              </a:rPr>
              <a:t>area.</a:t>
            </a:r>
            <a:endParaRPr lang="en-US" sz="1800" dirty="0">
              <a:solidFill>
                <a:schemeClr val="accent2"/>
              </a:solidFill>
              <a:cs typeface="Arial" pitchFamily="34" charset="0"/>
            </a:endParaRPr>
          </a:p>
        </p:txBody>
      </p:sp>
    </p:spTree>
    <p:extLst>
      <p:ext uri="{BB962C8B-B14F-4D97-AF65-F5344CB8AC3E}">
        <p14:creationId xmlns:p14="http://schemas.microsoft.com/office/powerpoint/2010/main" val="277723708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7" name="Rectangle 3"/>
          <p:cNvSpPr>
            <a:spLocks noGrp="1" noChangeArrowheads="1"/>
          </p:cNvSpPr>
          <p:nvPr>
            <p:ph idx="1"/>
          </p:nvPr>
        </p:nvSpPr>
        <p:spPr>
          <a:xfrm>
            <a:off x="444572" y="1725437"/>
            <a:ext cx="8229600" cy="3916363"/>
          </a:xfrm>
          <a:prstGeom prst="rect">
            <a:avLst/>
          </a:prstGeom>
        </p:spPr>
        <p:txBody>
          <a:bodyPr tIns="45720" rIns="91440" bIns="45720"/>
          <a:lstStyle/>
          <a:p>
            <a:pPr marL="114300" indent="-114300">
              <a:buFontTx/>
              <a:buChar char="•"/>
            </a:pPr>
            <a:r>
              <a:rPr lang="en-US" sz="1800" dirty="0" smtClean="0"/>
              <a:t>When a contract is not in place between the Par/Host Plan and the provider (a nonpar provider), the Par/Host Plan prices those claims using its local payment/rate or at charges, when applicable.</a:t>
            </a:r>
          </a:p>
          <a:p>
            <a:pPr marL="114300" indent="-114300">
              <a:buFontTx/>
              <a:buChar char="•"/>
            </a:pPr>
            <a:r>
              <a:rPr lang="en-US" sz="1800" dirty="0" smtClean="0"/>
              <a:t>Some claims are paid based on government rates. Examples of claims paid based on government rates include Medicaid and State Children’s Health Insurance Plan (SCHIP). </a:t>
            </a:r>
          </a:p>
          <a:p>
            <a:pPr marL="114300" indent="-114300">
              <a:buFontTx/>
              <a:buChar char="•"/>
            </a:pPr>
            <a:r>
              <a:rPr lang="en-US" sz="1800" dirty="0" smtClean="0"/>
              <a:t>The </a:t>
            </a:r>
            <a:r>
              <a:rPr lang="en-US" sz="1800" dirty="0"/>
              <a:t>payment and remittance advice for Medicare Crossover claims are issued by the Control/Home Plan.</a:t>
            </a:r>
          </a:p>
          <a:p>
            <a:pPr marL="171450" indent="-171450">
              <a:lnSpc>
                <a:spcPct val="100000"/>
              </a:lnSpc>
              <a:spcBef>
                <a:spcPct val="45000"/>
              </a:spcBef>
            </a:pPr>
            <a:endParaRPr lang="en-US" sz="1600" dirty="0" smtClean="0"/>
          </a:p>
        </p:txBody>
      </p:sp>
      <p:sp>
        <p:nvSpPr>
          <p:cNvPr id="9" name="Title 8"/>
          <p:cNvSpPr>
            <a:spLocks noGrp="1"/>
          </p:cNvSpPr>
          <p:nvPr>
            <p:ph type="title"/>
          </p:nvPr>
        </p:nvSpPr>
        <p:spPr>
          <a:xfrm>
            <a:off x="417678" y="795775"/>
            <a:ext cx="8229600" cy="681182"/>
          </a:xfrm>
        </p:spPr>
        <p:txBody>
          <a:bodyPr/>
          <a:lstStyle/>
          <a:p>
            <a:r>
              <a:rPr lang="en-US" sz="2400" dirty="0" smtClean="0"/>
              <a:t>Claims Handling</a:t>
            </a:r>
            <a:br>
              <a:rPr lang="en-US" sz="2400" dirty="0" smtClean="0"/>
            </a:br>
            <a:r>
              <a:rPr lang="en-US" sz="1800" i="1" dirty="0" smtClean="0"/>
              <a:t>Provider Reimbursement </a:t>
            </a:r>
            <a:r>
              <a:rPr lang="en-US" dirty="0" smtClean="0"/>
              <a:t/>
            </a:r>
            <a:br>
              <a:rPr lang="en-US" dirty="0" smtClean="0"/>
            </a:br>
            <a:endParaRPr lang="en-US" dirty="0"/>
          </a:p>
        </p:txBody>
      </p:sp>
      <p:pic>
        <p:nvPicPr>
          <p:cNvPr id="3077" name="Picture 5" descr="C:\Users\PJ07910\AppData\Local\Microsoft\Windows\Temporary Internet Files\Content.IE5\FQKKD8OI\290px-Washington_State_Capitol_Legislative_Buildin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5527" y="4531040"/>
            <a:ext cx="2372685" cy="1750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28686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Right Arrow 19"/>
          <p:cNvSpPr/>
          <p:nvPr/>
        </p:nvSpPr>
        <p:spPr>
          <a:xfrm flipH="1">
            <a:off x="4152124" y="3757121"/>
            <a:ext cx="1427583" cy="522514"/>
          </a:xfrm>
          <a:prstGeom prst="rightArrow">
            <a:avLst>
              <a:gd name="adj1" fmla="val 64285"/>
              <a:gd name="adj2" fmla="val 64286"/>
            </a:avLst>
          </a:prstGeom>
          <a:gradFill>
            <a:gsLst>
              <a:gs pos="0">
                <a:schemeClr val="accent1"/>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ight Arrow 18"/>
          <p:cNvSpPr/>
          <p:nvPr/>
        </p:nvSpPr>
        <p:spPr>
          <a:xfrm>
            <a:off x="4124131" y="2656109"/>
            <a:ext cx="1427583" cy="522514"/>
          </a:xfrm>
          <a:prstGeom prst="rightArrow">
            <a:avLst>
              <a:gd name="adj1" fmla="val 64285"/>
              <a:gd name="adj2" fmla="val 64286"/>
            </a:avLst>
          </a:prstGeom>
          <a:gradFill>
            <a:gsLst>
              <a:gs pos="0">
                <a:schemeClr val="accent1"/>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5"/>
          <p:cNvSpPr>
            <a:spLocks noGrp="1"/>
          </p:cNvSpPr>
          <p:nvPr>
            <p:ph type="title"/>
          </p:nvPr>
        </p:nvSpPr>
        <p:spPr>
          <a:xfrm>
            <a:off x="438538" y="819482"/>
            <a:ext cx="8229600" cy="681182"/>
          </a:xfrm>
        </p:spPr>
        <p:txBody>
          <a:bodyPr/>
          <a:lstStyle/>
          <a:p>
            <a:r>
              <a:rPr lang="en-US" sz="2400" dirty="0" smtClean="0"/>
              <a:t>Claims Handling</a:t>
            </a:r>
            <a:br>
              <a:rPr lang="en-US" sz="2400" dirty="0" smtClean="0"/>
            </a:br>
            <a:r>
              <a:rPr lang="en-US" sz="1800" i="1" dirty="0" smtClean="0"/>
              <a:t>Checking Claim Status </a:t>
            </a:r>
            <a:br>
              <a:rPr lang="en-US" sz="1800" i="1" dirty="0" smtClean="0"/>
            </a:br>
            <a:endParaRPr lang="en-US" sz="1800" i="1" dirty="0"/>
          </a:p>
        </p:txBody>
      </p:sp>
      <p:pic>
        <p:nvPicPr>
          <p:cNvPr id="43011" name="Picture 9" descr="s3"/>
          <p:cNvPicPr>
            <a:picLocks noChangeAspect="1" noChangeArrowheads="1"/>
          </p:cNvPicPr>
          <p:nvPr/>
        </p:nvPicPr>
        <p:blipFill>
          <a:blip r:embed="rId3" cstate="print"/>
          <a:srcRect/>
          <a:stretch>
            <a:fillRect/>
          </a:stretch>
        </p:blipFill>
        <p:spPr bwMode="gray">
          <a:xfrm>
            <a:off x="526979" y="2127926"/>
            <a:ext cx="3759200" cy="2635250"/>
          </a:xfrm>
          <a:prstGeom prst="rect">
            <a:avLst/>
          </a:prstGeom>
          <a:noFill/>
          <a:ln w="9525">
            <a:noFill/>
            <a:miter lim="800000"/>
            <a:headEnd/>
            <a:tailEnd/>
          </a:ln>
        </p:spPr>
      </p:pic>
      <p:pic>
        <p:nvPicPr>
          <p:cNvPr id="43012" name="Picture 9" descr="s3"/>
          <p:cNvPicPr>
            <a:picLocks noChangeAspect="1" noChangeArrowheads="1"/>
          </p:cNvPicPr>
          <p:nvPr/>
        </p:nvPicPr>
        <p:blipFill>
          <a:blip r:embed="rId3" cstate="print"/>
          <a:srcRect/>
          <a:stretch>
            <a:fillRect/>
          </a:stretch>
        </p:blipFill>
        <p:spPr bwMode="gray">
          <a:xfrm>
            <a:off x="5576817" y="2070776"/>
            <a:ext cx="3206750" cy="2635250"/>
          </a:xfrm>
          <a:prstGeom prst="rect">
            <a:avLst/>
          </a:prstGeom>
          <a:noFill/>
          <a:ln w="9525">
            <a:noFill/>
            <a:miter lim="800000"/>
            <a:headEnd/>
            <a:tailEnd/>
          </a:ln>
        </p:spPr>
      </p:pic>
      <p:pic>
        <p:nvPicPr>
          <p:cNvPr id="43014" name="Picture 2" descr="MPj04230840000[1]"/>
          <p:cNvPicPr>
            <a:picLocks noChangeAspect="1" noChangeArrowheads="1"/>
          </p:cNvPicPr>
          <p:nvPr/>
        </p:nvPicPr>
        <p:blipFill>
          <a:blip r:embed="rId4" cstate="print"/>
          <a:srcRect t="40601" b="5254"/>
          <a:stretch>
            <a:fillRect/>
          </a:stretch>
        </p:blipFill>
        <p:spPr bwMode="auto">
          <a:xfrm>
            <a:off x="588892" y="2151057"/>
            <a:ext cx="3490912" cy="2505075"/>
          </a:xfrm>
          <a:prstGeom prst="rect">
            <a:avLst/>
          </a:prstGeom>
          <a:noFill/>
          <a:ln w="28575" algn="ctr">
            <a:noFill/>
            <a:miter lim="800000"/>
            <a:headEnd/>
            <a:tailEnd/>
          </a:ln>
        </p:spPr>
      </p:pic>
      <p:pic>
        <p:nvPicPr>
          <p:cNvPr id="43015" name="Picture 4" descr="MPj04117300000[1]"/>
          <p:cNvPicPr>
            <a:picLocks noChangeAspect="1" noChangeArrowheads="1"/>
          </p:cNvPicPr>
          <p:nvPr/>
        </p:nvPicPr>
        <p:blipFill>
          <a:blip r:embed="rId5" cstate="print"/>
          <a:srcRect/>
          <a:stretch>
            <a:fillRect/>
          </a:stretch>
        </p:blipFill>
        <p:spPr bwMode="auto">
          <a:xfrm>
            <a:off x="5583167" y="2165344"/>
            <a:ext cx="3001962" cy="2451100"/>
          </a:xfrm>
          <a:prstGeom prst="rect">
            <a:avLst/>
          </a:prstGeom>
          <a:noFill/>
          <a:ln w="28575">
            <a:noFill/>
            <a:miter lim="800000"/>
            <a:headEnd/>
            <a:tailEnd/>
          </a:ln>
        </p:spPr>
      </p:pic>
      <p:pic>
        <p:nvPicPr>
          <p:cNvPr id="43018" name="Picture 7" descr="SYMBOLSC"/>
          <p:cNvPicPr>
            <a:picLocks noChangeAspect="1" noChangeArrowheads="1"/>
          </p:cNvPicPr>
          <p:nvPr/>
        </p:nvPicPr>
        <p:blipFill>
          <a:blip r:embed="rId6" cstate="print"/>
          <a:srcRect/>
          <a:stretch>
            <a:fillRect/>
          </a:stretch>
        </p:blipFill>
        <p:spPr bwMode="auto">
          <a:xfrm>
            <a:off x="2812979" y="2636605"/>
            <a:ext cx="1100138" cy="574675"/>
          </a:xfrm>
          <a:prstGeom prst="rect">
            <a:avLst/>
          </a:prstGeom>
          <a:noFill/>
          <a:ln w="9525">
            <a:noFill/>
            <a:miter lim="800000"/>
            <a:headEnd/>
            <a:tailEnd/>
          </a:ln>
        </p:spPr>
      </p:pic>
      <p:sp>
        <p:nvSpPr>
          <p:cNvPr id="43019" name="Text Box 8"/>
          <p:cNvSpPr txBox="1">
            <a:spLocks noChangeArrowheads="1"/>
          </p:cNvSpPr>
          <p:nvPr/>
        </p:nvSpPr>
        <p:spPr bwMode="auto">
          <a:xfrm>
            <a:off x="588892" y="1647686"/>
            <a:ext cx="3433665" cy="369332"/>
          </a:xfrm>
          <a:prstGeom prst="rect">
            <a:avLst/>
          </a:prstGeom>
          <a:noFill/>
          <a:ln w="9525">
            <a:noFill/>
            <a:miter lim="800000"/>
            <a:headEnd/>
            <a:tailEnd/>
          </a:ln>
        </p:spPr>
        <p:txBody>
          <a:bodyPr wrap="square">
            <a:spAutoFit/>
          </a:bodyPr>
          <a:lstStyle/>
          <a:p>
            <a:pPr algn="ctr">
              <a:spcBef>
                <a:spcPct val="50000"/>
              </a:spcBef>
            </a:pPr>
            <a:r>
              <a:rPr lang="en-US" b="1" i="0" dirty="0">
                <a:solidFill>
                  <a:schemeClr val="accent1">
                    <a:lumMod val="75000"/>
                  </a:schemeClr>
                </a:solidFill>
                <a:latin typeface="+mj-lt"/>
              </a:rPr>
              <a:t>Provider</a:t>
            </a:r>
          </a:p>
        </p:txBody>
      </p:sp>
      <p:sp>
        <p:nvSpPr>
          <p:cNvPr id="43020" name="Text Box 9"/>
          <p:cNvSpPr txBox="1">
            <a:spLocks noChangeArrowheads="1"/>
          </p:cNvSpPr>
          <p:nvPr/>
        </p:nvSpPr>
        <p:spPr bwMode="auto">
          <a:xfrm>
            <a:off x="5505052" y="1660519"/>
            <a:ext cx="3131581" cy="369332"/>
          </a:xfrm>
          <a:prstGeom prst="rect">
            <a:avLst/>
          </a:prstGeom>
          <a:noFill/>
          <a:ln w="9525">
            <a:noFill/>
            <a:miter lim="800000"/>
            <a:headEnd/>
            <a:tailEnd/>
          </a:ln>
        </p:spPr>
        <p:txBody>
          <a:bodyPr wrap="square">
            <a:spAutoFit/>
          </a:bodyPr>
          <a:lstStyle/>
          <a:p>
            <a:pPr algn="ctr">
              <a:spcBef>
                <a:spcPct val="50000"/>
              </a:spcBef>
            </a:pPr>
            <a:r>
              <a:rPr lang="en-US" b="1" i="0" dirty="0">
                <a:solidFill>
                  <a:schemeClr val="accent1">
                    <a:lumMod val="75000"/>
                  </a:schemeClr>
                </a:solidFill>
                <a:latin typeface="+mj-lt"/>
              </a:rPr>
              <a:t>Provider Service Rep</a:t>
            </a:r>
          </a:p>
        </p:txBody>
      </p:sp>
      <p:pic>
        <p:nvPicPr>
          <p:cNvPr id="43021" name="Picture 10" descr="SYMBOLSC"/>
          <p:cNvPicPr>
            <a:picLocks noChangeAspect="1" noChangeArrowheads="1"/>
          </p:cNvPicPr>
          <p:nvPr/>
        </p:nvPicPr>
        <p:blipFill>
          <a:blip r:embed="rId6" cstate="print"/>
          <a:srcRect/>
          <a:stretch>
            <a:fillRect/>
          </a:stretch>
        </p:blipFill>
        <p:spPr bwMode="auto">
          <a:xfrm>
            <a:off x="5656192" y="3679366"/>
            <a:ext cx="1100137" cy="574675"/>
          </a:xfrm>
          <a:prstGeom prst="rect">
            <a:avLst/>
          </a:prstGeom>
          <a:noFill/>
          <a:ln w="9525">
            <a:noFill/>
            <a:miter lim="800000"/>
            <a:headEnd/>
            <a:tailEnd/>
          </a:ln>
        </p:spPr>
      </p:pic>
      <p:sp>
        <p:nvSpPr>
          <p:cNvPr id="43023" name="Text Box 12"/>
          <p:cNvSpPr txBox="1">
            <a:spLocks noChangeArrowheads="1"/>
          </p:cNvSpPr>
          <p:nvPr/>
        </p:nvSpPr>
        <p:spPr bwMode="auto">
          <a:xfrm>
            <a:off x="388434" y="4857507"/>
            <a:ext cx="8178800" cy="1609671"/>
          </a:xfrm>
          <a:prstGeom prst="rect">
            <a:avLst/>
          </a:prstGeom>
          <a:noFill/>
          <a:ln w="9525">
            <a:noFill/>
            <a:miter lim="800000"/>
            <a:headEnd/>
            <a:tailEnd/>
          </a:ln>
        </p:spPr>
        <p:txBody>
          <a:bodyPr>
            <a:spAutoFit/>
          </a:bodyPr>
          <a:lstStyle/>
          <a:p>
            <a:pPr marL="177800" indent="-177800">
              <a:spcBef>
                <a:spcPct val="30000"/>
              </a:spcBef>
            </a:pPr>
            <a:r>
              <a:rPr lang="en-US" sz="1600" i="0" dirty="0">
                <a:latin typeface="Arial" pitchFamily="34" charset="0"/>
                <a:cs typeface="Arial" pitchFamily="34" charset="0"/>
              </a:rPr>
              <a:t>As the primary point of contact for its providers, </a:t>
            </a:r>
            <a:r>
              <a:rPr lang="en-US" sz="1600" i="0" dirty="0" smtClean="0">
                <a:latin typeface="Arial" pitchFamily="34" charset="0"/>
                <a:cs typeface="Arial" pitchFamily="34" charset="0"/>
              </a:rPr>
              <a:t>Par/Host </a:t>
            </a:r>
            <a:r>
              <a:rPr lang="en-US" sz="1600" i="0" dirty="0">
                <a:latin typeface="Arial" pitchFamily="34" charset="0"/>
                <a:cs typeface="Arial" pitchFamily="34" charset="0"/>
              </a:rPr>
              <a:t>Plans should</a:t>
            </a:r>
            <a:r>
              <a:rPr lang="en-US" sz="1400" i="0" dirty="0">
                <a:latin typeface="Arial" pitchFamily="34" charset="0"/>
                <a:cs typeface="Arial" pitchFamily="34" charset="0"/>
              </a:rPr>
              <a:t>:</a:t>
            </a:r>
          </a:p>
          <a:p>
            <a:pPr marL="177800" indent="-177800">
              <a:spcBef>
                <a:spcPct val="30000"/>
              </a:spcBef>
              <a:buClr>
                <a:srgbClr val="417191"/>
              </a:buClr>
              <a:buFontTx/>
              <a:buChar char="•"/>
            </a:pPr>
            <a:r>
              <a:rPr lang="en-US" sz="1400" b="0" i="0" dirty="0" smtClean="0">
                <a:latin typeface="Arial" pitchFamily="34" charset="0"/>
                <a:cs typeface="Arial" pitchFamily="34" charset="0"/>
              </a:rPr>
              <a:t>Educate </a:t>
            </a:r>
            <a:r>
              <a:rPr lang="en-US" sz="1400" b="0" i="0" dirty="0">
                <a:latin typeface="Arial" pitchFamily="34" charset="0"/>
                <a:cs typeface="Arial" pitchFamily="34" charset="0"/>
              </a:rPr>
              <a:t>providers to check claims status through </a:t>
            </a:r>
            <a:r>
              <a:rPr lang="en-US" sz="1400" dirty="0" smtClean="0">
                <a:latin typeface="Arial" pitchFamily="34" charset="0"/>
                <a:cs typeface="Arial" pitchFamily="34" charset="0"/>
              </a:rPr>
              <a:t>t</a:t>
            </a:r>
            <a:r>
              <a:rPr lang="en-US" sz="1400" b="0" i="0" dirty="0" smtClean="0">
                <a:latin typeface="Arial" pitchFamily="34" charset="0"/>
                <a:cs typeface="Arial" pitchFamily="34" charset="0"/>
              </a:rPr>
              <a:t>he Par/Host Plan’s website, </a:t>
            </a:r>
            <a:r>
              <a:rPr lang="en-US" sz="1400" b="0" i="0" dirty="0">
                <a:latin typeface="Arial" pitchFamily="34" charset="0"/>
                <a:cs typeface="Arial" pitchFamily="34" charset="0"/>
              </a:rPr>
              <a:t>or </a:t>
            </a:r>
            <a:r>
              <a:rPr lang="en-US" sz="1400" b="0" i="0" dirty="0" smtClean="0">
                <a:latin typeface="Arial" pitchFamily="34" charset="0"/>
                <a:cs typeface="Arial" pitchFamily="34" charset="0"/>
              </a:rPr>
              <a:t>by </a:t>
            </a:r>
            <a:r>
              <a:rPr lang="en-US" sz="1400" b="0" i="0" dirty="0">
                <a:latin typeface="Arial" pitchFamily="34" charset="0"/>
                <a:cs typeface="Arial" pitchFamily="34" charset="0"/>
              </a:rPr>
              <a:t>calling </a:t>
            </a:r>
            <a:r>
              <a:rPr lang="en-US" sz="1400" b="0" i="0" dirty="0" smtClean="0">
                <a:latin typeface="Arial" pitchFamily="34" charset="0"/>
                <a:cs typeface="Arial" pitchFamily="34" charset="0"/>
              </a:rPr>
              <a:t>the Plan’s </a:t>
            </a:r>
            <a:r>
              <a:rPr lang="en-US" sz="1400" b="0" i="0" dirty="0">
                <a:latin typeface="Arial" pitchFamily="34" charset="0"/>
                <a:cs typeface="Arial" pitchFamily="34" charset="0"/>
              </a:rPr>
              <a:t>provider service or provider relations representative, depending </a:t>
            </a:r>
            <a:r>
              <a:rPr lang="en-US" sz="1400" b="0" i="0" dirty="0" smtClean="0">
                <a:latin typeface="Arial" pitchFamily="34" charset="0"/>
                <a:cs typeface="Arial" pitchFamily="34" charset="0"/>
              </a:rPr>
              <a:t>on Plan </a:t>
            </a:r>
            <a:r>
              <a:rPr lang="en-US" sz="1400" b="0" i="0" dirty="0">
                <a:latin typeface="Arial" pitchFamily="34" charset="0"/>
                <a:cs typeface="Arial" pitchFamily="34" charset="0"/>
              </a:rPr>
              <a:t>protocol.</a:t>
            </a:r>
          </a:p>
          <a:p>
            <a:pPr marL="177800" indent="-177800">
              <a:spcBef>
                <a:spcPct val="30000"/>
              </a:spcBef>
              <a:buClr>
                <a:srgbClr val="417191"/>
              </a:buClr>
              <a:buFontTx/>
              <a:buChar char="•"/>
            </a:pPr>
            <a:r>
              <a:rPr lang="en-US" sz="1400" b="0" i="0" dirty="0">
                <a:latin typeface="Arial" pitchFamily="34" charset="0"/>
                <a:cs typeface="Arial" pitchFamily="34" charset="0"/>
              </a:rPr>
              <a:t>Assist providers by making contact with the </a:t>
            </a:r>
            <a:r>
              <a:rPr lang="en-US" sz="1400" b="0" i="0" dirty="0" smtClean="0">
                <a:latin typeface="Arial" pitchFamily="34" charset="0"/>
                <a:cs typeface="Arial" pitchFamily="34" charset="0"/>
              </a:rPr>
              <a:t>Control/Home </a:t>
            </a:r>
            <a:r>
              <a:rPr lang="en-US" sz="1400" b="0" i="0" dirty="0">
                <a:latin typeface="Arial" pitchFamily="34" charset="0"/>
                <a:cs typeface="Arial" pitchFamily="34" charset="0"/>
              </a:rPr>
              <a:t>Plan on the provider’s behalf, following local Plan protocols.</a:t>
            </a:r>
          </a:p>
          <a:p>
            <a:pPr marL="177800" indent="-177800">
              <a:spcBef>
                <a:spcPct val="30000"/>
              </a:spcBef>
              <a:buClr>
                <a:srgbClr val="417191"/>
              </a:buClr>
              <a:buFontTx/>
              <a:buChar char="•"/>
            </a:pPr>
            <a:r>
              <a:rPr lang="en-US" sz="1400" b="0" i="0" dirty="0">
                <a:latin typeface="Arial" pitchFamily="34" charset="0"/>
                <a:cs typeface="Arial" pitchFamily="34" charset="0"/>
              </a:rPr>
              <a:t>Follow up with </a:t>
            </a:r>
            <a:r>
              <a:rPr lang="en-US" sz="1400" b="0" i="0" dirty="0" smtClean="0">
                <a:latin typeface="Arial" pitchFamily="34" charset="0"/>
                <a:cs typeface="Arial" pitchFamily="34" charset="0"/>
              </a:rPr>
              <a:t>providers </a:t>
            </a:r>
            <a:r>
              <a:rPr lang="en-US" sz="1400" b="0" i="0" dirty="0">
                <a:latin typeface="Arial" pitchFamily="34" charset="0"/>
                <a:cs typeface="Arial" pitchFamily="34" charset="0"/>
              </a:rPr>
              <a:t>with status updates on claims inquiries.</a:t>
            </a:r>
          </a:p>
        </p:txBody>
      </p:sp>
    </p:spTree>
    <p:extLst>
      <p:ext uri="{BB962C8B-B14F-4D97-AF65-F5344CB8AC3E}">
        <p14:creationId xmlns:p14="http://schemas.microsoft.com/office/powerpoint/2010/main" val="273160897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5" name="Rectangle 3"/>
          <p:cNvSpPr>
            <a:spLocks noGrp="1" noChangeArrowheads="1"/>
          </p:cNvSpPr>
          <p:nvPr>
            <p:ph idx="1"/>
          </p:nvPr>
        </p:nvSpPr>
        <p:spPr>
          <a:xfrm>
            <a:off x="457206" y="1357594"/>
            <a:ext cx="8388344" cy="5128266"/>
          </a:xfrm>
          <a:prstGeom prst="rect">
            <a:avLst/>
          </a:prstGeom>
        </p:spPr>
        <p:txBody>
          <a:bodyPr tIns="45720" rIns="91440" bIns="45720"/>
          <a:lstStyle/>
          <a:p>
            <a:pPr marL="171450" indent="-171450">
              <a:lnSpc>
                <a:spcPct val="100000"/>
              </a:lnSpc>
              <a:spcBef>
                <a:spcPct val="35000"/>
              </a:spcBef>
            </a:pPr>
            <a:r>
              <a:rPr lang="en-US" sz="1600" dirty="0" smtClean="0"/>
              <a:t>The local Plan is the “one-stop shop” for all BlueCard and other inter-Plan claim  inquiries from participating and nonparticipating providers in your service area and contracted remote providers.   </a:t>
            </a:r>
          </a:p>
          <a:p>
            <a:pPr marL="573088" lvl="1" indent="-227013">
              <a:lnSpc>
                <a:spcPct val="100000"/>
              </a:lnSpc>
              <a:spcBef>
                <a:spcPct val="20000"/>
              </a:spcBef>
            </a:pPr>
            <a:r>
              <a:rPr lang="en-US" sz="1400" dirty="0" smtClean="0"/>
              <a:t>Educate your providers regarding who to contact with inquiries.</a:t>
            </a:r>
            <a:r>
              <a:rPr lang="en-US" sz="1600" dirty="0" smtClean="0"/>
              <a:t> </a:t>
            </a:r>
          </a:p>
          <a:p>
            <a:pPr marL="171450" indent="-171450">
              <a:lnSpc>
                <a:spcPct val="100000"/>
              </a:lnSpc>
              <a:spcBef>
                <a:spcPct val="35000"/>
              </a:spcBef>
            </a:pPr>
            <a:r>
              <a:rPr lang="en-US" sz="1600" dirty="0" smtClean="0"/>
              <a:t>Providers should contact the member’s Control/Home Plan only for eligibility and care </a:t>
            </a:r>
            <a:br>
              <a:rPr lang="en-US" sz="1600" dirty="0" smtClean="0"/>
            </a:br>
            <a:r>
              <a:rPr lang="en-US" sz="1600" dirty="0" smtClean="0"/>
              <a:t>management inquiries.</a:t>
            </a:r>
          </a:p>
          <a:p>
            <a:pPr marL="573088" lvl="1" indent="-227013">
              <a:lnSpc>
                <a:spcPct val="100000"/>
              </a:lnSpc>
              <a:spcBef>
                <a:spcPct val="20000"/>
              </a:spcBef>
            </a:pPr>
            <a:r>
              <a:rPr lang="en-US" sz="1400" dirty="0" smtClean="0"/>
              <a:t>BlueCard Eligibility Line: 1.800.676.BLUE.</a:t>
            </a:r>
          </a:p>
          <a:p>
            <a:pPr marL="573088" lvl="1" indent="-227013">
              <a:lnSpc>
                <a:spcPct val="100000"/>
              </a:lnSpc>
              <a:spcBef>
                <a:spcPct val="20000"/>
              </a:spcBef>
            </a:pPr>
            <a:r>
              <a:rPr lang="en-US" sz="1400" dirty="0" smtClean="0"/>
              <a:t>Electronically through the Par/Host Plan.</a:t>
            </a:r>
          </a:p>
        </p:txBody>
      </p:sp>
      <p:sp>
        <p:nvSpPr>
          <p:cNvPr id="40964" name="Rectangle 2"/>
          <p:cNvSpPr>
            <a:spLocks noGrp="1" noChangeArrowheads="1"/>
          </p:cNvSpPr>
          <p:nvPr>
            <p:ph type="title"/>
          </p:nvPr>
        </p:nvSpPr>
        <p:spPr>
          <a:xfrm>
            <a:off x="457200" y="769440"/>
            <a:ext cx="8229600" cy="681182"/>
          </a:xfrm>
          <a:prstGeom prst="rect">
            <a:avLst/>
          </a:prstGeom>
          <a:noFill/>
        </p:spPr>
        <p:txBody>
          <a:bodyPr tIns="45720" rIns="91440" bIns="45720"/>
          <a:lstStyle/>
          <a:p>
            <a:pPr eaLnBrk="1" hangingPunct="1"/>
            <a:r>
              <a:rPr lang="en-US" sz="2400" dirty="0" smtClean="0">
                <a:effectLst/>
              </a:rPr>
              <a:t>Provider Education</a:t>
            </a:r>
            <a:endParaRPr lang="en-US" sz="2400" i="1" dirty="0" smtClean="0">
              <a:effectLst/>
            </a:endParaRPr>
          </a:p>
        </p:txBody>
      </p:sp>
      <p:grpSp>
        <p:nvGrpSpPr>
          <p:cNvPr id="2" name="Group 11"/>
          <p:cNvGrpSpPr>
            <a:grpSpLocks/>
          </p:cNvGrpSpPr>
          <p:nvPr/>
        </p:nvGrpSpPr>
        <p:grpSpPr bwMode="auto">
          <a:xfrm>
            <a:off x="1668465" y="3689509"/>
            <a:ext cx="5049837" cy="2247900"/>
            <a:chOff x="1339" y="2253"/>
            <a:chExt cx="3460" cy="1540"/>
          </a:xfrm>
        </p:grpSpPr>
        <p:pic>
          <p:nvPicPr>
            <p:cNvPr id="40968" name="Picture 9" descr="s3"/>
            <p:cNvPicPr>
              <a:picLocks noChangeAspect="1" noChangeArrowheads="1"/>
            </p:cNvPicPr>
            <p:nvPr/>
          </p:nvPicPr>
          <p:blipFill>
            <a:blip r:embed="rId3" cstate="print"/>
            <a:srcRect/>
            <a:stretch>
              <a:fillRect/>
            </a:stretch>
          </p:blipFill>
          <p:spPr bwMode="gray">
            <a:xfrm>
              <a:off x="1339" y="2253"/>
              <a:ext cx="1354" cy="1540"/>
            </a:xfrm>
            <a:prstGeom prst="rect">
              <a:avLst/>
            </a:prstGeom>
            <a:noFill/>
            <a:ln w="9525">
              <a:noFill/>
              <a:miter lim="800000"/>
              <a:headEnd/>
              <a:tailEnd/>
            </a:ln>
          </p:spPr>
        </p:pic>
        <p:pic>
          <p:nvPicPr>
            <p:cNvPr id="40969" name="Picture 9" descr="s3"/>
            <p:cNvPicPr>
              <a:picLocks noChangeAspect="1" noChangeArrowheads="1"/>
            </p:cNvPicPr>
            <p:nvPr/>
          </p:nvPicPr>
          <p:blipFill>
            <a:blip r:embed="rId3" cstate="print"/>
            <a:srcRect/>
            <a:stretch>
              <a:fillRect/>
            </a:stretch>
          </p:blipFill>
          <p:spPr bwMode="gray">
            <a:xfrm>
              <a:off x="3223" y="2295"/>
              <a:ext cx="1576" cy="1492"/>
            </a:xfrm>
            <a:prstGeom prst="rect">
              <a:avLst/>
            </a:prstGeom>
            <a:noFill/>
            <a:ln w="9525">
              <a:noFill/>
              <a:miter lim="800000"/>
              <a:headEnd/>
              <a:tailEnd/>
            </a:ln>
          </p:spPr>
        </p:pic>
        <p:pic>
          <p:nvPicPr>
            <p:cNvPr id="40970" name="Picture 4" descr="1216"/>
            <p:cNvPicPr>
              <a:picLocks noChangeAspect="1" noChangeArrowheads="1"/>
            </p:cNvPicPr>
            <p:nvPr/>
          </p:nvPicPr>
          <p:blipFill>
            <a:blip r:embed="rId4" cstate="print"/>
            <a:srcRect t="6250"/>
            <a:stretch>
              <a:fillRect/>
            </a:stretch>
          </p:blipFill>
          <p:spPr bwMode="auto">
            <a:xfrm>
              <a:off x="1345" y="2256"/>
              <a:ext cx="1274" cy="1471"/>
            </a:xfrm>
            <a:prstGeom prst="rect">
              <a:avLst/>
            </a:prstGeom>
            <a:noFill/>
            <a:ln w="28575">
              <a:noFill/>
              <a:miter lim="800000"/>
              <a:headEnd/>
              <a:tailEnd/>
            </a:ln>
          </p:spPr>
        </p:pic>
        <p:pic>
          <p:nvPicPr>
            <p:cNvPr id="40971" name="Picture 5" descr="BXP39680s"/>
            <p:cNvPicPr>
              <a:picLocks noChangeAspect="1" noChangeArrowheads="1"/>
            </p:cNvPicPr>
            <p:nvPr/>
          </p:nvPicPr>
          <p:blipFill>
            <a:blip r:embed="rId5" cstate="print"/>
            <a:srcRect r="15208"/>
            <a:stretch>
              <a:fillRect/>
            </a:stretch>
          </p:blipFill>
          <p:spPr bwMode="auto">
            <a:xfrm>
              <a:off x="3218" y="2265"/>
              <a:ext cx="1494" cy="1449"/>
            </a:xfrm>
            <a:prstGeom prst="rect">
              <a:avLst/>
            </a:prstGeom>
            <a:noFill/>
            <a:ln w="28575">
              <a:noFill/>
              <a:miter lim="800000"/>
              <a:headEnd/>
              <a:tailEnd/>
            </a:ln>
          </p:spPr>
        </p:pic>
      </p:grpSp>
      <p:sp>
        <p:nvSpPr>
          <p:cNvPr id="40967" name="Text Box 6"/>
          <p:cNvSpPr>
            <a:spLocks noChangeArrowheads="1"/>
          </p:cNvSpPr>
          <p:nvPr/>
        </p:nvSpPr>
        <p:spPr bwMode="gray">
          <a:xfrm>
            <a:off x="233256" y="5924871"/>
            <a:ext cx="8227397" cy="641350"/>
          </a:xfrm>
          <a:prstGeom prst="roundRect">
            <a:avLst>
              <a:gd name="adj" fmla="val 16667"/>
            </a:avLst>
          </a:prstGeom>
          <a:noFill/>
          <a:ln w="9525" algn="ctr">
            <a:noFill/>
            <a:miter lim="800000"/>
            <a:headEnd/>
            <a:tailEnd/>
          </a:ln>
        </p:spPr>
        <p:txBody>
          <a:bodyPr lIns="182880" anchor="ctr"/>
          <a:lstStyle/>
          <a:p>
            <a:pPr>
              <a:spcBef>
                <a:spcPct val="50000"/>
              </a:spcBef>
              <a:tabLst>
                <a:tab pos="171450" algn="l"/>
              </a:tabLst>
            </a:pPr>
            <a:r>
              <a:rPr lang="en-US" sz="1600" b="1" i="0" dirty="0">
                <a:solidFill>
                  <a:schemeClr val="accent2"/>
                </a:solidFill>
                <a:latin typeface="Arial" pitchFamily="34" charset="0"/>
                <a:cs typeface="Arial" pitchFamily="34" charset="0"/>
              </a:rPr>
              <a:t>Remember: </a:t>
            </a:r>
            <a:r>
              <a:rPr lang="en-US" sz="1600" b="1" i="0" dirty="0" smtClean="0">
                <a:solidFill>
                  <a:schemeClr val="accent2"/>
                </a:solidFill>
                <a:latin typeface="Arial" pitchFamily="34" charset="0"/>
                <a:cs typeface="Arial" pitchFamily="34" charset="0"/>
              </a:rPr>
              <a:t> </a:t>
            </a:r>
            <a:r>
              <a:rPr lang="en-US" sz="1600" i="0" dirty="0" smtClean="0">
                <a:latin typeface="Arial" pitchFamily="34" charset="0"/>
                <a:cs typeface="Arial" pitchFamily="34" charset="0"/>
              </a:rPr>
              <a:t>Provider </a:t>
            </a:r>
            <a:r>
              <a:rPr lang="en-US" sz="1600" i="0" dirty="0">
                <a:latin typeface="Arial" pitchFamily="34" charset="0"/>
                <a:cs typeface="Arial" pitchFamily="34" charset="0"/>
              </a:rPr>
              <a:t>satisfaction is achieved when both </a:t>
            </a:r>
            <a:r>
              <a:rPr lang="en-US" sz="1600" i="0" dirty="0" smtClean="0">
                <a:latin typeface="Arial" pitchFamily="34" charset="0"/>
                <a:cs typeface="Arial" pitchFamily="34" charset="0"/>
              </a:rPr>
              <a:t>Control/Home </a:t>
            </a:r>
            <a:r>
              <a:rPr lang="en-US" sz="1600" i="0" dirty="0">
                <a:latin typeface="Arial" pitchFamily="34" charset="0"/>
                <a:cs typeface="Arial" pitchFamily="34" charset="0"/>
              </a:rPr>
              <a:t>and </a:t>
            </a:r>
            <a:r>
              <a:rPr lang="en-US" sz="1600" i="0" dirty="0" smtClean="0">
                <a:latin typeface="Arial" pitchFamily="34" charset="0"/>
                <a:cs typeface="Arial" pitchFamily="34" charset="0"/>
              </a:rPr>
              <a:t>Par/Host </a:t>
            </a:r>
            <a:r>
              <a:rPr lang="en-US" sz="1600" i="0" dirty="0">
                <a:latin typeface="Arial" pitchFamily="34" charset="0"/>
                <a:cs typeface="Arial" pitchFamily="34" charset="0"/>
              </a:rPr>
              <a:t>Plans partner together to service the provider’s inquiries.</a:t>
            </a:r>
          </a:p>
        </p:txBody>
      </p:sp>
    </p:spTree>
    <p:extLst>
      <p:ext uri="{BB962C8B-B14F-4D97-AF65-F5344CB8AC3E}">
        <p14:creationId xmlns:p14="http://schemas.microsoft.com/office/powerpoint/2010/main" val="95434528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827" name="Picture 7" descr="MPj04384560000[1]"/>
          <p:cNvPicPr preferRelativeResize="0">
            <a:picLocks noChangeArrowheads="1"/>
          </p:cNvPicPr>
          <p:nvPr/>
        </p:nvPicPr>
        <p:blipFill>
          <a:blip r:embed="rId3" cstate="print"/>
          <a:srcRect l="23227" t="5571" r="21057" b="54572"/>
          <a:stretch>
            <a:fillRect/>
          </a:stretch>
        </p:blipFill>
        <p:spPr bwMode="auto">
          <a:xfrm>
            <a:off x="6896848" y="1511300"/>
            <a:ext cx="1792288" cy="19462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4825" name="Picture 8" descr="MPj04096710000[1]"/>
          <p:cNvPicPr preferRelativeResize="0">
            <a:picLocks noChangeArrowheads="1"/>
          </p:cNvPicPr>
          <p:nvPr/>
        </p:nvPicPr>
        <p:blipFill>
          <a:blip r:embed="rId4" cstate="print"/>
          <a:srcRect l="25293" b="7309"/>
          <a:stretch>
            <a:fillRect/>
          </a:stretch>
        </p:blipFill>
        <p:spPr bwMode="auto">
          <a:xfrm>
            <a:off x="6117292" y="2813050"/>
            <a:ext cx="1458913" cy="191293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45062" name="Rectangle 3"/>
          <p:cNvSpPr>
            <a:spLocks noGrp="1" noChangeArrowheads="1"/>
          </p:cNvSpPr>
          <p:nvPr>
            <p:ph idx="1"/>
          </p:nvPr>
        </p:nvSpPr>
        <p:spPr>
          <a:xfrm>
            <a:off x="419295" y="1852439"/>
            <a:ext cx="5822302" cy="4521465"/>
          </a:xfrm>
          <a:prstGeom prst="rect">
            <a:avLst/>
          </a:prstGeom>
        </p:spPr>
        <p:txBody>
          <a:bodyPr tIns="45720" rIns="91440" bIns="45720"/>
          <a:lstStyle/>
          <a:p>
            <a:pPr marL="171450" indent="-171450" eaLnBrk="1" hangingPunct="1">
              <a:lnSpc>
                <a:spcPct val="100000"/>
              </a:lnSpc>
              <a:spcBef>
                <a:spcPct val="50000"/>
              </a:spcBef>
            </a:pPr>
            <a:r>
              <a:rPr lang="en-US" sz="1800" dirty="0" smtClean="0"/>
              <a:t>Provider networks are one of our most critical assets: </a:t>
            </a:r>
          </a:p>
          <a:p>
            <a:pPr marL="571500" lvl="1" indent="-228600" eaLnBrk="1" hangingPunct="1">
              <a:lnSpc>
                <a:spcPct val="100000"/>
              </a:lnSpc>
              <a:spcBef>
                <a:spcPct val="35000"/>
              </a:spcBef>
            </a:pPr>
            <a:r>
              <a:rPr lang="en-US" sz="1600" dirty="0" smtClean="0"/>
              <a:t>Our ability to give members access to the largest network of providers differentiates us from the competition. </a:t>
            </a:r>
          </a:p>
          <a:p>
            <a:pPr marL="571500" lvl="1" indent="-228600" eaLnBrk="1" hangingPunct="1">
              <a:lnSpc>
                <a:spcPct val="100000"/>
              </a:lnSpc>
              <a:spcBef>
                <a:spcPct val="35000"/>
              </a:spcBef>
            </a:pPr>
            <a:r>
              <a:rPr lang="en-US" sz="1600" dirty="0" smtClean="0"/>
              <a:t>Broad networks give us leverage to negotiate deep discounts. </a:t>
            </a:r>
          </a:p>
          <a:p>
            <a:pPr marL="571500" lvl="1" indent="-228600" eaLnBrk="1" hangingPunct="1">
              <a:lnSpc>
                <a:spcPct val="100000"/>
              </a:lnSpc>
              <a:spcBef>
                <a:spcPct val="35000"/>
              </a:spcBef>
            </a:pPr>
            <a:r>
              <a:rPr lang="en-US" sz="1600" dirty="0" smtClean="0"/>
              <a:t>Ability to build exchange products in a post healthcare reform environment.</a:t>
            </a:r>
          </a:p>
          <a:p>
            <a:pPr marL="171450" indent="-171450" eaLnBrk="1" hangingPunct="1">
              <a:lnSpc>
                <a:spcPct val="100000"/>
              </a:lnSpc>
              <a:spcBef>
                <a:spcPct val="50000"/>
              </a:spcBef>
            </a:pPr>
            <a:r>
              <a:rPr lang="en-US" sz="1800" dirty="0" smtClean="0"/>
              <a:t>Improving provider satisfaction will drive contracting success in an increasingly competitive environment</a:t>
            </a:r>
            <a:br>
              <a:rPr lang="en-US" sz="1800" dirty="0" smtClean="0"/>
            </a:br>
            <a:r>
              <a:rPr lang="en-US" sz="1800" dirty="0" smtClean="0"/>
              <a:t>and minimize risk for increased regulation and oversight.</a:t>
            </a:r>
          </a:p>
        </p:txBody>
      </p:sp>
      <p:sp>
        <p:nvSpPr>
          <p:cNvPr id="45063" name="Rectangle 19"/>
          <p:cNvSpPr>
            <a:spLocks noGrp="1" noChangeArrowheads="1"/>
          </p:cNvSpPr>
          <p:nvPr>
            <p:ph type="title"/>
          </p:nvPr>
        </p:nvSpPr>
        <p:spPr>
          <a:xfrm>
            <a:off x="399685" y="803224"/>
            <a:ext cx="8229600" cy="681182"/>
          </a:xfrm>
          <a:prstGeom prst="rect">
            <a:avLst/>
          </a:prstGeom>
          <a:noFill/>
        </p:spPr>
        <p:txBody>
          <a:bodyPr/>
          <a:lstStyle/>
          <a:p>
            <a:r>
              <a:rPr lang="en-US" sz="2400" dirty="0" smtClean="0">
                <a:effectLst/>
              </a:rPr>
              <a:t>Provider Satisfaction</a:t>
            </a:r>
            <a:br>
              <a:rPr lang="en-US" sz="2400" dirty="0" smtClean="0">
                <a:effectLst/>
              </a:rPr>
            </a:br>
            <a:r>
              <a:rPr lang="en-US" sz="1800" b="0" i="1" dirty="0" smtClean="0">
                <a:effectLst/>
              </a:rPr>
              <a:t>Why is it Important?</a:t>
            </a:r>
          </a:p>
        </p:txBody>
      </p:sp>
      <p:pic>
        <p:nvPicPr>
          <p:cNvPr id="34819" name="Picture 21" descr="MP900410066[1]"/>
          <p:cNvPicPr>
            <a:picLocks noChangeAspect="1" noChangeArrowheads="1"/>
          </p:cNvPicPr>
          <p:nvPr/>
        </p:nvPicPr>
        <p:blipFill>
          <a:blip r:embed="rId5" cstate="print"/>
          <a:srcRect l="16780" b="30508"/>
          <a:stretch>
            <a:fillRect/>
          </a:stretch>
        </p:blipFill>
        <p:spPr bwMode="auto">
          <a:xfrm>
            <a:off x="7131705" y="4337050"/>
            <a:ext cx="1558925" cy="1952625"/>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6788028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idx="1"/>
          </p:nvPr>
        </p:nvSpPr>
        <p:spPr>
          <a:xfrm>
            <a:off x="457200" y="1713717"/>
            <a:ext cx="8416212" cy="4750878"/>
          </a:xfrm>
          <a:prstGeom prst="rect">
            <a:avLst/>
          </a:prstGeom>
        </p:spPr>
        <p:txBody>
          <a:bodyPr tIns="45720" rIns="91440" bIns="45720"/>
          <a:lstStyle/>
          <a:p>
            <a:pPr marL="231775" indent="-231775"/>
            <a:r>
              <a:rPr lang="en-US" sz="1800" dirty="0" smtClean="0"/>
              <a:t>Take accountability for problem resolution.</a:t>
            </a:r>
          </a:p>
          <a:p>
            <a:pPr marL="635000" lvl="1" indent="-217488"/>
            <a:r>
              <a:rPr lang="en-US" sz="1600" dirty="0" smtClean="0"/>
              <a:t>Treat providers’ problems as if they are your own.</a:t>
            </a:r>
          </a:p>
          <a:p>
            <a:pPr marL="635000" lvl="1" indent="-217488"/>
            <a:r>
              <a:rPr lang="en-US" sz="1600" dirty="0" smtClean="0"/>
              <a:t>Anticipate providers’ needs.</a:t>
            </a:r>
          </a:p>
          <a:p>
            <a:pPr marL="635000" lvl="1" indent="-217488"/>
            <a:r>
              <a:rPr lang="en-US" sz="1600" dirty="0" smtClean="0"/>
              <a:t>Provide timely, accurate and complete responses.</a:t>
            </a:r>
          </a:p>
          <a:p>
            <a:pPr marL="635000" lvl="1" indent="-217488"/>
            <a:r>
              <a:rPr lang="en-US" sz="1600" dirty="0" smtClean="0"/>
              <a:t>Keep promises, follow-up and follow through on issue resolution.</a:t>
            </a:r>
          </a:p>
          <a:p>
            <a:pPr marL="635000" lvl="1" indent="-217488"/>
            <a:r>
              <a:rPr lang="en-US" sz="1600" dirty="0" smtClean="0"/>
              <a:t>Go the extra mile.</a:t>
            </a:r>
          </a:p>
          <a:p>
            <a:pPr marL="231775" indent="-231775"/>
            <a:r>
              <a:rPr lang="en-US" sz="1800" dirty="0" smtClean="0"/>
              <a:t>Be your providers’ advocate. </a:t>
            </a:r>
          </a:p>
          <a:p>
            <a:pPr marL="635000" lvl="1" indent="-217488"/>
            <a:r>
              <a:rPr lang="en-US" sz="1600" dirty="0" smtClean="0"/>
              <a:t>Handle all inquires and contact the Control/Home Plan on the providers’ behalf; don’t refer a provider to call another Plan.</a:t>
            </a:r>
          </a:p>
          <a:p>
            <a:pPr marL="635000" lvl="1" indent="-217488"/>
            <a:r>
              <a:rPr lang="en-US" sz="1600" dirty="0" smtClean="0"/>
              <a:t>Make the experience seamless; don’t blame another Plan or the BlueCard Program. </a:t>
            </a:r>
          </a:p>
          <a:p>
            <a:pPr marL="635000" lvl="1" indent="-217488"/>
            <a:r>
              <a:rPr lang="en-US" sz="1600" dirty="0" smtClean="0"/>
              <a:t>Don’t advise providers to contact BCBSA. </a:t>
            </a:r>
          </a:p>
          <a:p>
            <a:pPr marL="635000" lvl="1" indent="-217488"/>
            <a:r>
              <a:rPr lang="en-US" sz="1600" dirty="0" smtClean="0"/>
              <a:t>Own the issue; use the Inter-Plan escalation process as needed. </a:t>
            </a:r>
          </a:p>
          <a:p>
            <a:pPr marL="635000" lvl="1" indent="-217488"/>
            <a:r>
              <a:rPr lang="en-US" sz="1600" dirty="0" smtClean="0"/>
              <a:t>Have a positive “can-do” attitude. Let your customers “hear” you smile.</a:t>
            </a:r>
          </a:p>
        </p:txBody>
      </p:sp>
      <p:sp>
        <p:nvSpPr>
          <p:cNvPr id="53253" name="Rectangle 5"/>
          <p:cNvSpPr>
            <a:spLocks noGrp="1" noChangeArrowheads="1"/>
          </p:cNvSpPr>
          <p:nvPr>
            <p:ph type="title"/>
          </p:nvPr>
        </p:nvSpPr>
        <p:spPr>
          <a:xfrm>
            <a:off x="430306" y="824524"/>
            <a:ext cx="8686800" cy="681182"/>
          </a:xfrm>
        </p:spPr>
        <p:txBody>
          <a:bodyPr/>
          <a:lstStyle/>
          <a:p>
            <a:r>
              <a:rPr lang="en-US" sz="2400" dirty="0" smtClean="0">
                <a:effectLst/>
              </a:rPr>
              <a:t>Provider Satisfaction</a:t>
            </a:r>
            <a:br>
              <a:rPr lang="en-US" sz="2400" dirty="0" smtClean="0">
                <a:effectLst/>
              </a:rPr>
            </a:br>
            <a:r>
              <a:rPr lang="en-US" sz="1800" b="0" i="1" dirty="0" smtClean="0">
                <a:effectLst/>
              </a:rPr>
              <a:t>How Can You Enhance Providers’ Overall Satisfaction?</a:t>
            </a:r>
          </a:p>
        </p:txBody>
      </p:sp>
    </p:spTree>
    <p:extLst>
      <p:ext uri="{BB962C8B-B14F-4D97-AF65-F5344CB8AC3E}">
        <p14:creationId xmlns:p14="http://schemas.microsoft.com/office/powerpoint/2010/main" val="3037383157"/>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3"/>
          </p:nvPr>
        </p:nvSpPr>
        <p:spPr>
          <a:xfrm>
            <a:off x="480350" y="1629446"/>
            <a:ext cx="8686800" cy="685800"/>
          </a:xfrm>
        </p:spPr>
        <p:txBody>
          <a:bodyPr/>
          <a:lstStyle/>
          <a:p>
            <a:r>
              <a:rPr lang="en-US" sz="1800" dirty="0" smtClean="0">
                <a:ea typeface="ヒラギノ角ゴ Pro W3"/>
              </a:rPr>
              <a:t>Avoiding certain terms and information can strengthen communication with providers, thereby increasing their satisfaction.</a:t>
            </a:r>
          </a:p>
          <a:p>
            <a:endParaRPr lang="en-US" sz="1800" dirty="0">
              <a:solidFill>
                <a:srgbClr val="417191"/>
              </a:solidFill>
            </a:endParaRPr>
          </a:p>
        </p:txBody>
      </p:sp>
      <p:sp>
        <p:nvSpPr>
          <p:cNvPr id="54280" name="Rectangle 10"/>
          <p:cNvSpPr>
            <a:spLocks noGrp="1" noChangeArrowheads="1"/>
          </p:cNvSpPr>
          <p:nvPr>
            <p:ph type="title"/>
          </p:nvPr>
        </p:nvSpPr>
        <p:spPr>
          <a:xfrm>
            <a:off x="435932" y="801588"/>
            <a:ext cx="8229600" cy="681182"/>
          </a:xfrm>
          <a:prstGeom prst="rect">
            <a:avLst/>
          </a:prstGeom>
          <a:noFill/>
        </p:spPr>
        <p:txBody>
          <a:bodyPr/>
          <a:lstStyle/>
          <a:p>
            <a:r>
              <a:rPr lang="en-US" sz="2400" dirty="0" smtClean="0">
                <a:effectLst/>
              </a:rPr>
              <a:t>Provider Satisfaction</a:t>
            </a:r>
            <a:br>
              <a:rPr lang="en-US" sz="2400" dirty="0" smtClean="0">
                <a:effectLst/>
              </a:rPr>
            </a:br>
            <a:r>
              <a:rPr lang="en-US" sz="1800" b="0" i="1" dirty="0"/>
              <a:t>What Not to Share with Providers and Why?</a:t>
            </a:r>
          </a:p>
        </p:txBody>
      </p:sp>
      <p:sp>
        <p:nvSpPr>
          <p:cNvPr id="54275" name="Text Box 7"/>
          <p:cNvSpPr txBox="1">
            <a:spLocks noChangeArrowheads="1"/>
          </p:cNvSpPr>
          <p:nvPr/>
        </p:nvSpPr>
        <p:spPr bwMode="auto">
          <a:xfrm>
            <a:off x="643801" y="3408715"/>
            <a:ext cx="4114800" cy="1558925"/>
          </a:xfrm>
          <a:prstGeom prst="rect">
            <a:avLst/>
          </a:prstGeom>
          <a:noFill/>
          <a:ln w="9525">
            <a:noFill/>
            <a:miter lim="800000"/>
            <a:headEnd/>
            <a:tailEnd/>
          </a:ln>
        </p:spPr>
        <p:txBody>
          <a:bodyPr>
            <a:spAutoFit/>
          </a:bodyPr>
          <a:lstStyle/>
          <a:p>
            <a:pPr marL="228600" indent="-228600">
              <a:buClr>
                <a:srgbClr val="417191"/>
              </a:buClr>
              <a:buFont typeface="Arial" pitchFamily="34" charset="0"/>
              <a:buChar char="–"/>
            </a:pPr>
            <a:r>
              <a:rPr lang="en-US" sz="1600" b="0" i="0" dirty="0">
                <a:latin typeface="Arial" pitchFamily="34" charset="0"/>
                <a:cs typeface="Arial" pitchFamily="34" charset="0"/>
              </a:rPr>
              <a:t>Control/Home</a:t>
            </a:r>
          </a:p>
          <a:p>
            <a:pPr marL="228600" indent="-228600">
              <a:buClr>
                <a:srgbClr val="417191"/>
              </a:buClr>
              <a:buFont typeface="Arial" pitchFamily="34" charset="0"/>
              <a:buChar char="–"/>
            </a:pPr>
            <a:r>
              <a:rPr lang="en-US" sz="1600" b="0" i="0" dirty="0">
                <a:latin typeface="Arial" pitchFamily="34" charset="0"/>
                <a:cs typeface="Arial" pitchFamily="34" charset="0"/>
              </a:rPr>
              <a:t>Par/Host</a:t>
            </a:r>
          </a:p>
          <a:p>
            <a:pPr marL="228600" indent="-228600">
              <a:buClr>
                <a:srgbClr val="417191"/>
              </a:buClr>
              <a:buFont typeface="Arial" pitchFamily="34" charset="0"/>
              <a:buChar char="–"/>
            </a:pPr>
            <a:r>
              <a:rPr lang="en-US" sz="1600" b="0" i="0" dirty="0">
                <a:latin typeface="Arial" pitchFamily="34" charset="0"/>
                <a:cs typeface="Arial" pitchFamily="34" charset="0"/>
              </a:rPr>
              <a:t>Inter-Plan Teleprocessing System (ITS)</a:t>
            </a:r>
          </a:p>
          <a:p>
            <a:pPr marL="228600" indent="-228600">
              <a:buClr>
                <a:srgbClr val="417191"/>
              </a:buClr>
              <a:buFont typeface="Arial" pitchFamily="34" charset="0"/>
              <a:buChar char="–"/>
            </a:pPr>
            <a:r>
              <a:rPr lang="en-US" sz="1600" b="0" i="0" dirty="0">
                <a:latin typeface="Arial" pitchFamily="34" charset="0"/>
                <a:cs typeface="Arial" pitchFamily="34" charset="0"/>
              </a:rPr>
              <a:t>ITS terminology (e.g., SF, DF, RF)</a:t>
            </a:r>
          </a:p>
          <a:p>
            <a:pPr marL="228600" indent="-228600">
              <a:buClr>
                <a:srgbClr val="417191"/>
              </a:buClr>
              <a:buFont typeface="Arial" pitchFamily="34" charset="0"/>
              <a:buChar char="–"/>
            </a:pPr>
            <a:r>
              <a:rPr lang="en-US" sz="1600" b="0" i="0" dirty="0">
                <a:latin typeface="Arial" pitchFamily="34" charset="0"/>
                <a:cs typeface="Arial" pitchFamily="34" charset="0"/>
              </a:rPr>
              <a:t>Inter-Plan Programs (IPP)</a:t>
            </a:r>
          </a:p>
          <a:p>
            <a:pPr marL="228600" indent="-228600">
              <a:buClr>
                <a:srgbClr val="417191"/>
              </a:buClr>
              <a:buFont typeface="Arial" pitchFamily="34" charset="0"/>
              <a:buChar char="–"/>
            </a:pPr>
            <a:r>
              <a:rPr lang="en-US" sz="1600" b="0" i="0" dirty="0">
                <a:latin typeface="Arial" pitchFamily="34" charset="0"/>
                <a:cs typeface="Arial" pitchFamily="34" charset="0"/>
              </a:rPr>
              <a:t>BlueExchange</a:t>
            </a:r>
          </a:p>
        </p:txBody>
      </p:sp>
      <p:sp>
        <p:nvSpPr>
          <p:cNvPr id="54276" name="Text Box 8"/>
          <p:cNvSpPr txBox="1">
            <a:spLocks noChangeArrowheads="1"/>
          </p:cNvSpPr>
          <p:nvPr/>
        </p:nvSpPr>
        <p:spPr bwMode="auto">
          <a:xfrm>
            <a:off x="4606201" y="3437290"/>
            <a:ext cx="4086225" cy="1323975"/>
          </a:xfrm>
          <a:prstGeom prst="rect">
            <a:avLst/>
          </a:prstGeom>
          <a:noFill/>
          <a:ln w="9525">
            <a:noFill/>
            <a:miter lim="800000"/>
            <a:headEnd/>
            <a:tailEnd/>
          </a:ln>
        </p:spPr>
        <p:txBody>
          <a:bodyPr>
            <a:spAutoFit/>
          </a:bodyPr>
          <a:lstStyle/>
          <a:p>
            <a:pPr marL="228600" indent="-228600">
              <a:buClr>
                <a:srgbClr val="417191"/>
              </a:buClr>
              <a:buFont typeface="Arial" pitchFamily="34" charset="0"/>
              <a:buChar char="–"/>
            </a:pPr>
            <a:r>
              <a:rPr lang="en-US" sz="1600" b="0" i="0" dirty="0">
                <a:latin typeface="Arial" pitchFamily="34" charset="0"/>
                <a:cs typeface="Arial" pitchFamily="34" charset="0"/>
              </a:rPr>
              <a:t>BlueSquared</a:t>
            </a:r>
          </a:p>
          <a:p>
            <a:pPr marL="228600" indent="-228600">
              <a:buClr>
                <a:srgbClr val="417191"/>
              </a:buClr>
              <a:buFont typeface="Arial" pitchFamily="34" charset="0"/>
              <a:buChar char="–"/>
            </a:pPr>
            <a:r>
              <a:rPr lang="en-US" sz="1600" b="0" i="0" dirty="0">
                <a:latin typeface="Arial" pitchFamily="34" charset="0"/>
                <a:cs typeface="Arial" pitchFamily="34" charset="0"/>
              </a:rPr>
              <a:t>Plan Profile</a:t>
            </a:r>
          </a:p>
          <a:p>
            <a:pPr marL="228600" indent="-228600">
              <a:buClr>
                <a:srgbClr val="417191"/>
              </a:buClr>
              <a:buFont typeface="Arial" pitchFamily="34" charset="0"/>
              <a:buChar char="–"/>
            </a:pPr>
            <a:r>
              <a:rPr lang="en-US" sz="1600" b="0" i="0" dirty="0">
                <a:latin typeface="Arial" pitchFamily="34" charset="0"/>
                <a:cs typeface="Arial" pitchFamily="34" charset="0"/>
              </a:rPr>
              <a:t>Blue Cross and Blue Shield Association (BCBSA or the Association)</a:t>
            </a:r>
          </a:p>
          <a:p>
            <a:pPr marL="228600" indent="-228600">
              <a:buClr>
                <a:srgbClr val="417191"/>
              </a:buClr>
              <a:buFont typeface="Arial" pitchFamily="34" charset="0"/>
              <a:buChar char="–"/>
            </a:pPr>
            <a:r>
              <a:rPr lang="en-US" sz="1600" b="0" i="0" dirty="0">
                <a:latin typeface="Arial" pitchFamily="34" charset="0"/>
                <a:cs typeface="Arial" pitchFamily="34" charset="0"/>
              </a:rPr>
              <a:t>Local Plan jargon</a:t>
            </a:r>
          </a:p>
        </p:txBody>
      </p:sp>
      <p:sp>
        <p:nvSpPr>
          <p:cNvPr id="54277" name="Text Box 9"/>
          <p:cNvSpPr txBox="1">
            <a:spLocks noChangeArrowheads="1"/>
          </p:cNvSpPr>
          <p:nvPr/>
        </p:nvSpPr>
        <p:spPr bwMode="auto">
          <a:xfrm>
            <a:off x="360423" y="2433990"/>
            <a:ext cx="7886700" cy="915988"/>
          </a:xfrm>
          <a:prstGeom prst="rect">
            <a:avLst/>
          </a:prstGeom>
          <a:noFill/>
          <a:ln w="9525">
            <a:noFill/>
            <a:miter lim="800000"/>
            <a:headEnd/>
            <a:tailEnd/>
          </a:ln>
        </p:spPr>
        <p:txBody>
          <a:bodyPr>
            <a:spAutoFit/>
          </a:bodyPr>
          <a:lstStyle/>
          <a:p>
            <a:pPr marL="228600" indent="-228600">
              <a:spcBef>
                <a:spcPct val="50000"/>
              </a:spcBef>
              <a:buClr>
                <a:srgbClr val="417191"/>
              </a:buClr>
              <a:buFontTx/>
              <a:buChar char="•"/>
            </a:pPr>
            <a:r>
              <a:rPr lang="en-US" sz="1800" b="0" i="0" dirty="0">
                <a:latin typeface="Arial" pitchFamily="34" charset="0"/>
                <a:cs typeface="Arial" pitchFamily="34" charset="0"/>
              </a:rPr>
              <a:t>Avoid use of </a:t>
            </a:r>
            <a:r>
              <a:rPr lang="en-US" sz="1800" b="0" i="0" dirty="0" smtClean="0">
                <a:latin typeface="Arial" pitchFamily="34" charset="0"/>
                <a:cs typeface="Arial" pitchFamily="34" charset="0"/>
              </a:rPr>
              <a:t>BCBS System </a:t>
            </a:r>
            <a:r>
              <a:rPr lang="en-US" sz="1800" b="0" i="0" dirty="0">
                <a:latin typeface="Arial" pitchFamily="34" charset="0"/>
                <a:cs typeface="Arial" pitchFamily="34" charset="0"/>
              </a:rPr>
              <a:t>terminology because this language is specific to our internal business processes and can be confusing to a provider.  Examples of these terms include:</a:t>
            </a:r>
          </a:p>
        </p:txBody>
      </p:sp>
      <p:sp>
        <p:nvSpPr>
          <p:cNvPr id="54278" name="Text Box 12"/>
          <p:cNvSpPr txBox="1">
            <a:spLocks noChangeArrowheads="1"/>
          </p:cNvSpPr>
          <p:nvPr/>
        </p:nvSpPr>
        <p:spPr bwMode="auto">
          <a:xfrm>
            <a:off x="359472" y="5164490"/>
            <a:ext cx="7886700" cy="915988"/>
          </a:xfrm>
          <a:prstGeom prst="rect">
            <a:avLst/>
          </a:prstGeom>
          <a:noFill/>
          <a:ln w="9525">
            <a:noFill/>
            <a:miter lim="800000"/>
            <a:headEnd/>
            <a:tailEnd/>
          </a:ln>
        </p:spPr>
        <p:txBody>
          <a:bodyPr>
            <a:spAutoFit/>
          </a:bodyPr>
          <a:lstStyle/>
          <a:p>
            <a:pPr marL="228600" indent="-228600">
              <a:spcBef>
                <a:spcPct val="50000"/>
              </a:spcBef>
              <a:buClr>
                <a:srgbClr val="417191"/>
              </a:buClr>
              <a:buFontTx/>
              <a:buChar char="•"/>
            </a:pPr>
            <a:r>
              <a:rPr lang="en-US" sz="1800" b="0" i="0" dirty="0">
                <a:latin typeface="Arial" pitchFamily="34" charset="0"/>
                <a:cs typeface="Arial" pitchFamily="34" charset="0"/>
              </a:rPr>
              <a:t>Do not share </a:t>
            </a:r>
            <a:r>
              <a:rPr lang="en-US" sz="1800" b="0" i="0" dirty="0" smtClean="0">
                <a:latin typeface="Arial" pitchFamily="34" charset="0"/>
                <a:cs typeface="Arial" pitchFamily="34" charset="0"/>
              </a:rPr>
              <a:t>prefix </a:t>
            </a:r>
            <a:r>
              <a:rPr lang="en-US" sz="1800" b="0" i="0" dirty="0">
                <a:latin typeface="Arial" pitchFamily="34" charset="0"/>
                <a:cs typeface="Arial" pitchFamily="34" charset="0"/>
              </a:rPr>
              <a:t>lists as the lists change frequently, and providers may opt to use the prefixes incorrectly or to inappropriately contact or submit claims to </a:t>
            </a:r>
            <a:r>
              <a:rPr lang="en-US" sz="1800" b="0" i="0" dirty="0" smtClean="0">
                <a:latin typeface="Arial" pitchFamily="34" charset="0"/>
                <a:cs typeface="Arial" pitchFamily="34" charset="0"/>
              </a:rPr>
              <a:t>Control/Home </a:t>
            </a:r>
            <a:r>
              <a:rPr lang="en-US" sz="1800" b="0" i="0" dirty="0">
                <a:latin typeface="Arial" pitchFamily="34" charset="0"/>
                <a:cs typeface="Arial" pitchFamily="34" charset="0"/>
              </a:rPr>
              <a:t>Plans directly.</a:t>
            </a:r>
          </a:p>
        </p:txBody>
      </p:sp>
    </p:spTree>
    <p:extLst>
      <p:ext uri="{BB962C8B-B14F-4D97-AF65-F5344CB8AC3E}">
        <p14:creationId xmlns:p14="http://schemas.microsoft.com/office/powerpoint/2010/main" val="771981462"/>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3"/>
          <p:cNvSpPr>
            <a:spLocks noGrp="1" noChangeArrowheads="1"/>
          </p:cNvSpPr>
          <p:nvPr>
            <p:ph idx="1"/>
          </p:nvPr>
        </p:nvSpPr>
        <p:spPr>
          <a:xfrm>
            <a:off x="457200" y="2013031"/>
            <a:ext cx="8229600" cy="4929083"/>
          </a:xfrm>
        </p:spPr>
        <p:txBody>
          <a:bodyPr/>
          <a:lstStyle/>
          <a:p>
            <a:pPr marL="231775" indent="-231775">
              <a:lnSpc>
                <a:spcPct val="85000"/>
              </a:lnSpc>
              <a:spcBef>
                <a:spcPct val="0"/>
              </a:spcBef>
              <a:spcAft>
                <a:spcPct val="80000"/>
              </a:spcAft>
            </a:pPr>
            <a:r>
              <a:rPr lang="en-US" sz="1800" dirty="0">
                <a:hlinkClick r:id="rId3"/>
              </a:rPr>
              <a:t>BlueWeb Home Page:  </a:t>
            </a:r>
            <a:endParaRPr lang="en-US" sz="1800" dirty="0" smtClean="0"/>
          </a:p>
          <a:p>
            <a:pPr marL="523875" lvl="1" indent="-231775">
              <a:lnSpc>
                <a:spcPct val="85000"/>
              </a:lnSpc>
              <a:spcBef>
                <a:spcPct val="0"/>
              </a:spcBef>
              <a:spcAft>
                <a:spcPct val="80000"/>
              </a:spcAft>
            </a:pPr>
            <a:r>
              <a:rPr lang="en-US" sz="1600" dirty="0" smtClean="0"/>
              <a:t>For </a:t>
            </a:r>
            <a:r>
              <a:rPr lang="en-US" sz="1600" dirty="0"/>
              <a:t>new BlueWeb users, to create a new account, follow the link above and click “Don’t have an account? You can create one here.” </a:t>
            </a:r>
            <a:endParaRPr lang="en-US" sz="1600" dirty="0">
              <a:hlinkClick r:id="rId4"/>
            </a:endParaRPr>
          </a:p>
          <a:p>
            <a:pPr marL="168275" indent="-168275">
              <a:spcBef>
                <a:spcPct val="0"/>
              </a:spcBef>
              <a:spcAft>
                <a:spcPct val="80000"/>
              </a:spcAft>
            </a:pPr>
            <a:r>
              <a:rPr lang="en-US" sz="1800" dirty="0"/>
              <a:t>To learn more about how </a:t>
            </a:r>
            <a:r>
              <a:rPr lang="en-US" sz="1800" dirty="0" smtClean="0"/>
              <a:t>the BlueCard Program works </a:t>
            </a:r>
            <a:r>
              <a:rPr lang="en-US" sz="1800" dirty="0"/>
              <a:t>visit </a:t>
            </a:r>
            <a:r>
              <a:rPr lang="en-US" sz="1800" dirty="0" smtClean="0"/>
              <a:t>the </a:t>
            </a:r>
            <a:r>
              <a:rPr lang="en-US" sz="1800" u="sng" dirty="0" smtClean="0">
                <a:hlinkClick r:id="rId5"/>
              </a:rPr>
              <a:t>IPP </a:t>
            </a:r>
            <a:r>
              <a:rPr lang="en-US" sz="1800" dirty="0">
                <a:hlinkClick r:id="rId5"/>
              </a:rPr>
              <a:t>Manual. </a:t>
            </a:r>
            <a:endParaRPr lang="en-US" sz="1800" dirty="0"/>
          </a:p>
          <a:p>
            <a:pPr marL="168275" indent="-168275">
              <a:spcBef>
                <a:spcPct val="0"/>
              </a:spcBef>
            </a:pPr>
            <a:endParaRPr lang="en-US" sz="1800" i="1" dirty="0" smtClean="0"/>
          </a:p>
        </p:txBody>
      </p:sp>
      <p:sp>
        <p:nvSpPr>
          <p:cNvPr id="7" name="Content Placeholder 6"/>
          <p:cNvSpPr>
            <a:spLocks noGrp="1"/>
          </p:cNvSpPr>
          <p:nvPr>
            <p:ph idx="13"/>
          </p:nvPr>
        </p:nvSpPr>
        <p:spPr>
          <a:xfrm>
            <a:off x="434050" y="1295400"/>
            <a:ext cx="8686800" cy="470338"/>
          </a:xfrm>
        </p:spPr>
        <p:txBody>
          <a:bodyPr/>
          <a:lstStyle/>
          <a:p>
            <a:r>
              <a:rPr lang="en-US" sz="1800" dirty="0" smtClean="0"/>
              <a:t>To learn more about the Inter-Plan Programs, visit </a:t>
            </a:r>
            <a:r>
              <a:rPr lang="en-US" sz="1800" dirty="0" err="1" smtClean="0"/>
              <a:t>BlueWeb</a:t>
            </a:r>
            <a:r>
              <a:rPr lang="en-US" sz="1800" dirty="0" smtClean="0"/>
              <a:t> :</a:t>
            </a:r>
            <a:endParaRPr lang="en-US" dirty="0" smtClean="0"/>
          </a:p>
          <a:p>
            <a:endParaRPr lang="en-US" sz="1600" dirty="0"/>
          </a:p>
        </p:txBody>
      </p:sp>
      <p:sp>
        <p:nvSpPr>
          <p:cNvPr id="56326" name="Rectangle 7"/>
          <p:cNvSpPr>
            <a:spLocks noGrp="1" noChangeArrowheads="1"/>
          </p:cNvSpPr>
          <p:nvPr>
            <p:ph type="title"/>
          </p:nvPr>
        </p:nvSpPr>
        <p:spPr>
          <a:xfrm>
            <a:off x="412443" y="801588"/>
            <a:ext cx="8229600" cy="681182"/>
          </a:xfrm>
          <a:prstGeom prst="rect">
            <a:avLst/>
          </a:prstGeom>
          <a:noFill/>
        </p:spPr>
        <p:txBody>
          <a:bodyPr/>
          <a:lstStyle/>
          <a:p>
            <a:r>
              <a:rPr lang="en-US" sz="2400" dirty="0" smtClean="0">
                <a:effectLst/>
              </a:rPr>
              <a:t>Resources for More Information</a:t>
            </a:r>
          </a:p>
        </p:txBody>
      </p:sp>
    </p:spTree>
    <p:extLst>
      <p:ext uri="{BB962C8B-B14F-4D97-AF65-F5344CB8AC3E}">
        <p14:creationId xmlns:p14="http://schemas.microsoft.com/office/powerpoint/2010/main" val="46584782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ontent Placeholder 34"/>
          <p:cNvSpPr>
            <a:spLocks noGrp="1"/>
          </p:cNvSpPr>
          <p:nvPr>
            <p:ph idx="13"/>
          </p:nvPr>
        </p:nvSpPr>
        <p:spPr>
          <a:xfrm>
            <a:off x="477982" y="1763313"/>
            <a:ext cx="8229600" cy="685800"/>
          </a:xfrm>
        </p:spPr>
        <p:txBody>
          <a:bodyPr/>
          <a:lstStyle/>
          <a:p>
            <a:r>
              <a:rPr lang="en-US" sz="1800" dirty="0" smtClean="0"/>
              <a:t>This lesson will cover…</a:t>
            </a:r>
          </a:p>
          <a:p>
            <a:endParaRPr lang="en-US" dirty="0"/>
          </a:p>
        </p:txBody>
      </p:sp>
      <p:sp>
        <p:nvSpPr>
          <p:cNvPr id="19460" name="Rectangle 6"/>
          <p:cNvSpPr>
            <a:spLocks noGrp="1" noChangeArrowheads="1"/>
          </p:cNvSpPr>
          <p:nvPr>
            <p:ph type="title"/>
          </p:nvPr>
        </p:nvSpPr>
        <p:spPr>
          <a:xfrm>
            <a:off x="480647" y="819256"/>
            <a:ext cx="8229600" cy="681182"/>
          </a:xfrm>
        </p:spPr>
        <p:txBody>
          <a:bodyPr/>
          <a:lstStyle/>
          <a:p>
            <a:pPr eaLnBrk="1" hangingPunct="1"/>
            <a:r>
              <a:rPr lang="en-US" sz="2400" dirty="0" smtClean="0"/>
              <a:t>The </a:t>
            </a:r>
            <a:r>
              <a:rPr lang="en-US" sz="2400" dirty="0" smtClean="0">
                <a:effectLst/>
              </a:rPr>
              <a:t>BlueCard Program</a:t>
            </a:r>
            <a:r>
              <a:rPr lang="en-US" sz="2400" strike="sngStrike" dirty="0" smtClean="0">
                <a:effectLst/>
              </a:rPr>
              <a:t>:</a:t>
            </a:r>
            <a:br>
              <a:rPr lang="en-US" sz="2400" strike="sngStrike" dirty="0" smtClean="0">
                <a:effectLst/>
              </a:rPr>
            </a:br>
            <a:endParaRPr lang="en-US" sz="1800" b="0" i="1" strike="sngStrike" dirty="0" smtClean="0">
              <a:effectLst/>
            </a:endParaRPr>
          </a:p>
        </p:txBody>
      </p:sp>
      <p:sp>
        <p:nvSpPr>
          <p:cNvPr id="19489" name="Rectangle 3"/>
          <p:cNvSpPr>
            <a:spLocks noChangeArrowheads="1"/>
          </p:cNvSpPr>
          <p:nvPr/>
        </p:nvSpPr>
        <p:spPr bwMode="auto">
          <a:xfrm>
            <a:off x="995363" y="2238300"/>
            <a:ext cx="7915275" cy="338138"/>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dirty="0" smtClean="0">
                <a:latin typeface="Arial" pitchFamily="34" charset="0"/>
                <a:cs typeface="Arial" pitchFamily="34" charset="0"/>
              </a:rPr>
              <a:t>What t</a:t>
            </a:r>
            <a:r>
              <a:rPr lang="en-US" b="0" i="0" dirty="0" smtClean="0">
                <a:latin typeface="Arial" pitchFamily="34" charset="0"/>
                <a:cs typeface="Arial" pitchFamily="34" charset="0"/>
              </a:rPr>
              <a:t>he </a:t>
            </a:r>
            <a:r>
              <a:rPr lang="en-US" b="0" i="0" dirty="0">
                <a:latin typeface="Arial" pitchFamily="34" charset="0"/>
                <a:cs typeface="Arial" pitchFamily="34" charset="0"/>
              </a:rPr>
              <a:t>BlueCard </a:t>
            </a:r>
            <a:r>
              <a:rPr lang="en-US" b="0" i="0" dirty="0" smtClean="0">
                <a:latin typeface="Arial" pitchFamily="34" charset="0"/>
                <a:cs typeface="Arial" pitchFamily="34" charset="0"/>
              </a:rPr>
              <a:t>Program is and the products it supports</a:t>
            </a:r>
            <a:endParaRPr lang="en-US" b="0" i="0" strike="sngStrike" dirty="0">
              <a:solidFill>
                <a:srgbClr val="FF0000"/>
              </a:solidFill>
              <a:latin typeface="Arial" pitchFamily="34" charset="0"/>
              <a:cs typeface="Arial" pitchFamily="34" charset="0"/>
            </a:endParaRPr>
          </a:p>
        </p:txBody>
      </p:sp>
      <p:pic>
        <p:nvPicPr>
          <p:cNvPr id="19490" name="Picture 71" descr="MCj04421390000[1]"/>
          <p:cNvPicPr>
            <a:picLocks noChangeAspect="1" noChangeArrowheads="1"/>
          </p:cNvPicPr>
          <p:nvPr/>
        </p:nvPicPr>
        <p:blipFill>
          <a:blip r:embed="rId3" cstate="print"/>
          <a:srcRect/>
          <a:stretch>
            <a:fillRect/>
          </a:stretch>
        </p:blipFill>
        <p:spPr bwMode="auto">
          <a:xfrm>
            <a:off x="904875" y="2255763"/>
            <a:ext cx="333375" cy="339725"/>
          </a:xfrm>
          <a:prstGeom prst="rect">
            <a:avLst/>
          </a:prstGeom>
          <a:noFill/>
          <a:ln w="9525">
            <a:noFill/>
            <a:miter lim="800000"/>
            <a:headEnd/>
            <a:tailEnd/>
          </a:ln>
        </p:spPr>
      </p:pic>
      <p:sp>
        <p:nvSpPr>
          <p:cNvPr id="19487" name="Rectangle 3"/>
          <p:cNvSpPr>
            <a:spLocks noChangeArrowheads="1"/>
          </p:cNvSpPr>
          <p:nvPr/>
        </p:nvSpPr>
        <p:spPr bwMode="auto">
          <a:xfrm>
            <a:off x="995363" y="2692643"/>
            <a:ext cx="7915275" cy="414337"/>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dirty="0" smtClean="0">
                <a:latin typeface="Arial" pitchFamily="34" charset="0"/>
                <a:cs typeface="Arial" pitchFamily="34" charset="0"/>
              </a:rPr>
              <a:t>How the Program works</a:t>
            </a:r>
            <a:endParaRPr lang="en-US" b="0" i="0" strike="sngStrike" dirty="0">
              <a:latin typeface="Arial" pitchFamily="34" charset="0"/>
              <a:cs typeface="Arial" pitchFamily="34" charset="0"/>
            </a:endParaRPr>
          </a:p>
        </p:txBody>
      </p:sp>
      <p:pic>
        <p:nvPicPr>
          <p:cNvPr id="19488" name="Picture 71" descr="MCj04421390000[1]"/>
          <p:cNvPicPr>
            <a:picLocks noChangeAspect="1" noChangeArrowheads="1"/>
          </p:cNvPicPr>
          <p:nvPr/>
        </p:nvPicPr>
        <p:blipFill>
          <a:blip r:embed="rId3" cstate="print"/>
          <a:srcRect/>
          <a:stretch>
            <a:fillRect/>
          </a:stretch>
        </p:blipFill>
        <p:spPr bwMode="auto">
          <a:xfrm>
            <a:off x="904875" y="2706613"/>
            <a:ext cx="333375" cy="339725"/>
          </a:xfrm>
          <a:prstGeom prst="rect">
            <a:avLst/>
          </a:prstGeom>
          <a:noFill/>
          <a:ln w="9525">
            <a:noFill/>
            <a:miter lim="800000"/>
            <a:headEnd/>
            <a:tailEnd/>
          </a:ln>
        </p:spPr>
      </p:pic>
      <p:sp>
        <p:nvSpPr>
          <p:cNvPr id="19485" name="Rectangle 3"/>
          <p:cNvSpPr>
            <a:spLocks noChangeArrowheads="1"/>
          </p:cNvSpPr>
          <p:nvPr/>
        </p:nvSpPr>
        <p:spPr bwMode="auto">
          <a:xfrm>
            <a:off x="995363" y="3156193"/>
            <a:ext cx="7915275" cy="404812"/>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b="0" i="0" dirty="0" smtClean="0">
                <a:latin typeface="Arial" pitchFamily="34" charset="0"/>
                <a:cs typeface="Arial" pitchFamily="34" charset="0"/>
              </a:rPr>
              <a:t>Member ID Cards</a:t>
            </a:r>
            <a:endParaRPr lang="en-US" b="0" i="0" dirty="0">
              <a:latin typeface="Arial" pitchFamily="34" charset="0"/>
              <a:cs typeface="Arial" pitchFamily="34" charset="0"/>
            </a:endParaRPr>
          </a:p>
        </p:txBody>
      </p:sp>
      <p:pic>
        <p:nvPicPr>
          <p:cNvPr id="19486" name="Picture 71" descr="MCj04421390000[1]"/>
          <p:cNvPicPr>
            <a:picLocks noChangeAspect="1" noChangeArrowheads="1"/>
          </p:cNvPicPr>
          <p:nvPr/>
        </p:nvPicPr>
        <p:blipFill>
          <a:blip r:embed="rId3" cstate="print"/>
          <a:srcRect/>
          <a:stretch>
            <a:fillRect/>
          </a:stretch>
        </p:blipFill>
        <p:spPr bwMode="auto">
          <a:xfrm>
            <a:off x="904875" y="3157463"/>
            <a:ext cx="333375" cy="339725"/>
          </a:xfrm>
          <a:prstGeom prst="rect">
            <a:avLst/>
          </a:prstGeom>
          <a:noFill/>
          <a:ln w="9525">
            <a:noFill/>
            <a:miter lim="800000"/>
            <a:headEnd/>
            <a:tailEnd/>
          </a:ln>
        </p:spPr>
      </p:pic>
      <p:sp>
        <p:nvSpPr>
          <p:cNvPr id="19483" name="Rectangle 3"/>
          <p:cNvSpPr>
            <a:spLocks noChangeArrowheads="1"/>
          </p:cNvSpPr>
          <p:nvPr/>
        </p:nvSpPr>
        <p:spPr bwMode="auto">
          <a:xfrm>
            <a:off x="995363" y="3602598"/>
            <a:ext cx="7915275" cy="395287"/>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b="0" i="0" dirty="0" smtClean="0">
                <a:latin typeface="Arial" pitchFamily="34" charset="0"/>
                <a:cs typeface="Arial" pitchFamily="34" charset="0"/>
              </a:rPr>
              <a:t>Verifying member eligibility</a:t>
            </a:r>
          </a:p>
          <a:p>
            <a:pPr marL="290513" indent="-290513">
              <a:lnSpc>
                <a:spcPct val="95000"/>
              </a:lnSpc>
              <a:spcBef>
                <a:spcPct val="60000"/>
              </a:spcBef>
              <a:buClr>
                <a:srgbClr val="0091CA"/>
              </a:buClr>
              <a:buSzPct val="100000"/>
              <a:buFontTx/>
              <a:buChar char="•"/>
            </a:pPr>
            <a:endParaRPr lang="en-US" b="0" i="0" dirty="0">
              <a:latin typeface="Arial" pitchFamily="34" charset="0"/>
              <a:cs typeface="Arial" pitchFamily="34" charset="0"/>
            </a:endParaRPr>
          </a:p>
        </p:txBody>
      </p:sp>
      <p:pic>
        <p:nvPicPr>
          <p:cNvPr id="19484" name="Picture 71" descr="MCj04421390000[1]"/>
          <p:cNvPicPr>
            <a:picLocks noChangeAspect="1" noChangeArrowheads="1"/>
          </p:cNvPicPr>
          <p:nvPr/>
        </p:nvPicPr>
        <p:blipFill>
          <a:blip r:embed="rId3" cstate="print"/>
          <a:srcRect/>
          <a:stretch>
            <a:fillRect/>
          </a:stretch>
        </p:blipFill>
        <p:spPr bwMode="auto">
          <a:xfrm>
            <a:off x="904875" y="3608313"/>
            <a:ext cx="333375" cy="339725"/>
          </a:xfrm>
          <a:prstGeom prst="rect">
            <a:avLst/>
          </a:prstGeom>
          <a:noFill/>
          <a:ln w="9525">
            <a:noFill/>
            <a:miter lim="800000"/>
            <a:headEnd/>
            <a:tailEnd/>
          </a:ln>
        </p:spPr>
      </p:pic>
      <p:sp>
        <p:nvSpPr>
          <p:cNvPr id="19481" name="Rectangle 3"/>
          <p:cNvSpPr>
            <a:spLocks noChangeArrowheads="1"/>
          </p:cNvSpPr>
          <p:nvPr/>
        </p:nvSpPr>
        <p:spPr bwMode="auto">
          <a:xfrm>
            <a:off x="1238250" y="4031381"/>
            <a:ext cx="7915275" cy="395288"/>
          </a:xfrm>
          <a:prstGeom prst="rect">
            <a:avLst/>
          </a:prstGeom>
          <a:noFill/>
          <a:ln w="9525">
            <a:noFill/>
            <a:miter lim="800000"/>
            <a:headEnd/>
            <a:tailEnd/>
          </a:ln>
        </p:spPr>
        <p:txBody>
          <a:bodyPr lIns="0"/>
          <a:lstStyle/>
          <a:p>
            <a:pPr>
              <a:lnSpc>
                <a:spcPct val="95000"/>
              </a:lnSpc>
              <a:spcBef>
                <a:spcPct val="60000"/>
              </a:spcBef>
              <a:buClr>
                <a:srgbClr val="0091CA"/>
              </a:buClr>
              <a:buSzPct val="100000"/>
            </a:pPr>
            <a:r>
              <a:rPr lang="en-US" b="0" i="0" dirty="0" smtClean="0">
                <a:solidFill>
                  <a:srgbClr val="FF0000"/>
                </a:solidFill>
                <a:latin typeface="Arial" pitchFamily="34" charset="0"/>
                <a:cs typeface="Arial" pitchFamily="34" charset="0"/>
              </a:rPr>
              <a:t> </a:t>
            </a:r>
            <a:r>
              <a:rPr lang="en-US" b="0" i="0" dirty="0" smtClean="0">
                <a:latin typeface="Arial" pitchFamily="34" charset="0"/>
                <a:cs typeface="Arial" pitchFamily="34" charset="0"/>
              </a:rPr>
              <a:t>Claims handling</a:t>
            </a:r>
            <a:endParaRPr lang="en-US" b="0" i="0" strike="dblStrike" dirty="0">
              <a:latin typeface="Arial" pitchFamily="34" charset="0"/>
              <a:cs typeface="Arial" pitchFamily="34" charset="0"/>
            </a:endParaRPr>
          </a:p>
        </p:txBody>
      </p:sp>
      <p:pic>
        <p:nvPicPr>
          <p:cNvPr id="19482" name="Picture 71" descr="MCj04421390000[1]"/>
          <p:cNvPicPr>
            <a:picLocks noChangeAspect="1" noChangeArrowheads="1"/>
          </p:cNvPicPr>
          <p:nvPr/>
        </p:nvPicPr>
        <p:blipFill>
          <a:blip r:embed="rId3" cstate="print"/>
          <a:srcRect/>
          <a:stretch>
            <a:fillRect/>
          </a:stretch>
        </p:blipFill>
        <p:spPr bwMode="auto">
          <a:xfrm>
            <a:off x="904875" y="4059163"/>
            <a:ext cx="333375" cy="339725"/>
          </a:xfrm>
          <a:prstGeom prst="rect">
            <a:avLst/>
          </a:prstGeom>
          <a:noFill/>
          <a:ln w="9525">
            <a:noFill/>
            <a:miter lim="800000"/>
            <a:headEnd/>
            <a:tailEnd/>
          </a:ln>
        </p:spPr>
      </p:pic>
      <p:sp>
        <p:nvSpPr>
          <p:cNvPr id="19479" name="Rectangle 3"/>
          <p:cNvSpPr>
            <a:spLocks noChangeArrowheads="1"/>
          </p:cNvSpPr>
          <p:nvPr/>
        </p:nvSpPr>
        <p:spPr bwMode="auto">
          <a:xfrm>
            <a:off x="995363" y="4499535"/>
            <a:ext cx="7915275" cy="357188"/>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b="0" i="0" dirty="0" smtClean="0">
                <a:latin typeface="Arial" pitchFamily="34" charset="0"/>
                <a:cs typeface="Arial" pitchFamily="34" charset="0"/>
              </a:rPr>
              <a:t>Provider education</a:t>
            </a:r>
            <a:endParaRPr lang="en-US" b="0" i="0" dirty="0">
              <a:latin typeface="Arial" pitchFamily="34" charset="0"/>
              <a:cs typeface="Arial" pitchFamily="34" charset="0"/>
            </a:endParaRPr>
          </a:p>
        </p:txBody>
      </p:sp>
      <p:pic>
        <p:nvPicPr>
          <p:cNvPr id="19480" name="Picture 71" descr="MCj04421390000[1]"/>
          <p:cNvPicPr>
            <a:picLocks noChangeAspect="1" noChangeArrowheads="1"/>
          </p:cNvPicPr>
          <p:nvPr/>
        </p:nvPicPr>
        <p:blipFill>
          <a:blip r:embed="rId3" cstate="print"/>
          <a:srcRect/>
          <a:stretch>
            <a:fillRect/>
          </a:stretch>
        </p:blipFill>
        <p:spPr bwMode="auto">
          <a:xfrm>
            <a:off x="904875" y="4510013"/>
            <a:ext cx="333375" cy="339725"/>
          </a:xfrm>
          <a:prstGeom prst="rect">
            <a:avLst/>
          </a:prstGeom>
          <a:noFill/>
          <a:ln w="9525">
            <a:noFill/>
            <a:miter lim="800000"/>
            <a:headEnd/>
            <a:tailEnd/>
          </a:ln>
        </p:spPr>
      </p:pic>
      <p:sp>
        <p:nvSpPr>
          <p:cNvPr id="19477" name="Rectangle 3"/>
          <p:cNvSpPr>
            <a:spLocks noChangeArrowheads="1"/>
          </p:cNvSpPr>
          <p:nvPr/>
        </p:nvSpPr>
        <p:spPr bwMode="auto">
          <a:xfrm>
            <a:off x="995363" y="4957370"/>
            <a:ext cx="7915275" cy="338138"/>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r>
              <a:rPr lang="en-US" b="0" i="0" dirty="0" smtClean="0">
                <a:latin typeface="Arial" pitchFamily="34" charset="0"/>
                <a:cs typeface="Arial" pitchFamily="34" charset="0"/>
              </a:rPr>
              <a:t>Provider satisfaction</a:t>
            </a:r>
            <a:endParaRPr lang="en-US" b="0" i="0" u="sng" dirty="0">
              <a:latin typeface="Arial" pitchFamily="34" charset="0"/>
              <a:cs typeface="Arial" pitchFamily="34" charset="0"/>
            </a:endParaRPr>
          </a:p>
        </p:txBody>
      </p:sp>
      <p:pic>
        <p:nvPicPr>
          <p:cNvPr id="19478" name="Picture 71" descr="MCj04421390000[1]"/>
          <p:cNvPicPr>
            <a:picLocks noChangeAspect="1" noChangeArrowheads="1"/>
          </p:cNvPicPr>
          <p:nvPr/>
        </p:nvPicPr>
        <p:blipFill>
          <a:blip r:embed="rId3" cstate="print"/>
          <a:srcRect/>
          <a:stretch>
            <a:fillRect/>
          </a:stretch>
        </p:blipFill>
        <p:spPr bwMode="auto">
          <a:xfrm>
            <a:off x="904875" y="4960863"/>
            <a:ext cx="333375" cy="339725"/>
          </a:xfrm>
          <a:prstGeom prst="rect">
            <a:avLst/>
          </a:prstGeom>
          <a:noFill/>
          <a:ln w="9525">
            <a:noFill/>
            <a:miter lim="800000"/>
            <a:headEnd/>
            <a:tailEnd/>
          </a:ln>
        </p:spPr>
      </p:pic>
      <p:sp>
        <p:nvSpPr>
          <p:cNvPr id="19473" name="Rectangle 3"/>
          <p:cNvSpPr>
            <a:spLocks noChangeArrowheads="1"/>
          </p:cNvSpPr>
          <p:nvPr/>
        </p:nvSpPr>
        <p:spPr bwMode="auto">
          <a:xfrm>
            <a:off x="995363" y="5672773"/>
            <a:ext cx="7915275" cy="393700"/>
          </a:xfrm>
          <a:prstGeom prst="rect">
            <a:avLst/>
          </a:prstGeom>
          <a:noFill/>
          <a:ln w="9525">
            <a:noFill/>
            <a:miter lim="800000"/>
            <a:headEnd/>
            <a:tailEnd/>
          </a:ln>
        </p:spPr>
        <p:txBody>
          <a:bodyPr lIns="0"/>
          <a:lstStyle/>
          <a:p>
            <a:pPr marL="290513" indent="-290513">
              <a:lnSpc>
                <a:spcPct val="95000"/>
              </a:lnSpc>
              <a:spcBef>
                <a:spcPct val="60000"/>
              </a:spcBef>
              <a:buClr>
                <a:srgbClr val="0091CA"/>
              </a:buClr>
              <a:buSzPct val="100000"/>
              <a:buFontTx/>
              <a:buChar char="•"/>
            </a:pPr>
            <a:endParaRPr lang="en-US" b="0" i="0" dirty="0">
              <a:solidFill>
                <a:srgbClr val="FF0000"/>
              </a:solidFill>
              <a:latin typeface="Arial" pitchFamily="34" charset="0"/>
              <a:cs typeface="Arial" pitchFamily="34" charset="0"/>
            </a:endParaRPr>
          </a:p>
        </p:txBody>
      </p:sp>
      <p:sp>
        <p:nvSpPr>
          <p:cNvPr id="19471" name="Rectangle 3"/>
          <p:cNvSpPr>
            <a:spLocks noChangeArrowheads="1"/>
          </p:cNvSpPr>
          <p:nvPr/>
        </p:nvSpPr>
        <p:spPr bwMode="auto">
          <a:xfrm>
            <a:off x="995363" y="6121400"/>
            <a:ext cx="7915275" cy="412750"/>
          </a:xfrm>
          <a:prstGeom prst="rect">
            <a:avLst/>
          </a:prstGeom>
          <a:noFill/>
          <a:ln w="9525">
            <a:noFill/>
            <a:miter lim="800000"/>
            <a:headEnd/>
            <a:tailEnd/>
          </a:ln>
        </p:spPr>
        <p:txBody>
          <a:bodyPr lIns="0"/>
          <a:lstStyle/>
          <a:p>
            <a:pPr>
              <a:lnSpc>
                <a:spcPct val="95000"/>
              </a:lnSpc>
              <a:spcBef>
                <a:spcPct val="60000"/>
              </a:spcBef>
              <a:buClr>
                <a:srgbClr val="0091CA"/>
              </a:buClr>
              <a:buSzPct val="100000"/>
            </a:pPr>
            <a:endParaRPr lang="en-US" b="0" i="0" dirty="0">
              <a:latin typeface="Arial" pitchFamily="34" charset="0"/>
              <a:cs typeface="Arial" pitchFamily="34" charset="0"/>
            </a:endParaRPr>
          </a:p>
        </p:txBody>
      </p:sp>
    </p:spTree>
    <p:extLst>
      <p:ext uri="{BB962C8B-B14F-4D97-AF65-F5344CB8AC3E}">
        <p14:creationId xmlns:p14="http://schemas.microsoft.com/office/powerpoint/2010/main" val="9574517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6772" y="6007259"/>
            <a:ext cx="8773610" cy="648182"/>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076" name="Rectangle 3"/>
          <p:cNvSpPr>
            <a:spLocks noGrp="1" noChangeArrowheads="1"/>
          </p:cNvSpPr>
          <p:nvPr>
            <p:ph idx="1"/>
          </p:nvPr>
        </p:nvSpPr>
        <p:spPr>
          <a:xfrm>
            <a:off x="434051" y="1402707"/>
            <a:ext cx="4524375" cy="3916363"/>
          </a:xfrm>
          <a:prstGeom prst="rect">
            <a:avLst/>
          </a:prstGeom>
        </p:spPr>
        <p:txBody>
          <a:bodyPr tIns="45720" rIns="91440" bIns="45720"/>
          <a:lstStyle/>
          <a:p>
            <a:pPr marL="231775" indent="-231775" eaLnBrk="1" hangingPunct="1">
              <a:lnSpc>
                <a:spcPct val="105000"/>
              </a:lnSpc>
              <a:spcBef>
                <a:spcPct val="50000"/>
              </a:spcBef>
            </a:pPr>
            <a:endParaRPr lang="en-US" sz="1600" dirty="0" smtClean="0"/>
          </a:p>
          <a:p>
            <a:pPr marL="231775" indent="-231775" eaLnBrk="1" hangingPunct="1">
              <a:lnSpc>
                <a:spcPct val="105000"/>
              </a:lnSpc>
              <a:spcBef>
                <a:spcPct val="50000"/>
              </a:spcBef>
            </a:pPr>
            <a:r>
              <a:rPr lang="en-US" sz="1600" dirty="0" smtClean="0"/>
              <a:t>Part of Inter-Plan Programs.</a:t>
            </a:r>
          </a:p>
          <a:p>
            <a:pPr marL="231775" indent="-231775" eaLnBrk="1" hangingPunct="1">
              <a:lnSpc>
                <a:spcPct val="105000"/>
              </a:lnSpc>
              <a:spcBef>
                <a:spcPct val="25000"/>
              </a:spcBef>
            </a:pPr>
            <a:r>
              <a:rPr lang="en-US" sz="1600" dirty="0" smtClean="0"/>
              <a:t>A program that enables members obtaining healthcare services, while traveling or living in another Plan’s service area, to receive the benefits of their Control/Home Plan* contract and to access the Par/Host Plan's* provider networks and savings. </a:t>
            </a:r>
          </a:p>
          <a:p>
            <a:pPr marL="231775" indent="-231775" eaLnBrk="1" hangingPunct="1">
              <a:lnSpc>
                <a:spcPct val="105000"/>
              </a:lnSpc>
              <a:spcBef>
                <a:spcPct val="50000"/>
              </a:spcBef>
            </a:pPr>
            <a:r>
              <a:rPr lang="en-US" sz="1600" dirty="0" smtClean="0"/>
              <a:t>Equips providers with one source (Par/Host Plan) for claims submission, claims payment, adjustments and issue resolution for all BCBS members.</a:t>
            </a:r>
          </a:p>
          <a:p>
            <a:pPr marL="231775" indent="-231775" eaLnBrk="1" hangingPunct="1">
              <a:lnSpc>
                <a:spcPct val="105000"/>
              </a:lnSpc>
              <a:spcBef>
                <a:spcPct val="50000"/>
              </a:spcBef>
            </a:pPr>
            <a:r>
              <a:rPr lang="en-US" sz="1600" dirty="0" smtClean="0"/>
              <a:t>Provides a centralized source and method for claims reimbursement among BCBS Plans.</a:t>
            </a:r>
          </a:p>
        </p:txBody>
      </p:sp>
      <p:sp>
        <p:nvSpPr>
          <p:cNvPr id="21508" name="Rectangle 2"/>
          <p:cNvSpPr>
            <a:spLocks noGrp="1" noChangeArrowheads="1"/>
          </p:cNvSpPr>
          <p:nvPr>
            <p:ph type="title"/>
          </p:nvPr>
        </p:nvSpPr>
        <p:spPr>
          <a:xfrm>
            <a:off x="457200" y="759934"/>
            <a:ext cx="8229600" cy="681182"/>
          </a:xfrm>
        </p:spPr>
        <p:txBody>
          <a:bodyPr tIns="45720" rIns="91440" bIns="45720"/>
          <a:lstStyle/>
          <a:p>
            <a:pPr eaLnBrk="1" hangingPunct="1"/>
            <a:r>
              <a:rPr lang="en-US" sz="2400" dirty="0" smtClean="0">
                <a:effectLst/>
              </a:rPr>
              <a:t>What is the BlueCard</a:t>
            </a:r>
            <a:r>
              <a:rPr lang="en-US" sz="2400" b="0" baseline="30000" dirty="0" smtClean="0">
                <a:effectLst/>
                <a:latin typeface="Arial" pitchFamily="34" charset="0"/>
              </a:rPr>
              <a:t>®</a:t>
            </a:r>
            <a:r>
              <a:rPr lang="en-US" sz="2400" dirty="0" smtClean="0">
                <a:effectLst/>
              </a:rPr>
              <a:t> Program?</a:t>
            </a:r>
            <a:endParaRPr lang="en-US" sz="2400" i="1" dirty="0" smtClean="0">
              <a:effectLst/>
            </a:endParaRPr>
          </a:p>
        </p:txBody>
      </p:sp>
      <p:grpSp>
        <p:nvGrpSpPr>
          <p:cNvPr id="2" name="Group 13"/>
          <p:cNvGrpSpPr>
            <a:grpSpLocks/>
          </p:cNvGrpSpPr>
          <p:nvPr/>
        </p:nvGrpSpPr>
        <p:grpSpPr bwMode="auto">
          <a:xfrm>
            <a:off x="5334000" y="1516686"/>
            <a:ext cx="3259138" cy="4229100"/>
            <a:chOff x="3691" y="1246"/>
            <a:chExt cx="1792" cy="2325"/>
          </a:xfrm>
        </p:grpSpPr>
        <p:pic>
          <p:nvPicPr>
            <p:cNvPr id="21513" name="Picture 9" descr="s3"/>
            <p:cNvPicPr>
              <a:picLocks noChangeAspect="1" noChangeArrowheads="1"/>
            </p:cNvPicPr>
            <p:nvPr/>
          </p:nvPicPr>
          <p:blipFill>
            <a:blip r:embed="rId3" cstate="print"/>
            <a:srcRect/>
            <a:stretch>
              <a:fillRect/>
            </a:stretch>
          </p:blipFill>
          <p:spPr bwMode="gray">
            <a:xfrm>
              <a:off x="3691" y="1257"/>
              <a:ext cx="1792" cy="2314"/>
            </a:xfrm>
            <a:prstGeom prst="rect">
              <a:avLst/>
            </a:prstGeom>
            <a:noFill/>
            <a:ln w="9525">
              <a:noFill/>
              <a:miter lim="800000"/>
              <a:headEnd/>
              <a:tailEnd/>
            </a:ln>
          </p:spPr>
        </p:pic>
        <p:pic>
          <p:nvPicPr>
            <p:cNvPr id="21514" name="Picture 29" descr="MPj04244050000[1]"/>
            <p:cNvPicPr>
              <a:picLocks noChangeAspect="1" noChangeArrowheads="1"/>
            </p:cNvPicPr>
            <p:nvPr/>
          </p:nvPicPr>
          <p:blipFill>
            <a:blip r:embed="rId4" cstate="print"/>
            <a:srcRect l="6296" t="8481"/>
            <a:stretch>
              <a:fillRect/>
            </a:stretch>
          </p:blipFill>
          <p:spPr bwMode="auto">
            <a:xfrm>
              <a:off x="3718" y="1246"/>
              <a:ext cx="1677" cy="2232"/>
            </a:xfrm>
            <a:prstGeom prst="rect">
              <a:avLst/>
            </a:prstGeom>
            <a:noFill/>
            <a:ln w="9525">
              <a:noFill/>
              <a:miter lim="800000"/>
              <a:headEnd/>
              <a:tailEnd/>
            </a:ln>
          </p:spPr>
        </p:pic>
      </p:grpSp>
      <p:grpSp>
        <p:nvGrpSpPr>
          <p:cNvPr id="3" name="Group 14"/>
          <p:cNvGrpSpPr>
            <a:grpSpLocks/>
          </p:cNvGrpSpPr>
          <p:nvPr/>
        </p:nvGrpSpPr>
        <p:grpSpPr bwMode="auto">
          <a:xfrm>
            <a:off x="6963569" y="4405936"/>
            <a:ext cx="2079625" cy="1339850"/>
            <a:chOff x="4340" y="2164"/>
            <a:chExt cx="1310" cy="844"/>
          </a:xfrm>
        </p:grpSpPr>
        <p:pic>
          <p:nvPicPr>
            <p:cNvPr id="21511" name="Picture 4" descr="Standard-ID-Card Front"/>
            <p:cNvPicPr preferRelativeResize="0">
              <a:picLocks noChangeArrowheads="1"/>
            </p:cNvPicPr>
            <p:nvPr/>
          </p:nvPicPr>
          <p:blipFill>
            <a:blip r:embed="rId5" cstate="print"/>
            <a:srcRect b="7515"/>
            <a:stretch>
              <a:fillRect/>
            </a:stretch>
          </p:blipFill>
          <p:spPr bwMode="auto">
            <a:xfrm>
              <a:off x="4340" y="2164"/>
              <a:ext cx="1310" cy="844"/>
            </a:xfrm>
            <a:prstGeom prst="rect">
              <a:avLst/>
            </a:prstGeom>
            <a:noFill/>
            <a:ln w="9525">
              <a:noFill/>
              <a:miter lim="800000"/>
              <a:headEnd/>
              <a:tailEnd/>
            </a:ln>
          </p:spPr>
        </p:pic>
        <p:pic>
          <p:nvPicPr>
            <p:cNvPr id="21512" name="Picture 4" descr="PPO"/>
            <p:cNvPicPr>
              <a:picLocks noChangeAspect="1" noChangeArrowheads="1"/>
            </p:cNvPicPr>
            <p:nvPr/>
          </p:nvPicPr>
          <p:blipFill>
            <a:blip r:embed="rId6" cstate="print"/>
            <a:srcRect l="3955" t="38518" r="12994" b="14815"/>
            <a:stretch>
              <a:fillRect/>
            </a:stretch>
          </p:blipFill>
          <p:spPr bwMode="auto">
            <a:xfrm>
              <a:off x="5435" y="2908"/>
              <a:ext cx="62" cy="27"/>
            </a:xfrm>
            <a:prstGeom prst="rect">
              <a:avLst/>
            </a:prstGeom>
            <a:noFill/>
            <a:ln w="9525">
              <a:noFill/>
              <a:miter lim="800000"/>
              <a:headEnd/>
              <a:tailEnd/>
            </a:ln>
          </p:spPr>
        </p:pic>
      </p:grpSp>
      <p:sp>
        <p:nvSpPr>
          <p:cNvPr id="5" name="TextBox 4"/>
          <p:cNvSpPr txBox="1"/>
          <p:nvPr/>
        </p:nvSpPr>
        <p:spPr>
          <a:xfrm>
            <a:off x="289369" y="6130440"/>
            <a:ext cx="8580388" cy="415498"/>
          </a:xfrm>
          <a:prstGeom prst="rect">
            <a:avLst/>
          </a:prstGeom>
          <a:noFill/>
        </p:spPr>
        <p:txBody>
          <a:bodyPr wrap="square" lIns="0" tIns="0" rtlCol="0">
            <a:spAutoFit/>
          </a:bodyPr>
          <a:lstStyle/>
          <a:p>
            <a:r>
              <a:rPr lang="en-US" sz="1200" b="1" dirty="0" smtClean="0"/>
              <a:t>*</a:t>
            </a:r>
            <a:r>
              <a:rPr lang="en-US" sz="1200" dirty="0"/>
              <a:t>The Control/Home Plan is the Plan responsible for administering the member’s benefits and the Par/Host Plan is the Plan responsible for providing access to its designated provider networks and negotiated discounts/savings. </a:t>
            </a:r>
          </a:p>
        </p:txBody>
      </p:sp>
    </p:spTree>
    <p:extLst>
      <p:ext uri="{BB962C8B-B14F-4D97-AF65-F5344CB8AC3E}">
        <p14:creationId xmlns:p14="http://schemas.microsoft.com/office/powerpoint/2010/main" val="47260893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ChangeArrowheads="1"/>
          </p:cNvSpPr>
          <p:nvPr/>
        </p:nvSpPr>
        <p:spPr bwMode="auto">
          <a:xfrm>
            <a:off x="457200" y="1685375"/>
            <a:ext cx="4050577" cy="4955380"/>
          </a:xfrm>
          <a:prstGeom prst="rect">
            <a:avLst/>
          </a:prstGeom>
          <a:solidFill>
            <a:schemeClr val="tx2"/>
          </a:solidFill>
          <a:ln w="9525" algn="ctr">
            <a:noFill/>
            <a:miter lim="800000"/>
            <a:headEnd/>
            <a:tailEnd/>
          </a:ln>
        </p:spPr>
        <p:txBody>
          <a:bodyPr lIns="182880" anchor="ctr"/>
          <a:lstStyle/>
          <a:p>
            <a:pPr>
              <a:lnSpc>
                <a:spcPct val="105000"/>
              </a:lnSpc>
              <a:spcBef>
                <a:spcPct val="35000"/>
              </a:spcBef>
            </a:pPr>
            <a:endParaRPr lang="en-US" sz="1200" b="0">
              <a:latin typeface="Arial" pitchFamily="34" charset="0"/>
              <a:cs typeface="Arial" pitchFamily="34" charset="0"/>
            </a:endParaRPr>
          </a:p>
        </p:txBody>
      </p:sp>
      <p:sp>
        <p:nvSpPr>
          <p:cNvPr id="11277" name="Rectangle 7"/>
          <p:cNvSpPr>
            <a:spLocks noChangeArrowheads="1"/>
          </p:cNvSpPr>
          <p:nvPr/>
        </p:nvSpPr>
        <p:spPr bwMode="auto">
          <a:xfrm>
            <a:off x="4445814" y="1681936"/>
            <a:ext cx="4240986" cy="4955380"/>
          </a:xfrm>
          <a:prstGeom prst="rect">
            <a:avLst/>
          </a:prstGeom>
          <a:solidFill>
            <a:schemeClr val="accent4"/>
          </a:solidFill>
          <a:ln w="9525" algn="ctr">
            <a:noFill/>
            <a:miter lim="800000"/>
            <a:headEnd/>
            <a:tailEnd/>
          </a:ln>
        </p:spPr>
        <p:txBody>
          <a:bodyPr lIns="182880" anchor="ctr"/>
          <a:lstStyle/>
          <a:p>
            <a:pPr>
              <a:lnSpc>
                <a:spcPct val="105000"/>
              </a:lnSpc>
              <a:spcBef>
                <a:spcPct val="35000"/>
              </a:spcBef>
            </a:pPr>
            <a:endParaRPr lang="en-US" sz="1200" b="0">
              <a:latin typeface="Arial" pitchFamily="34" charset="0"/>
              <a:cs typeface="Arial" pitchFamily="34" charset="0"/>
            </a:endParaRPr>
          </a:p>
        </p:txBody>
      </p:sp>
      <p:sp>
        <p:nvSpPr>
          <p:cNvPr id="11274" name="Text Box 63"/>
          <p:cNvSpPr txBox="1">
            <a:spLocks noChangeArrowheads="1"/>
          </p:cNvSpPr>
          <p:nvPr/>
        </p:nvSpPr>
        <p:spPr bwMode="auto">
          <a:xfrm>
            <a:off x="4605606" y="1766540"/>
            <a:ext cx="4081193" cy="4641850"/>
          </a:xfrm>
          <a:prstGeom prst="rect">
            <a:avLst/>
          </a:prstGeom>
          <a:noFill/>
          <a:ln w="9525" algn="ctr">
            <a:noFill/>
            <a:miter lim="800000"/>
            <a:headEnd/>
            <a:tailEnd/>
          </a:ln>
        </p:spPr>
        <p:txBody>
          <a:bodyPr lIns="0"/>
          <a:lstStyle/>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Stand-alone dental claims</a:t>
            </a: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Vision and </a:t>
            </a:r>
            <a:r>
              <a:rPr lang="en-US" sz="1400" dirty="0" smtClean="0">
                <a:latin typeface="Arial" pitchFamily="34" charset="0"/>
                <a:cs typeface="Arial" pitchFamily="34" charset="0"/>
              </a:rPr>
              <a:t>self-administered prescription drugs </a:t>
            </a:r>
            <a:r>
              <a:rPr lang="en-US" sz="1400" b="0" dirty="0" smtClean="0">
                <a:latin typeface="Arial" pitchFamily="34" charset="0"/>
                <a:cs typeface="Arial" pitchFamily="34" charset="0"/>
              </a:rPr>
              <a:t>delivered </a:t>
            </a:r>
            <a:r>
              <a:rPr lang="en-US" sz="1400" b="0" dirty="0">
                <a:latin typeface="Arial" pitchFamily="34" charset="0"/>
                <a:cs typeface="Arial" pitchFamily="34" charset="0"/>
              </a:rPr>
              <a:t>through an intermediary model (using a vendor</a:t>
            </a:r>
            <a:r>
              <a:rPr lang="en-US" sz="1400" b="0" dirty="0" smtClean="0">
                <a:latin typeface="Arial" pitchFamily="34" charset="0"/>
                <a:cs typeface="Arial" pitchFamily="34" charset="0"/>
              </a:rPr>
              <a:t>)</a:t>
            </a:r>
            <a:endParaRPr lang="en-US" sz="1400" b="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Medicaid </a:t>
            </a:r>
            <a:r>
              <a:rPr lang="en-US" sz="1400" b="0" dirty="0">
                <a:latin typeface="Arial" pitchFamily="34" charset="0"/>
                <a:cs typeface="Arial" pitchFamily="34" charset="0"/>
              </a:rPr>
              <a:t>and </a:t>
            </a:r>
            <a:r>
              <a:rPr lang="en-US" sz="1400" b="0" dirty="0" smtClean="0">
                <a:latin typeface="Arial" pitchFamily="34" charset="0"/>
                <a:cs typeface="Arial" pitchFamily="34" charset="0"/>
              </a:rPr>
              <a:t>State Children’s Health Insurance Program (SCHIP) </a:t>
            </a:r>
          </a:p>
          <a:p>
            <a:pPr marL="112713" indent="-112713">
              <a:spcBef>
                <a:spcPct val="50000"/>
              </a:spcBef>
              <a:buClr>
                <a:srgbClr val="417191"/>
              </a:buClr>
              <a:buSzPct val="100000"/>
              <a:buFontTx/>
              <a:buChar char="•"/>
            </a:pPr>
            <a:r>
              <a:rPr lang="en-US" sz="1400" dirty="0" smtClean="0">
                <a:latin typeface="Arial" pitchFamily="34" charset="0"/>
                <a:cs typeface="Arial" pitchFamily="34" charset="0"/>
              </a:rPr>
              <a:t>HMO (</a:t>
            </a:r>
            <a:r>
              <a:rPr lang="en-US" sz="1400" dirty="0">
                <a:latin typeface="Arial" pitchFamily="34" charset="0"/>
                <a:cs typeface="Arial" pitchFamily="34" charset="0"/>
              </a:rPr>
              <a:t>Health Maintenance Organization</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smtClean="0">
                <a:latin typeface="Arial" pitchFamily="34" charset="0"/>
                <a:cs typeface="Arial" pitchFamily="34" charset="0"/>
              </a:rPr>
              <a:t>Medicare Advantage</a:t>
            </a:r>
            <a:endParaRPr lang="en-US" sz="1400" b="0" baseline="30000" dirty="0">
              <a:latin typeface="Arial" pitchFamily="34" charset="0"/>
              <a:cs typeface="Arial" pitchFamily="34" charset="0"/>
            </a:endParaRPr>
          </a:p>
          <a:p>
            <a:pPr marL="346075" lvl="1" indent="-234950">
              <a:spcBef>
                <a:spcPct val="50000"/>
              </a:spcBef>
              <a:buClr>
                <a:srgbClr val="417191"/>
              </a:buClr>
              <a:buSzPct val="100000"/>
              <a:buFont typeface="Arial" pitchFamily="34" charset="0"/>
              <a:buChar char="–"/>
            </a:pPr>
            <a:r>
              <a:rPr lang="en-US" sz="1400" b="0" dirty="0">
                <a:latin typeface="Arial" pitchFamily="34" charset="0"/>
                <a:cs typeface="Arial" pitchFamily="34" charset="0"/>
              </a:rPr>
              <a:t>While Medicare Advantage is separate from Inter-Plan Programs, with its own set of policies and protocols, its claims are processed using </a:t>
            </a:r>
            <a:r>
              <a:rPr lang="en-US" sz="1400" b="0" dirty="0" smtClean="0">
                <a:latin typeface="Arial" pitchFamily="34" charset="0"/>
                <a:cs typeface="Arial" pitchFamily="34" charset="0"/>
              </a:rPr>
              <a:t>the same </a:t>
            </a:r>
            <a:r>
              <a:rPr lang="en-US" sz="1400" b="0" dirty="0">
                <a:latin typeface="Arial" pitchFamily="34" charset="0"/>
                <a:cs typeface="Arial" pitchFamily="34" charset="0"/>
              </a:rPr>
              <a:t>delivery </a:t>
            </a:r>
            <a:r>
              <a:rPr lang="en-US" sz="1400" b="0" dirty="0" smtClean="0">
                <a:latin typeface="Arial" pitchFamily="34" charset="0"/>
                <a:cs typeface="Arial" pitchFamily="34" charset="0"/>
              </a:rPr>
              <a:t>platforms</a:t>
            </a:r>
          </a:p>
          <a:p>
            <a:pPr marL="171450" indent="-171450">
              <a:spcBef>
                <a:spcPct val="50000"/>
              </a:spcBef>
              <a:buClr>
                <a:srgbClr val="417191"/>
              </a:buClr>
              <a:buSzPct val="100000"/>
              <a:buFont typeface="Arial" panose="020B0604020202020204" pitchFamily="34" charset="0"/>
              <a:buChar char="•"/>
            </a:pPr>
            <a:r>
              <a:rPr lang="en-US" sz="1400" dirty="0" smtClean="0">
                <a:latin typeface="Arial" pitchFamily="34" charset="0"/>
                <a:cs typeface="Arial" pitchFamily="34" charset="0"/>
              </a:rPr>
              <a:t>Medigap/Medicare Complementary/Supplemental</a:t>
            </a:r>
            <a:endParaRPr lang="en-US" sz="1400" b="0" dirty="0">
              <a:latin typeface="Arial" pitchFamily="34" charset="0"/>
              <a:cs typeface="Arial" pitchFamily="34" charset="0"/>
            </a:endParaRPr>
          </a:p>
          <a:p>
            <a:pPr marL="112713" indent="-112713">
              <a:spcBef>
                <a:spcPct val="50000"/>
              </a:spcBef>
              <a:buClr>
                <a:srgbClr val="417191"/>
              </a:buClr>
              <a:buSzPct val="100000"/>
              <a:buFontTx/>
              <a:buChar char="•"/>
            </a:pPr>
            <a:r>
              <a:rPr lang="en-US" sz="1400" b="0" dirty="0">
                <a:latin typeface="Arial" pitchFamily="34" charset="0"/>
                <a:cs typeface="Arial" pitchFamily="34" charset="0"/>
              </a:rPr>
              <a:t>The Federal Employee Program (FEP</a:t>
            </a:r>
            <a:r>
              <a:rPr lang="en-US" sz="1400" b="0" dirty="0" smtClean="0">
                <a:latin typeface="Arial" pitchFamily="34" charset="0"/>
                <a:cs typeface="Arial" pitchFamily="34" charset="0"/>
              </a:rPr>
              <a:t>).</a:t>
            </a:r>
            <a:endParaRPr lang="en-US" sz="1400" b="0" dirty="0">
              <a:latin typeface="Arial" pitchFamily="34" charset="0"/>
              <a:cs typeface="Arial" pitchFamily="34" charset="0"/>
            </a:endParaRPr>
          </a:p>
          <a:p>
            <a:pPr marL="346075" lvl="1" indent="-234950">
              <a:spcBef>
                <a:spcPct val="50000"/>
              </a:spcBef>
              <a:buClr>
                <a:srgbClr val="417191"/>
              </a:buClr>
              <a:buSzPct val="100000"/>
              <a:buFont typeface="Arial" pitchFamily="34" charset="0"/>
              <a:buChar char="–"/>
            </a:pPr>
            <a:r>
              <a:rPr lang="en-US" sz="1400" b="0" dirty="0">
                <a:latin typeface="Arial" pitchFamily="34" charset="0"/>
                <a:cs typeface="Arial" pitchFamily="34" charset="0"/>
              </a:rPr>
              <a:t>FEP is separate from Inter-Plan Programs, and delivered through its own centrally-administered platform outside of </a:t>
            </a:r>
            <a:r>
              <a:rPr lang="en-US" sz="1400" b="0" dirty="0" smtClean="0">
                <a:latin typeface="Arial" pitchFamily="34" charset="0"/>
                <a:cs typeface="Arial" pitchFamily="34" charset="0"/>
              </a:rPr>
              <a:t>BlueCard </a:t>
            </a:r>
            <a:endParaRPr lang="en-US" sz="1400" b="0" dirty="0">
              <a:solidFill>
                <a:srgbClr val="FF0000"/>
              </a:solidFill>
              <a:latin typeface="Arial" pitchFamily="34" charset="0"/>
              <a:cs typeface="Arial" pitchFamily="34" charset="0"/>
            </a:endParaRPr>
          </a:p>
        </p:txBody>
      </p:sp>
      <p:sp>
        <p:nvSpPr>
          <p:cNvPr id="17" name="Title 16"/>
          <p:cNvSpPr>
            <a:spLocks noGrp="1"/>
          </p:cNvSpPr>
          <p:nvPr>
            <p:ph type="title"/>
          </p:nvPr>
        </p:nvSpPr>
        <p:spPr>
          <a:xfrm>
            <a:off x="428211" y="795529"/>
            <a:ext cx="8189913" cy="345352"/>
          </a:xfrm>
        </p:spPr>
        <p:txBody>
          <a:bodyPr/>
          <a:lstStyle/>
          <a:p>
            <a:r>
              <a:rPr lang="en-US" sz="2400" dirty="0" smtClean="0">
                <a:solidFill>
                  <a:schemeClr val="accent1">
                    <a:lumMod val="50000"/>
                  </a:schemeClr>
                </a:solidFill>
              </a:rPr>
              <a:t>BlueCard Products Summary </a:t>
            </a:r>
            <a:endParaRPr lang="en-US" sz="2400" dirty="0">
              <a:solidFill>
                <a:schemeClr val="accent1">
                  <a:lumMod val="50000"/>
                </a:schemeClr>
              </a:solidFill>
            </a:endParaRPr>
          </a:p>
        </p:txBody>
      </p:sp>
      <p:sp>
        <p:nvSpPr>
          <p:cNvPr id="2" name="TextBox 1"/>
          <p:cNvSpPr txBox="1"/>
          <p:nvPr/>
        </p:nvSpPr>
        <p:spPr>
          <a:xfrm>
            <a:off x="685800" y="1932978"/>
            <a:ext cx="3200400" cy="3773341"/>
          </a:xfrm>
          <a:prstGeom prst="rect">
            <a:avLst/>
          </a:prstGeom>
          <a:noFill/>
        </p:spPr>
        <p:txBody>
          <a:bodyPr wrap="square" lIns="0" tIns="0" rtlCol="0">
            <a:spAutoFit/>
          </a:bodyPr>
          <a:lstStyle/>
          <a:p>
            <a:pPr>
              <a:lnSpc>
                <a:spcPct val="95000"/>
              </a:lnSpc>
              <a:spcBef>
                <a:spcPct val="50000"/>
              </a:spcBef>
              <a:buClr>
                <a:srgbClr val="417191"/>
              </a:buClr>
              <a:buSzPct val="100000"/>
            </a:pPr>
            <a:r>
              <a:rPr lang="en-US" sz="1400" b="1" dirty="0">
                <a:latin typeface="Arial" pitchFamily="34" charset="0"/>
                <a:cs typeface="Arial" pitchFamily="34" charset="0"/>
              </a:rPr>
              <a:t>Products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Traditional or indemnity insurance</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PPO (Preferred Provider </a:t>
            </a:r>
            <a:r>
              <a:rPr lang="en-US" sz="1400" dirty="0" smtClean="0">
                <a:latin typeface="Arial" pitchFamily="34" charset="0"/>
                <a:cs typeface="Arial" pitchFamily="34" charset="0"/>
              </a:rPr>
              <a:t>Organization)</a:t>
            </a:r>
            <a:endParaRPr lang="en-US" sz="1400" dirty="0">
              <a:latin typeface="Arial" pitchFamily="34" charset="0"/>
              <a:cs typeface="Arial" pitchFamily="34" charset="0"/>
            </a:endParaRPr>
          </a:p>
          <a:p>
            <a:pPr marL="346075" lvl="1" indent="-234950">
              <a:lnSpc>
                <a:spcPct val="95000"/>
              </a:lnSpc>
              <a:spcBef>
                <a:spcPct val="50000"/>
              </a:spcBef>
              <a:buClr>
                <a:srgbClr val="417191"/>
              </a:buClr>
              <a:buSzPct val="100000"/>
              <a:buFont typeface="Arial" panose="020B0604020202020204" pitchFamily="34" charset="0"/>
              <a:buChar char="−"/>
            </a:pPr>
            <a:r>
              <a:rPr lang="en-US" sz="1400" dirty="0">
                <a:latin typeface="Arial" pitchFamily="34" charset="0"/>
                <a:cs typeface="Arial" pitchFamily="34" charset="0"/>
              </a:rPr>
              <a:t>PPO for Exchanges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EPO (Exclusive Provider Organization)</a:t>
            </a:r>
          </a:p>
          <a:p>
            <a:pPr marL="346075" lvl="1" indent="-234950">
              <a:lnSpc>
                <a:spcPct val="95000"/>
              </a:lnSpc>
              <a:spcBef>
                <a:spcPct val="50000"/>
              </a:spcBef>
              <a:buClr>
                <a:srgbClr val="417191"/>
              </a:buClr>
              <a:buSzPct val="100000"/>
              <a:buFont typeface="Arial" panose="020B0604020202020204" pitchFamily="34" charset="0"/>
              <a:buChar char="−"/>
            </a:pPr>
            <a:r>
              <a:rPr lang="en-US" sz="1400" dirty="0">
                <a:latin typeface="Arial" pitchFamily="34" charset="0"/>
                <a:cs typeface="Arial" pitchFamily="34" charset="0"/>
              </a:rPr>
              <a:t>EPO for Exchanges</a:t>
            </a:r>
          </a:p>
          <a:p>
            <a:pPr marL="115888" indent="-115888">
              <a:lnSpc>
                <a:spcPct val="95000"/>
              </a:lnSpc>
              <a:spcBef>
                <a:spcPct val="50000"/>
              </a:spcBef>
              <a:buClr>
                <a:srgbClr val="417191"/>
              </a:buClr>
              <a:buSzPct val="100000"/>
              <a:buFontTx/>
              <a:buChar char="•"/>
            </a:pPr>
            <a:r>
              <a:rPr lang="en-US" sz="1400" dirty="0">
                <a:latin typeface="Arial" pitchFamily="34" charset="0"/>
                <a:cs typeface="Arial" pitchFamily="34" charset="0"/>
              </a:rPr>
              <a:t>POS (Point of Service/Managed Care)</a:t>
            </a:r>
          </a:p>
          <a:p>
            <a:pPr marL="111125" indent="-111125">
              <a:lnSpc>
                <a:spcPct val="95000"/>
              </a:lnSpc>
              <a:spcBef>
                <a:spcPct val="50000"/>
              </a:spcBef>
              <a:buClr>
                <a:srgbClr val="417191"/>
              </a:buClr>
              <a:buSzPct val="100000"/>
              <a:buFont typeface="Arial" panose="020B0604020202020204" pitchFamily="34" charset="0"/>
              <a:buChar char="•"/>
            </a:pPr>
            <a:r>
              <a:rPr lang="en-US" sz="1400" dirty="0" smtClean="0">
                <a:latin typeface="Arial" pitchFamily="34" charset="0"/>
                <a:cs typeface="Arial" pitchFamily="34" charset="0"/>
              </a:rPr>
              <a:t>International Solutions Licensee Products</a:t>
            </a:r>
            <a:endParaRPr lang="en-US" sz="1400" dirty="0">
              <a:latin typeface="Arial" pitchFamily="34" charset="0"/>
              <a:cs typeface="Arial" pitchFamily="34" charset="0"/>
            </a:endParaRPr>
          </a:p>
          <a:p>
            <a:pPr marL="346075" lvl="1" indent="-234950">
              <a:lnSpc>
                <a:spcPct val="95000"/>
              </a:lnSpc>
              <a:spcBef>
                <a:spcPct val="50000"/>
              </a:spcBef>
              <a:buClr>
                <a:srgbClr val="417191"/>
              </a:buClr>
              <a:buSzPct val="100000"/>
              <a:buFont typeface="Arial" pitchFamily="34" charset="0"/>
              <a:buChar char="–"/>
            </a:pPr>
            <a:r>
              <a:rPr lang="en-US" sz="1400" dirty="0" smtClean="0">
                <a:latin typeface="Arial" pitchFamily="34" charset="0"/>
                <a:cs typeface="Arial" pitchFamily="34" charset="0"/>
              </a:rPr>
              <a:t>GeoBlue’s </a:t>
            </a:r>
            <a:r>
              <a:rPr lang="en-US" sz="1400" dirty="0">
                <a:latin typeface="Arial" pitchFamily="34" charset="0"/>
                <a:cs typeface="Arial" pitchFamily="34" charset="0"/>
              </a:rPr>
              <a:t>products for expats, travelers, </a:t>
            </a:r>
            <a:r>
              <a:rPr lang="en-US" sz="1400" dirty="0" err="1" smtClean="0">
                <a:latin typeface="Arial" pitchFamily="34" charset="0"/>
                <a:cs typeface="Arial" pitchFamily="34" charset="0"/>
              </a:rPr>
              <a:t>etc</a:t>
            </a:r>
            <a:endParaRPr lang="en-US" sz="1400" dirty="0">
              <a:latin typeface="Arial" pitchFamily="34" charset="0"/>
              <a:cs typeface="Arial" pitchFamily="34" charset="0"/>
            </a:endParaRPr>
          </a:p>
        </p:txBody>
      </p:sp>
      <p:sp>
        <p:nvSpPr>
          <p:cNvPr id="10" name="Rectangle 7"/>
          <p:cNvSpPr>
            <a:spLocks noChangeArrowheads="1"/>
          </p:cNvSpPr>
          <p:nvPr/>
        </p:nvSpPr>
        <p:spPr bwMode="auto">
          <a:xfrm>
            <a:off x="451637" y="1318396"/>
            <a:ext cx="3994178" cy="331354"/>
          </a:xfrm>
          <a:prstGeom prst="rect">
            <a:avLst/>
          </a:prstGeom>
          <a:solidFill>
            <a:schemeClr val="bg1"/>
          </a:solidFill>
          <a:ln w="9525" algn="ctr">
            <a:noFill/>
            <a:miter lim="800000"/>
            <a:headEnd/>
            <a:tailEnd/>
          </a:ln>
        </p:spPr>
        <p:txBody>
          <a:bodyPr lIns="182880" anchor="ctr"/>
          <a:lstStyle/>
          <a:p>
            <a:pPr eaLnBrk="0" hangingPunct="0">
              <a:lnSpc>
                <a:spcPct val="95000"/>
              </a:lnSpc>
              <a:spcBef>
                <a:spcPct val="60000"/>
              </a:spcBef>
              <a:buClr>
                <a:srgbClr val="0091CA"/>
              </a:buClr>
              <a:buSzPct val="100000"/>
              <a:buFont typeface="ヒラギノ角ゴ Pro W3"/>
              <a:buNone/>
            </a:pPr>
            <a:r>
              <a:rPr lang="en-US" b="1" dirty="0">
                <a:solidFill>
                  <a:schemeClr val="accent1">
                    <a:lumMod val="75000"/>
                  </a:schemeClr>
                </a:solidFill>
                <a:latin typeface="Arial" pitchFamily="34" charset="0"/>
                <a:cs typeface="Arial" pitchFamily="34" charset="0"/>
              </a:rPr>
              <a:t>BlueCard </a:t>
            </a:r>
            <a:r>
              <a:rPr lang="en-US" b="1" u="sng" dirty="0">
                <a:solidFill>
                  <a:schemeClr val="accent1">
                    <a:lumMod val="75000"/>
                  </a:schemeClr>
                </a:solidFill>
                <a:latin typeface="Arial" pitchFamily="34" charset="0"/>
                <a:cs typeface="Arial" pitchFamily="34" charset="0"/>
              </a:rPr>
              <a:t>includes:</a:t>
            </a:r>
            <a:endParaRPr lang="en-US" b="1" dirty="0">
              <a:solidFill>
                <a:schemeClr val="accent1">
                  <a:lumMod val="75000"/>
                </a:schemeClr>
              </a:solidFill>
              <a:latin typeface="Arial" pitchFamily="34" charset="0"/>
              <a:cs typeface="Arial" pitchFamily="34" charset="0"/>
            </a:endParaRPr>
          </a:p>
        </p:txBody>
      </p:sp>
      <p:sp>
        <p:nvSpPr>
          <p:cNvPr id="14" name="Rectangle 7"/>
          <p:cNvSpPr>
            <a:spLocks noChangeArrowheads="1"/>
          </p:cNvSpPr>
          <p:nvPr/>
        </p:nvSpPr>
        <p:spPr bwMode="auto">
          <a:xfrm>
            <a:off x="4445815" y="1306520"/>
            <a:ext cx="4240985" cy="331355"/>
          </a:xfrm>
          <a:prstGeom prst="rect">
            <a:avLst/>
          </a:prstGeom>
          <a:solidFill>
            <a:schemeClr val="bg1"/>
          </a:solidFill>
          <a:ln w="9525" algn="ctr">
            <a:noFill/>
            <a:miter lim="800000"/>
            <a:headEnd/>
            <a:tailEnd/>
          </a:ln>
          <a:effectLst/>
        </p:spPr>
        <p:txBody>
          <a:bodyPr lIns="182880" anchor="ctr"/>
          <a:lstStyle/>
          <a:p>
            <a:pPr eaLnBrk="0" hangingPunct="0">
              <a:lnSpc>
                <a:spcPct val="95000"/>
              </a:lnSpc>
              <a:spcBef>
                <a:spcPct val="60000"/>
              </a:spcBef>
              <a:buClr>
                <a:srgbClr val="0091CA"/>
              </a:buClr>
              <a:buSzPct val="100000"/>
              <a:buFont typeface="ヒラギノ角ゴ Pro W3"/>
              <a:buNone/>
            </a:pPr>
            <a:r>
              <a:rPr lang="en-US" b="1" dirty="0">
                <a:solidFill>
                  <a:schemeClr val="accent1">
                    <a:lumMod val="75000"/>
                  </a:schemeClr>
                </a:solidFill>
                <a:latin typeface="Arial" pitchFamily="34" charset="0"/>
                <a:cs typeface="Arial" pitchFamily="34" charset="0"/>
              </a:rPr>
              <a:t>BlueCard </a:t>
            </a:r>
            <a:r>
              <a:rPr lang="en-US" b="1" u="sng" dirty="0">
                <a:solidFill>
                  <a:schemeClr val="accent1">
                    <a:lumMod val="75000"/>
                  </a:schemeClr>
                </a:solidFill>
                <a:latin typeface="Arial" pitchFamily="34" charset="0"/>
                <a:cs typeface="Arial" pitchFamily="34" charset="0"/>
              </a:rPr>
              <a:t>excludes</a:t>
            </a:r>
            <a:r>
              <a:rPr lang="en-US" b="1" dirty="0">
                <a:solidFill>
                  <a:schemeClr val="accent1">
                    <a:lumMod val="75000"/>
                  </a:schemeClr>
                </a:solidFill>
                <a:latin typeface="Arial" pitchFamily="34" charset="0"/>
                <a:cs typeface="Arial" pitchFamily="34" charset="0"/>
              </a:rPr>
              <a:t>:</a:t>
            </a:r>
          </a:p>
        </p:txBody>
      </p:sp>
    </p:spTree>
    <p:extLst>
      <p:ext uri="{BB962C8B-B14F-4D97-AF65-F5344CB8AC3E}">
        <p14:creationId xmlns:p14="http://schemas.microsoft.com/office/powerpoint/2010/main" val="23343758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6"/>
          <p:cNvSpPr>
            <a:spLocks noChangeArrowheads="1"/>
          </p:cNvSpPr>
          <p:nvPr/>
        </p:nvSpPr>
        <p:spPr bwMode="auto">
          <a:xfrm>
            <a:off x="468450" y="1795208"/>
            <a:ext cx="8218350" cy="1620345"/>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16" name="Rectangle 3"/>
          <p:cNvSpPr>
            <a:spLocks noChangeArrowheads="1"/>
          </p:cNvSpPr>
          <p:nvPr/>
        </p:nvSpPr>
        <p:spPr bwMode="auto">
          <a:xfrm>
            <a:off x="842217" y="1938532"/>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Significant financial incentive to members when obtaining services from a designated PPO provider. The total out-of-pocket differential for in-network providers vs out-of-network providers must be 10 percent or greater for the BlueCard Program.</a:t>
            </a:r>
          </a:p>
        </p:txBody>
      </p:sp>
      <p:sp>
        <p:nvSpPr>
          <p:cNvPr id="19" name="Rectangle 6"/>
          <p:cNvSpPr>
            <a:spLocks noChangeArrowheads="1"/>
          </p:cNvSpPr>
          <p:nvPr/>
        </p:nvSpPr>
        <p:spPr bwMode="auto">
          <a:xfrm>
            <a:off x="468450" y="3570582"/>
            <a:ext cx="8218350" cy="874096"/>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0" name="Rectangle 3"/>
          <p:cNvSpPr>
            <a:spLocks noChangeArrowheads="1"/>
          </p:cNvSpPr>
          <p:nvPr/>
        </p:nvSpPr>
        <p:spPr bwMode="auto">
          <a:xfrm>
            <a:off x="855663" y="3860651"/>
            <a:ext cx="791527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No gatekeeper (primary care physician) required.</a:t>
            </a:r>
          </a:p>
        </p:txBody>
      </p:sp>
      <p:sp>
        <p:nvSpPr>
          <p:cNvPr id="21" name="Rectangle 6"/>
          <p:cNvSpPr>
            <a:spLocks noChangeArrowheads="1"/>
          </p:cNvSpPr>
          <p:nvPr/>
        </p:nvSpPr>
        <p:spPr bwMode="auto">
          <a:xfrm>
            <a:off x="468450" y="4622782"/>
            <a:ext cx="8218350" cy="874096"/>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2" name="Rectangle 3"/>
          <p:cNvSpPr>
            <a:spLocks noChangeArrowheads="1"/>
          </p:cNvSpPr>
          <p:nvPr/>
        </p:nvSpPr>
        <p:spPr bwMode="auto">
          <a:xfrm>
            <a:off x="855663" y="4952340"/>
            <a:ext cx="791527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No referrals required to access PPO providers.</a:t>
            </a:r>
          </a:p>
        </p:txBody>
      </p:sp>
      <p:sp>
        <p:nvSpPr>
          <p:cNvPr id="23" name="Title 22"/>
          <p:cNvSpPr>
            <a:spLocks noGrp="1"/>
          </p:cNvSpPr>
          <p:nvPr>
            <p:ph type="title"/>
          </p:nvPr>
        </p:nvSpPr>
        <p:spPr>
          <a:xfrm>
            <a:off x="384175" y="830273"/>
            <a:ext cx="8229600" cy="681182"/>
          </a:xfrm>
        </p:spPr>
        <p:txBody>
          <a:bodyPr/>
          <a:lstStyle/>
          <a:p>
            <a:r>
              <a:rPr lang="en-US" sz="2400" dirty="0" smtClean="0">
                <a:solidFill>
                  <a:schemeClr val="accent1">
                    <a:lumMod val="50000"/>
                  </a:schemeClr>
                </a:solidFill>
              </a:rPr>
              <a:t>Products that BlueCard Supports </a:t>
            </a:r>
            <a:br>
              <a:rPr lang="en-US" sz="2400" dirty="0" smtClean="0">
                <a:solidFill>
                  <a:schemeClr val="accent1">
                    <a:lumMod val="50000"/>
                  </a:schemeClr>
                </a:solidFill>
              </a:rPr>
            </a:br>
            <a:r>
              <a:rPr lang="en-US" sz="1800" b="0" i="1" dirty="0" smtClean="0">
                <a:solidFill>
                  <a:schemeClr val="accent1">
                    <a:lumMod val="50000"/>
                  </a:schemeClr>
                </a:solidFill>
              </a:rPr>
              <a:t>PPO-Preferred Provider Organization</a:t>
            </a:r>
            <a:endParaRPr lang="en-US" sz="1800" dirty="0">
              <a:solidFill>
                <a:schemeClr val="accent1">
                  <a:lumMod val="50000"/>
                </a:schemeClr>
              </a:solidFill>
            </a:endParaRPr>
          </a:p>
        </p:txBody>
      </p:sp>
    </p:spTree>
    <p:extLst>
      <p:ext uri="{BB962C8B-B14F-4D97-AF65-F5344CB8AC3E}">
        <p14:creationId xmlns:p14="http://schemas.microsoft.com/office/powerpoint/2010/main" val="94498319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6"/>
          <p:cNvSpPr>
            <a:spLocks noChangeArrowheads="1"/>
          </p:cNvSpPr>
          <p:nvPr/>
        </p:nvSpPr>
        <p:spPr bwMode="auto">
          <a:xfrm>
            <a:off x="468450" y="1728173"/>
            <a:ext cx="8218350" cy="811896"/>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2" name="Rectangle 3"/>
          <p:cNvSpPr>
            <a:spLocks noChangeArrowheads="1"/>
          </p:cNvSpPr>
          <p:nvPr/>
        </p:nvSpPr>
        <p:spPr bwMode="auto">
          <a:xfrm>
            <a:off x="862583" y="1787105"/>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Members receive no benefits for care obtained outside the network except urgent or emergency care.</a:t>
            </a:r>
          </a:p>
        </p:txBody>
      </p:sp>
      <p:sp>
        <p:nvSpPr>
          <p:cNvPr id="23" name="Rectangle 6"/>
          <p:cNvSpPr>
            <a:spLocks noChangeArrowheads="1"/>
          </p:cNvSpPr>
          <p:nvPr/>
        </p:nvSpPr>
        <p:spPr bwMode="auto">
          <a:xfrm>
            <a:off x="468450" y="2671148"/>
            <a:ext cx="8218350" cy="662602"/>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4" name="Rectangle 3"/>
          <p:cNvSpPr>
            <a:spLocks noChangeArrowheads="1"/>
          </p:cNvSpPr>
          <p:nvPr/>
        </p:nvSpPr>
        <p:spPr bwMode="auto">
          <a:xfrm>
            <a:off x="862991" y="2796755"/>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There is no primary care physician selection.</a:t>
            </a:r>
          </a:p>
        </p:txBody>
      </p:sp>
      <p:sp>
        <p:nvSpPr>
          <p:cNvPr id="25" name="Rectangle 6"/>
          <p:cNvSpPr>
            <a:spLocks noChangeArrowheads="1"/>
          </p:cNvSpPr>
          <p:nvPr/>
        </p:nvSpPr>
        <p:spPr bwMode="auto">
          <a:xfrm>
            <a:off x="468450" y="3480773"/>
            <a:ext cx="8218350" cy="811896"/>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6" name="Rectangle 3"/>
          <p:cNvSpPr>
            <a:spLocks noChangeArrowheads="1"/>
          </p:cNvSpPr>
          <p:nvPr/>
        </p:nvSpPr>
        <p:spPr bwMode="auto">
          <a:xfrm>
            <a:off x="862991" y="3568280"/>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Within the BlueCard Program, EPO benefits coverage is restricted to services provided by BlueCard PPO providers. </a:t>
            </a:r>
          </a:p>
        </p:txBody>
      </p:sp>
      <p:sp>
        <p:nvSpPr>
          <p:cNvPr id="27" name="Rectangle 6"/>
          <p:cNvSpPr>
            <a:spLocks noChangeArrowheads="1"/>
          </p:cNvSpPr>
          <p:nvPr/>
        </p:nvSpPr>
        <p:spPr bwMode="auto">
          <a:xfrm>
            <a:off x="468450" y="4452322"/>
            <a:ext cx="8218350" cy="979683"/>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28" name="Rectangle 3"/>
          <p:cNvSpPr>
            <a:spLocks noChangeArrowheads="1"/>
          </p:cNvSpPr>
          <p:nvPr/>
        </p:nvSpPr>
        <p:spPr bwMode="auto">
          <a:xfrm>
            <a:off x="862991" y="4558880"/>
            <a:ext cx="7662777"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EPO products may have limited out-of area benefits. Such benefit limitations must be specified on the back of the EPO ID card.</a:t>
            </a:r>
          </a:p>
        </p:txBody>
      </p:sp>
      <p:sp>
        <p:nvSpPr>
          <p:cNvPr id="29" name="Rectangle 6"/>
          <p:cNvSpPr>
            <a:spLocks noChangeArrowheads="1"/>
          </p:cNvSpPr>
          <p:nvPr/>
        </p:nvSpPr>
        <p:spPr bwMode="auto">
          <a:xfrm>
            <a:off x="468450" y="5565130"/>
            <a:ext cx="8218350" cy="824558"/>
          </a:xfrm>
          <a:prstGeom prst="roundRect">
            <a:avLst>
              <a:gd name="adj" fmla="val 9536"/>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30" name="Rectangle 3"/>
          <p:cNvSpPr>
            <a:spLocks noChangeArrowheads="1"/>
          </p:cNvSpPr>
          <p:nvPr/>
        </p:nvSpPr>
        <p:spPr bwMode="auto">
          <a:xfrm>
            <a:off x="862991" y="5635812"/>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The provider is reimbursed according to the local Plan’s PPO provider contract.  </a:t>
            </a:r>
          </a:p>
        </p:txBody>
      </p:sp>
      <p:sp>
        <p:nvSpPr>
          <p:cNvPr id="31" name="Title 30"/>
          <p:cNvSpPr>
            <a:spLocks noGrp="1"/>
          </p:cNvSpPr>
          <p:nvPr>
            <p:ph type="title"/>
          </p:nvPr>
        </p:nvSpPr>
        <p:spPr>
          <a:xfrm>
            <a:off x="428625" y="792985"/>
            <a:ext cx="8229600" cy="681182"/>
          </a:xfrm>
        </p:spPr>
        <p:txBody>
          <a:bodyPr/>
          <a:lstStyle/>
          <a:p>
            <a:r>
              <a:rPr lang="en-US" sz="2400" dirty="0" smtClean="0">
                <a:solidFill>
                  <a:schemeClr val="accent1">
                    <a:lumMod val="50000"/>
                  </a:schemeClr>
                </a:solidFill>
              </a:rPr>
              <a:t>Products that BlueCard Supports</a:t>
            </a:r>
            <a:br>
              <a:rPr lang="en-US" sz="2400" dirty="0" smtClean="0">
                <a:solidFill>
                  <a:schemeClr val="accent1">
                    <a:lumMod val="50000"/>
                  </a:schemeClr>
                </a:solidFill>
              </a:rPr>
            </a:br>
            <a:r>
              <a:rPr lang="en-US" sz="1600" b="0" i="1" dirty="0" smtClean="0">
                <a:solidFill>
                  <a:schemeClr val="accent1">
                    <a:lumMod val="50000"/>
                  </a:schemeClr>
                </a:solidFill>
              </a:rPr>
              <a:t>EPO – Exclusive Provider Organization</a:t>
            </a:r>
            <a:endParaRPr lang="en-US" sz="1600" dirty="0">
              <a:solidFill>
                <a:schemeClr val="accent1">
                  <a:lumMod val="50000"/>
                </a:schemeClr>
              </a:solidFill>
            </a:endParaRPr>
          </a:p>
        </p:txBody>
      </p:sp>
    </p:spTree>
    <p:extLst>
      <p:ext uri="{BB962C8B-B14F-4D97-AF65-F5344CB8AC3E}">
        <p14:creationId xmlns:p14="http://schemas.microsoft.com/office/powerpoint/2010/main" val="42432702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6"/>
          <p:cNvSpPr>
            <a:spLocks noChangeArrowheads="1"/>
          </p:cNvSpPr>
          <p:nvPr/>
        </p:nvSpPr>
        <p:spPr bwMode="auto">
          <a:xfrm>
            <a:off x="456534" y="2947756"/>
            <a:ext cx="8229600" cy="1099621"/>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dirty="0"/>
          </a:p>
        </p:txBody>
      </p:sp>
      <p:sp>
        <p:nvSpPr>
          <p:cNvPr id="15" name="Rectangle 6"/>
          <p:cNvSpPr>
            <a:spLocks noChangeArrowheads="1"/>
          </p:cNvSpPr>
          <p:nvPr/>
        </p:nvSpPr>
        <p:spPr bwMode="auto">
          <a:xfrm>
            <a:off x="462432" y="1779361"/>
            <a:ext cx="8229600" cy="1073058"/>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dirty="0"/>
          </a:p>
        </p:txBody>
      </p:sp>
      <p:sp>
        <p:nvSpPr>
          <p:cNvPr id="12" name="Rectangle 6"/>
          <p:cNvSpPr>
            <a:spLocks noChangeArrowheads="1"/>
          </p:cNvSpPr>
          <p:nvPr/>
        </p:nvSpPr>
        <p:spPr bwMode="auto">
          <a:xfrm>
            <a:off x="457200" y="5501175"/>
            <a:ext cx="8229600" cy="975146"/>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a:p>
        </p:txBody>
      </p:sp>
      <p:sp>
        <p:nvSpPr>
          <p:cNvPr id="13321" name="Rectangle 3"/>
          <p:cNvSpPr>
            <a:spLocks noChangeArrowheads="1"/>
          </p:cNvSpPr>
          <p:nvPr/>
        </p:nvSpPr>
        <p:spPr bwMode="auto">
          <a:xfrm>
            <a:off x="855663" y="5619609"/>
            <a:ext cx="7915275" cy="900113"/>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b="0" dirty="0">
                <a:latin typeface="Arial" pitchFamily="34" charset="0"/>
                <a:cs typeface="Arial" pitchFamily="34" charset="0"/>
              </a:rPr>
              <a:t>Typically includes cost-sharing features</a:t>
            </a:r>
            <a:br>
              <a:rPr lang="en-US" b="0" dirty="0">
                <a:latin typeface="Arial" pitchFamily="34" charset="0"/>
                <a:cs typeface="Arial" pitchFamily="34" charset="0"/>
              </a:rPr>
            </a:br>
            <a:r>
              <a:rPr lang="en-US" b="0" dirty="0">
                <a:latin typeface="Arial" pitchFamily="34" charset="0"/>
                <a:cs typeface="Arial" pitchFamily="34" charset="0"/>
              </a:rPr>
              <a:t>(e.g., deductibles, coinsurance or copayments).</a:t>
            </a:r>
          </a:p>
        </p:txBody>
      </p:sp>
      <p:sp>
        <p:nvSpPr>
          <p:cNvPr id="13318" name="Rectangle 6"/>
          <p:cNvSpPr>
            <a:spLocks noChangeArrowheads="1"/>
          </p:cNvSpPr>
          <p:nvPr/>
        </p:nvSpPr>
        <p:spPr bwMode="auto">
          <a:xfrm>
            <a:off x="457200" y="4570248"/>
            <a:ext cx="8229600" cy="886026"/>
          </a:xfrm>
          <a:prstGeom prst="roundRect">
            <a:avLst>
              <a:gd name="adj" fmla="val 16667"/>
            </a:avLst>
          </a:prstGeom>
          <a:solidFill>
            <a:schemeClr val="tx2"/>
          </a:solidFill>
          <a:ln w="9525">
            <a:noFill/>
            <a:miter lim="800000"/>
            <a:headEnd/>
            <a:tailEnd/>
          </a:ln>
        </p:spPr>
        <p:txBody>
          <a:bodyPr lIns="182880" tIns="0"/>
          <a:lstStyle/>
          <a:p>
            <a:pPr marL="174625" indent="-174625" eaLnBrk="0" hangingPunct="0">
              <a:lnSpc>
                <a:spcPct val="95000"/>
              </a:lnSpc>
              <a:spcBef>
                <a:spcPct val="60000"/>
              </a:spcBef>
              <a:buClr>
                <a:srgbClr val="0091CA"/>
              </a:buClr>
              <a:buSzPct val="100000"/>
              <a:buFont typeface="ヒラギノ角ゴ Pro W3"/>
              <a:buNone/>
            </a:pPr>
            <a:endParaRPr lang="en-US" sz="1600" b="0" dirty="0"/>
          </a:p>
        </p:txBody>
      </p:sp>
      <p:sp>
        <p:nvSpPr>
          <p:cNvPr id="13319" name="Rectangle 3"/>
          <p:cNvSpPr>
            <a:spLocks noChangeArrowheads="1"/>
          </p:cNvSpPr>
          <p:nvPr/>
        </p:nvSpPr>
        <p:spPr bwMode="auto">
          <a:xfrm>
            <a:off x="855663" y="4695414"/>
            <a:ext cx="7831137"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b="0" dirty="0">
                <a:latin typeface="Arial" pitchFamily="34" charset="0"/>
                <a:cs typeface="Arial" pitchFamily="34" charset="0"/>
              </a:rPr>
              <a:t>Basic and/or supplemental hospital and </a:t>
            </a:r>
            <a:r>
              <a:rPr lang="en-US" b="0" dirty="0" smtClean="0">
                <a:latin typeface="Arial" pitchFamily="34" charset="0"/>
                <a:cs typeface="Arial" pitchFamily="34" charset="0"/>
              </a:rPr>
              <a:t>medical / surgical </a:t>
            </a:r>
            <a:r>
              <a:rPr lang="en-US" b="0" dirty="0">
                <a:latin typeface="Arial" pitchFamily="34" charset="0"/>
                <a:cs typeface="Arial" pitchFamily="34" charset="0"/>
              </a:rPr>
              <a:t>benefits </a:t>
            </a:r>
            <a:r>
              <a:rPr lang="en-US" b="0" dirty="0" smtClean="0">
                <a:latin typeface="Arial" pitchFamily="34" charset="0"/>
                <a:cs typeface="Arial" pitchFamily="34" charset="0"/>
              </a:rPr>
              <a:t>(</a:t>
            </a:r>
            <a:r>
              <a:rPr lang="en-US" b="0" dirty="0">
                <a:latin typeface="Arial" pitchFamily="34" charset="0"/>
                <a:cs typeface="Arial" pitchFamily="34" charset="0"/>
              </a:rPr>
              <a:t>basic, major medical </a:t>
            </a:r>
            <a:r>
              <a:rPr lang="en-US" b="0" dirty="0" smtClean="0">
                <a:latin typeface="Arial" pitchFamily="34" charset="0"/>
                <a:cs typeface="Arial" pitchFamily="34" charset="0"/>
              </a:rPr>
              <a:t>and / or </a:t>
            </a:r>
            <a:r>
              <a:rPr lang="en-US" b="0" dirty="0">
                <a:latin typeface="Arial" pitchFamily="34" charset="0"/>
                <a:cs typeface="Arial" pitchFamily="34" charset="0"/>
              </a:rPr>
              <a:t>add-on riders).</a:t>
            </a:r>
          </a:p>
        </p:txBody>
      </p:sp>
      <p:sp>
        <p:nvSpPr>
          <p:cNvPr id="13" name="Title 12"/>
          <p:cNvSpPr>
            <a:spLocks noGrp="1"/>
          </p:cNvSpPr>
          <p:nvPr>
            <p:ph type="title"/>
          </p:nvPr>
        </p:nvSpPr>
        <p:spPr>
          <a:xfrm>
            <a:off x="424516" y="815019"/>
            <a:ext cx="8229600" cy="681182"/>
          </a:xfrm>
        </p:spPr>
        <p:txBody>
          <a:bodyPr/>
          <a:lstStyle/>
          <a:p>
            <a:r>
              <a:rPr lang="en-US" sz="2400" dirty="0" smtClean="0">
                <a:solidFill>
                  <a:schemeClr val="accent1">
                    <a:lumMod val="50000"/>
                  </a:schemeClr>
                </a:solidFill>
              </a:rPr>
              <a:t>Products that BlueCard Supports</a:t>
            </a:r>
            <a:br>
              <a:rPr lang="en-US" sz="2400" dirty="0" smtClean="0">
                <a:solidFill>
                  <a:schemeClr val="accent1">
                    <a:lumMod val="50000"/>
                  </a:schemeClr>
                </a:solidFill>
              </a:rPr>
            </a:br>
            <a:endParaRPr lang="en-US" sz="1800" b="0" dirty="0">
              <a:solidFill>
                <a:schemeClr val="accent1">
                  <a:lumMod val="50000"/>
                </a:schemeClr>
              </a:solidFill>
            </a:endParaRPr>
          </a:p>
        </p:txBody>
      </p:sp>
      <p:sp>
        <p:nvSpPr>
          <p:cNvPr id="2" name="Rectangle 1"/>
          <p:cNvSpPr/>
          <p:nvPr/>
        </p:nvSpPr>
        <p:spPr>
          <a:xfrm>
            <a:off x="341453" y="920157"/>
            <a:ext cx="7830274" cy="738664"/>
          </a:xfrm>
          <a:prstGeom prst="rect">
            <a:avLst/>
          </a:prstGeom>
        </p:spPr>
        <p:txBody>
          <a:bodyPr wrap="square">
            <a:spAutoFit/>
          </a:bodyPr>
          <a:lstStyle/>
          <a:p>
            <a:r>
              <a:rPr lang="en-US" sz="2400" b="1" dirty="0">
                <a:solidFill>
                  <a:schemeClr val="accent1">
                    <a:lumMod val="50000"/>
                  </a:schemeClr>
                </a:solidFill>
                <a:latin typeface="+mj-lt"/>
              </a:rPr>
              <a:t/>
            </a:r>
            <a:br>
              <a:rPr lang="en-US" sz="2400" b="1" dirty="0">
                <a:solidFill>
                  <a:schemeClr val="accent1">
                    <a:lumMod val="50000"/>
                  </a:schemeClr>
                </a:solidFill>
                <a:latin typeface="+mj-lt"/>
              </a:rPr>
            </a:br>
            <a:r>
              <a:rPr lang="en-US" b="1" i="1" dirty="0">
                <a:solidFill>
                  <a:schemeClr val="accent1">
                    <a:lumMod val="50000"/>
                  </a:schemeClr>
                </a:solidFill>
                <a:latin typeface="+mj-lt"/>
              </a:rPr>
              <a:t>POS – Point-of-Service / Managed Care</a:t>
            </a:r>
            <a:endParaRPr lang="en-US" b="1" dirty="0">
              <a:latin typeface="+mj-lt"/>
            </a:endParaRPr>
          </a:p>
        </p:txBody>
      </p:sp>
      <p:sp>
        <p:nvSpPr>
          <p:cNvPr id="11" name="Rectangle 3"/>
          <p:cNvSpPr>
            <a:spLocks noChangeArrowheads="1"/>
          </p:cNvSpPr>
          <p:nvPr/>
        </p:nvSpPr>
        <p:spPr bwMode="auto">
          <a:xfrm>
            <a:off x="864523" y="1859145"/>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Highest level of benefits received when the member obtains services from the primary care provider/group and /or complies with referral authorization requirements for care.</a:t>
            </a:r>
          </a:p>
        </p:txBody>
      </p:sp>
      <p:sp>
        <p:nvSpPr>
          <p:cNvPr id="14" name="Rectangle 3"/>
          <p:cNvSpPr>
            <a:spLocks noChangeArrowheads="1"/>
          </p:cNvSpPr>
          <p:nvPr/>
        </p:nvSpPr>
        <p:spPr bwMode="auto">
          <a:xfrm>
            <a:off x="862991" y="2997559"/>
            <a:ext cx="7663185" cy="1122389"/>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r>
              <a:rPr lang="en-US" dirty="0" smtClean="0">
                <a:latin typeface="Arial" pitchFamily="34" charset="0"/>
                <a:cs typeface="Arial" pitchFamily="34" charset="0"/>
              </a:rPr>
              <a:t>Benefits still provided when the member obtains care from any eligible provider without a referral authorization, in accordance with the terms of the contract.</a:t>
            </a:r>
          </a:p>
        </p:txBody>
      </p:sp>
      <p:sp>
        <p:nvSpPr>
          <p:cNvPr id="3" name="Rectangle 2"/>
          <p:cNvSpPr/>
          <p:nvPr/>
        </p:nvSpPr>
        <p:spPr>
          <a:xfrm>
            <a:off x="457200" y="4134462"/>
            <a:ext cx="1550874" cy="355482"/>
          </a:xfrm>
          <a:prstGeom prst="rect">
            <a:avLst/>
          </a:prstGeom>
        </p:spPr>
        <p:txBody>
          <a:bodyPr wrap="none">
            <a:spAutoFit/>
          </a:bodyPr>
          <a:lstStyle/>
          <a:p>
            <a:pPr marL="174625" lvl="0" indent="-174625" eaLnBrk="0" hangingPunct="0">
              <a:lnSpc>
                <a:spcPct val="95000"/>
              </a:lnSpc>
              <a:spcBef>
                <a:spcPct val="60000"/>
              </a:spcBef>
              <a:buClr>
                <a:srgbClr val="0091CA"/>
              </a:buClr>
              <a:buSzPct val="100000"/>
            </a:pPr>
            <a:r>
              <a:rPr lang="en-US" b="1" i="1" dirty="0">
                <a:solidFill>
                  <a:srgbClr val="0094D7">
                    <a:lumMod val="50000"/>
                  </a:srgbClr>
                </a:solidFill>
                <a:latin typeface="+mj-lt"/>
              </a:rPr>
              <a:t>Traditional</a:t>
            </a:r>
            <a:endParaRPr lang="en-US" b="1" dirty="0">
              <a:solidFill>
                <a:srgbClr val="0094D7">
                  <a:lumMod val="50000"/>
                </a:srgbClr>
              </a:solidFill>
              <a:latin typeface="+mj-lt"/>
            </a:endParaRPr>
          </a:p>
        </p:txBody>
      </p:sp>
    </p:spTree>
    <p:extLst>
      <p:ext uri="{BB962C8B-B14F-4D97-AF65-F5344CB8AC3E}">
        <p14:creationId xmlns:p14="http://schemas.microsoft.com/office/powerpoint/2010/main" val="26890522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57199" y="3697064"/>
            <a:ext cx="8229601" cy="1206295"/>
          </a:xfrm>
          <a:prstGeom prst="roundRect">
            <a:avLst/>
          </a:prstGeom>
          <a:solidFill>
            <a:schemeClr val="tx2"/>
          </a:solidFill>
          <a:ln w="9525">
            <a:noFill/>
            <a:miter lim="800000"/>
            <a:headEnd/>
            <a:tailEnd/>
          </a:ln>
        </p:spPr>
        <p:txBody>
          <a:bodyPr lIns="182880" tIns="0"/>
          <a:lstStyle/>
          <a:p>
            <a:pPr marL="231775" indent="-231775">
              <a:lnSpc>
                <a:spcPct val="105000"/>
              </a:lnSpc>
              <a:spcBef>
                <a:spcPct val="125000"/>
              </a:spcBef>
              <a:buClr>
                <a:srgbClr val="417191"/>
              </a:buClr>
              <a:buSzPct val="100000"/>
              <a:buFontTx/>
              <a:buChar char="•"/>
            </a:pPr>
            <a:endParaRPr lang="en-US" sz="1600" dirty="0"/>
          </a:p>
        </p:txBody>
      </p:sp>
      <p:sp>
        <p:nvSpPr>
          <p:cNvPr id="2" name="Rounded Rectangle 1"/>
          <p:cNvSpPr/>
          <p:nvPr/>
        </p:nvSpPr>
        <p:spPr>
          <a:xfrm>
            <a:off x="457540" y="5188539"/>
            <a:ext cx="8229260" cy="957618"/>
          </a:xfrm>
          <a:prstGeom prst="roundRect">
            <a:avLst/>
          </a:prstGeom>
          <a:solidFill>
            <a:schemeClr val="tx2"/>
          </a:solidFill>
          <a:ln w="9525">
            <a:noFill/>
            <a:miter lim="800000"/>
            <a:headEnd/>
            <a:tailEnd/>
          </a:ln>
        </p:spPr>
        <p:txBody>
          <a:bodyPr lIns="182880" tIns="0"/>
          <a:lstStyle/>
          <a:p>
            <a:pPr marL="231775" indent="-231775">
              <a:lnSpc>
                <a:spcPct val="105000"/>
              </a:lnSpc>
              <a:spcBef>
                <a:spcPct val="125000"/>
              </a:spcBef>
              <a:buClr>
                <a:srgbClr val="417191"/>
              </a:buClr>
              <a:buSzPct val="100000"/>
              <a:buFontTx/>
              <a:buChar char="•"/>
            </a:pPr>
            <a:endParaRPr lang="en-US" sz="1600" dirty="0"/>
          </a:p>
        </p:txBody>
      </p:sp>
      <p:sp>
        <p:nvSpPr>
          <p:cNvPr id="15" name="Rectangle 6"/>
          <p:cNvSpPr>
            <a:spLocks noChangeArrowheads="1"/>
          </p:cNvSpPr>
          <p:nvPr/>
        </p:nvSpPr>
        <p:spPr bwMode="auto">
          <a:xfrm>
            <a:off x="457541" y="1802471"/>
            <a:ext cx="8229259" cy="1639976"/>
          </a:xfrm>
          <a:prstGeom prst="roundRect">
            <a:avLst>
              <a:gd name="adj" fmla="val 9536"/>
            </a:avLst>
          </a:prstGeom>
          <a:solidFill>
            <a:schemeClr val="tx2"/>
          </a:solidFill>
          <a:ln w="9525">
            <a:noFill/>
            <a:miter lim="800000"/>
            <a:headEnd/>
            <a:tailEnd/>
          </a:ln>
        </p:spPr>
        <p:txBody>
          <a:bodyPr lIns="182880" tIns="0"/>
          <a:lstStyle/>
          <a:p>
            <a:pPr marL="285750" indent="-285750" eaLnBrk="0" hangingPunct="0">
              <a:lnSpc>
                <a:spcPct val="95000"/>
              </a:lnSpc>
              <a:spcBef>
                <a:spcPct val="60000"/>
              </a:spcBef>
              <a:buClr>
                <a:srgbClr val="0091CA"/>
              </a:buClr>
              <a:buSzPct val="100000"/>
              <a:buFont typeface="Arial" panose="020B0604020202020204" pitchFamily="34" charset="0"/>
              <a:buChar char="•"/>
            </a:pPr>
            <a:endParaRPr lang="en-US" sz="1600" dirty="0"/>
          </a:p>
        </p:txBody>
      </p:sp>
      <p:sp>
        <p:nvSpPr>
          <p:cNvPr id="20" name="Rectangle 3"/>
          <p:cNvSpPr>
            <a:spLocks noChangeArrowheads="1"/>
          </p:cNvSpPr>
          <p:nvPr/>
        </p:nvSpPr>
        <p:spPr bwMode="auto">
          <a:xfrm>
            <a:off x="992820" y="3863650"/>
            <a:ext cx="7663185" cy="873125"/>
          </a:xfrm>
          <a:prstGeom prst="rect">
            <a:avLst/>
          </a:prstGeom>
          <a:noFill/>
          <a:ln w="9525">
            <a:noFill/>
            <a:miter lim="800000"/>
            <a:headEnd/>
            <a:tailEnd/>
          </a:ln>
        </p:spPr>
        <p:txBody>
          <a:bodyPr lIns="0"/>
          <a:lstStyle/>
          <a:p>
            <a:pPr marL="231775" indent="-231775">
              <a:lnSpc>
                <a:spcPct val="105000"/>
              </a:lnSpc>
              <a:spcBef>
                <a:spcPct val="125000"/>
              </a:spcBef>
              <a:buClr>
                <a:srgbClr val="417191"/>
              </a:buClr>
              <a:buSzPct val="100000"/>
              <a:buFontTx/>
              <a:buChar char="•"/>
            </a:pPr>
            <a:endParaRPr lang="en-US" dirty="0" smtClean="0">
              <a:latin typeface="Arial" pitchFamily="34" charset="0"/>
              <a:cs typeface="Arial" pitchFamily="34" charset="0"/>
            </a:endParaRPr>
          </a:p>
        </p:txBody>
      </p:sp>
      <p:sp>
        <p:nvSpPr>
          <p:cNvPr id="21" name="Title 20"/>
          <p:cNvSpPr>
            <a:spLocks noGrp="1"/>
          </p:cNvSpPr>
          <p:nvPr>
            <p:ph type="title"/>
          </p:nvPr>
        </p:nvSpPr>
        <p:spPr>
          <a:xfrm>
            <a:off x="437184" y="804001"/>
            <a:ext cx="8229600" cy="681182"/>
          </a:xfrm>
        </p:spPr>
        <p:txBody>
          <a:bodyPr/>
          <a:lstStyle/>
          <a:p>
            <a:r>
              <a:rPr lang="en-US" sz="2400" dirty="0" smtClean="0">
                <a:solidFill>
                  <a:schemeClr val="accent1">
                    <a:lumMod val="50000"/>
                  </a:schemeClr>
                </a:solidFill>
              </a:rPr>
              <a:t>Products that BlueCard Supports</a:t>
            </a:r>
            <a:br>
              <a:rPr lang="en-US" sz="2400" dirty="0" smtClean="0">
                <a:solidFill>
                  <a:schemeClr val="accent1">
                    <a:lumMod val="50000"/>
                  </a:schemeClr>
                </a:solidFill>
              </a:rPr>
            </a:br>
            <a:r>
              <a:rPr lang="en-US" sz="1800" b="0" i="1" dirty="0" smtClean="0">
                <a:solidFill>
                  <a:schemeClr val="accent1">
                    <a:lumMod val="50000"/>
                  </a:schemeClr>
                </a:solidFill>
              </a:rPr>
              <a:t>International Solutions Licensee products - </a:t>
            </a:r>
            <a:r>
              <a:rPr lang="en-US" sz="1800" b="0" i="1" dirty="0" err="1" smtClean="0">
                <a:solidFill>
                  <a:schemeClr val="accent1">
                    <a:lumMod val="50000"/>
                  </a:schemeClr>
                </a:solidFill>
              </a:rPr>
              <a:t>GeoBlue</a:t>
            </a:r>
            <a:r>
              <a:rPr lang="en-US" sz="1800" b="0" i="1" dirty="0" smtClean="0">
                <a:solidFill>
                  <a:schemeClr val="accent1">
                    <a:lumMod val="50000"/>
                  </a:schemeClr>
                </a:solidFill>
              </a:rPr>
              <a:t>  </a:t>
            </a:r>
            <a:br>
              <a:rPr lang="en-US" sz="1800" b="0" i="1" dirty="0" smtClean="0">
                <a:solidFill>
                  <a:schemeClr val="accent1">
                    <a:lumMod val="50000"/>
                  </a:schemeClr>
                </a:solidFill>
              </a:rPr>
            </a:br>
            <a:endParaRPr lang="en-US" sz="1800" dirty="0">
              <a:solidFill>
                <a:schemeClr val="accent1">
                  <a:lumMod val="50000"/>
                </a:schemeClr>
              </a:solidFill>
            </a:endParaRPr>
          </a:p>
        </p:txBody>
      </p:sp>
      <p:sp>
        <p:nvSpPr>
          <p:cNvPr id="5" name="TextBox 4"/>
          <p:cNvSpPr txBox="1"/>
          <p:nvPr/>
        </p:nvSpPr>
        <p:spPr>
          <a:xfrm>
            <a:off x="878647" y="5417138"/>
            <a:ext cx="7709774" cy="563231"/>
          </a:xfrm>
          <a:prstGeom prst="rect">
            <a:avLst/>
          </a:prstGeom>
          <a:noFill/>
        </p:spPr>
        <p:txBody>
          <a:bodyPr wrap="square" lIns="0" tIns="0" rtlCol="0">
            <a:spAutoFit/>
          </a:bodyPr>
          <a:lstStyle/>
          <a:p>
            <a:pPr marL="231775" indent="-231775">
              <a:lnSpc>
                <a:spcPct val="105000"/>
              </a:lnSpc>
              <a:spcBef>
                <a:spcPct val="125000"/>
              </a:spcBef>
              <a:buClr>
                <a:srgbClr val="417191"/>
              </a:buClr>
              <a:buSzPct val="100000"/>
              <a:buFontTx/>
              <a:buChar char="•"/>
            </a:pPr>
            <a:r>
              <a:rPr lang="en-US" sz="1600" dirty="0"/>
              <a:t>The plans offer rich benefits including medical evacuation, hospitalization, chronic care and maternity care, and an optional full featured Wellness Program.</a:t>
            </a:r>
          </a:p>
        </p:txBody>
      </p:sp>
      <p:sp>
        <p:nvSpPr>
          <p:cNvPr id="6" name="TextBox 5"/>
          <p:cNvSpPr txBox="1"/>
          <p:nvPr/>
        </p:nvSpPr>
        <p:spPr>
          <a:xfrm>
            <a:off x="878647" y="3831534"/>
            <a:ext cx="7315200" cy="1080296"/>
          </a:xfrm>
          <a:prstGeom prst="rect">
            <a:avLst/>
          </a:prstGeom>
          <a:noFill/>
        </p:spPr>
        <p:txBody>
          <a:bodyPr wrap="square" lIns="0" tIns="0" rtlCol="0">
            <a:spAutoFit/>
          </a:bodyPr>
          <a:lstStyle/>
          <a:p>
            <a:pPr marL="231775" indent="-231775">
              <a:lnSpc>
                <a:spcPct val="105000"/>
              </a:lnSpc>
              <a:spcBef>
                <a:spcPct val="125000"/>
              </a:spcBef>
              <a:buClr>
                <a:srgbClr val="417191"/>
              </a:buClr>
              <a:buSzPct val="100000"/>
              <a:buFontTx/>
              <a:buChar char="•"/>
            </a:pPr>
            <a:r>
              <a:rPr lang="en-US" sz="1600" dirty="0"/>
              <a:t>Through innovative product offerings, including concierge-level service, members who are living, working, studying or traveling abroad can find a carefully selected network of doctors and hospitals in more than 190 countries.</a:t>
            </a:r>
          </a:p>
        </p:txBody>
      </p:sp>
      <p:sp>
        <p:nvSpPr>
          <p:cNvPr id="7" name="TextBox 6"/>
          <p:cNvSpPr txBox="1"/>
          <p:nvPr/>
        </p:nvSpPr>
        <p:spPr>
          <a:xfrm>
            <a:off x="871797" y="1987635"/>
            <a:ext cx="7595601" cy="1449628"/>
          </a:xfrm>
          <a:prstGeom prst="rect">
            <a:avLst/>
          </a:prstGeom>
          <a:noFill/>
        </p:spPr>
        <p:txBody>
          <a:bodyPr wrap="square" lIns="0" tIns="0" rtlCol="0">
            <a:spAutoFit/>
          </a:bodyPr>
          <a:lstStyle/>
          <a:p>
            <a:pPr marL="285750" indent="-285750" eaLnBrk="0" hangingPunct="0">
              <a:lnSpc>
                <a:spcPct val="95000"/>
              </a:lnSpc>
              <a:spcBef>
                <a:spcPct val="60000"/>
              </a:spcBef>
              <a:buClr>
                <a:srgbClr val="0091CA"/>
              </a:buClr>
              <a:buSzPct val="100000"/>
              <a:buFont typeface="Arial" panose="020B0604020202020204" pitchFamily="34" charset="0"/>
              <a:buChar char="•"/>
            </a:pPr>
            <a:r>
              <a:rPr lang="en-US" sz="1600" dirty="0" err="1"/>
              <a:t>GeoBlue</a:t>
            </a:r>
            <a:r>
              <a:rPr lang="en-US" sz="1600" dirty="0"/>
              <a:t> offers fully insured international </a:t>
            </a:r>
            <a:r>
              <a:rPr lang="en-US" sz="1600" dirty="0">
                <a:hlinkClick r:id="rId3" tooltip="Employers"/>
              </a:rPr>
              <a:t>employer group</a:t>
            </a:r>
            <a:r>
              <a:rPr lang="en-US" sz="1600" dirty="0"/>
              <a:t>, </a:t>
            </a:r>
            <a:r>
              <a:rPr lang="en-US" sz="1600" dirty="0">
                <a:hlinkClick r:id="rId4"/>
              </a:rPr>
              <a:t>study abroad</a:t>
            </a:r>
            <a:r>
              <a:rPr lang="en-US" sz="1600" dirty="0"/>
              <a:t> and </a:t>
            </a:r>
            <a:r>
              <a:rPr lang="en-US" sz="1600" dirty="0">
                <a:hlinkClick r:id="rId5"/>
              </a:rPr>
              <a:t>individual health insurance</a:t>
            </a:r>
            <a:r>
              <a:rPr lang="en-US" sz="1600" dirty="0"/>
              <a:t> through participating Blue Cross and/or Blue Shield companies. The employer group products are distributed under the Blue Cross Blue Shield Global brand. All </a:t>
            </a:r>
            <a:r>
              <a:rPr lang="en-US" sz="1600" dirty="0" err="1"/>
              <a:t>GeoBlue</a:t>
            </a:r>
            <a:r>
              <a:rPr lang="en-US" sz="1600" dirty="0"/>
              <a:t> products provide service and mobile technology to help expats, students, travelers and their families access doctors and hospitals all around the globe.</a:t>
            </a:r>
          </a:p>
        </p:txBody>
      </p:sp>
    </p:spTree>
    <p:extLst>
      <p:ext uri="{BB962C8B-B14F-4D97-AF65-F5344CB8AC3E}">
        <p14:creationId xmlns:p14="http://schemas.microsoft.com/office/powerpoint/2010/main" val="62937604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CBSA Template">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tlCol="0">
        <a:spAutoFit/>
      </a:bodyPr>
      <a:lstStyle>
        <a:defPPr>
          <a:defRPr dirty="0" err="1" smtClean="0"/>
        </a:defPPr>
      </a:lstStyle>
    </a:txDef>
  </a:objectDefaults>
  <a:extraClrSchemeLst/>
</a:theme>
</file>

<file path=ppt/theme/theme2.xml><?xml version="1.0" encoding="utf-8"?>
<a:theme xmlns:a="http://schemas.openxmlformats.org/drawingml/2006/main" name="DIVIDER PAGES">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9145</TotalTime>
  <Words>2494</Words>
  <Application>Microsoft Office PowerPoint</Application>
  <PresentationFormat>On-screen Show (4:3)</PresentationFormat>
  <Paragraphs>249</Paragraphs>
  <Slides>28</Slides>
  <Notes>28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28</vt:i4>
      </vt:variant>
    </vt:vector>
  </HeadingPairs>
  <TitlesOfParts>
    <vt:vector size="31" baseType="lpstr">
      <vt:lpstr>BCBSA Template</vt:lpstr>
      <vt:lpstr>DIVIDER PAGES</vt:lpstr>
      <vt:lpstr>Image</vt:lpstr>
      <vt:lpstr> The BlueCard Program</vt:lpstr>
      <vt:lpstr>Why Learn About Inter-Plan Programs (IPP)?</vt:lpstr>
      <vt:lpstr>The BlueCard Program: </vt:lpstr>
      <vt:lpstr>What is the BlueCard® Program?</vt:lpstr>
      <vt:lpstr>BlueCard Products Summary </vt:lpstr>
      <vt:lpstr>Products that BlueCard Supports  PPO-Preferred Provider Organization</vt:lpstr>
      <vt:lpstr>Products that BlueCard Supports EPO – Exclusive Provider Organization</vt:lpstr>
      <vt:lpstr>Products that BlueCard Supports </vt:lpstr>
      <vt:lpstr>Products that BlueCard Supports International Solutions Licensee products - GeoBlue   </vt:lpstr>
      <vt:lpstr>How the BlueCard Program Works </vt:lpstr>
      <vt:lpstr>How the BlueCard Program Works </vt:lpstr>
      <vt:lpstr>How the BlueCard Program Works BlueCard Claims Process Flow </vt:lpstr>
      <vt:lpstr>Member ID Cards  Prefix</vt:lpstr>
      <vt:lpstr>Member ID Cards  Prefix</vt:lpstr>
      <vt:lpstr>Member ID Cards Suitcase Logo</vt:lpstr>
      <vt:lpstr>Member ID Cards Suitcase Logo</vt:lpstr>
      <vt:lpstr>Member ID Cards Suitcase Logo</vt:lpstr>
      <vt:lpstr>Member ID Cards Suitcase Logo </vt:lpstr>
      <vt:lpstr>Verifying Eligibility</vt:lpstr>
      <vt:lpstr>Claims Handling Submitting Claims </vt:lpstr>
      <vt:lpstr>Claims Handling Provider Reimbursement  </vt:lpstr>
      <vt:lpstr>Claims Handling Provider Reimbursement  </vt:lpstr>
      <vt:lpstr>Claims Handling Checking Claim Status  </vt:lpstr>
      <vt:lpstr>Provider Education</vt:lpstr>
      <vt:lpstr>Provider Satisfaction Why is it Important?</vt:lpstr>
      <vt:lpstr>Provider Satisfaction How Can You Enhance Providers’ Overall Satisfaction?</vt:lpstr>
      <vt:lpstr>Provider Satisfaction What Not to Share with Providers and Why?</vt:lpstr>
      <vt:lpstr>Resources for More Information</vt:lpstr>
    </vt:vector>
  </TitlesOfParts>
  <Company>Blue Cross Blue Shield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jewillia</dc:creator>
  <cp:lastModifiedBy>Pickett, Jocelyn</cp:lastModifiedBy>
  <cp:revision>631</cp:revision>
  <cp:lastPrinted>2013-08-01T18:20:45Z</cp:lastPrinted>
  <dcterms:created xsi:type="dcterms:W3CDTF">2011-02-15T16:50:41Z</dcterms:created>
  <dcterms:modified xsi:type="dcterms:W3CDTF">2017-10-20T18:57:46Z</dcterms:modified>
</cp:coreProperties>
</file>